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7" r:id="rId1"/>
  </p:sldMasterIdLst>
  <p:sldIdLst>
    <p:sldId id="258" r:id="rId2"/>
    <p:sldId id="275" r:id="rId3"/>
    <p:sldId id="271" r:id="rId4"/>
    <p:sldId id="272" r:id="rId5"/>
    <p:sldId id="265" r:id="rId6"/>
    <p:sldId id="260" r:id="rId7"/>
    <p:sldId id="266" r:id="rId8"/>
    <p:sldId id="276" r:id="rId9"/>
    <p:sldId id="277" r:id="rId10"/>
    <p:sldId id="278" r:id="rId11"/>
    <p:sldId id="264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92" autoAdjust="0"/>
    <p:restoredTop sz="94660"/>
  </p:normalViewPr>
  <p:slideViewPr>
    <p:cSldViewPr snapToGrid="0">
      <p:cViewPr varScale="1">
        <p:scale>
          <a:sx n="55" d="100"/>
          <a:sy n="55" d="100"/>
        </p:scale>
        <p:origin x="21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201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8984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58549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5150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964025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49132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693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92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5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07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88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0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6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08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70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05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33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file:///C:/Users/christina.a.malone/Desktop/OCS/LEAP/FRC@ascld.org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scld.org/forensic-research-committe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Laboratories &amp; Educators </a:t>
            </a:r>
            <a:br>
              <a:rPr lang="en-US" dirty="0"/>
            </a:br>
            <a:r>
              <a:rPr lang="en-US" dirty="0"/>
              <a:t>Alliance Program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48" y="1930400"/>
            <a:ext cx="5973009" cy="38676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D6AE27-1B0C-194F-B5D6-4485B655849A}"/>
              </a:ext>
            </a:extLst>
          </p:cNvPr>
          <p:cNvSpPr txBox="1"/>
          <p:nvPr/>
        </p:nvSpPr>
        <p:spPr>
          <a:xfrm>
            <a:off x="3573176" y="6301945"/>
            <a:ext cx="2804984" cy="370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Henry Maynard</a:t>
            </a:r>
          </a:p>
        </p:txBody>
      </p:sp>
    </p:spTree>
    <p:extLst>
      <p:ext uri="{BB962C8B-B14F-4D97-AF65-F5344CB8AC3E}">
        <p14:creationId xmlns:p14="http://schemas.microsoft.com/office/powerpoint/2010/main" val="1730674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AA1BE-E38B-3A47-9DAF-285A4C90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B0A72E-3D48-414D-A86A-CDC58A651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7CA1B4-C1AD-1E4D-B23F-BB5E78F96885}"/>
              </a:ext>
            </a:extLst>
          </p:cNvPr>
          <p:cNvSpPr/>
          <p:nvPr/>
        </p:nvSpPr>
        <p:spPr>
          <a:xfrm>
            <a:off x="3921210" y="5612502"/>
            <a:ext cx="4349579" cy="6672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72 World LEAP Participating Labs and Universities – January 2019</a:t>
            </a:r>
          </a:p>
        </p:txBody>
      </p:sp>
    </p:spTree>
    <p:extLst>
      <p:ext uri="{BB962C8B-B14F-4D97-AF65-F5344CB8AC3E}">
        <p14:creationId xmlns:p14="http://schemas.microsoft.com/office/powerpoint/2010/main" val="3814728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With more participating labs and universities:</a:t>
            </a:r>
          </a:p>
          <a:p>
            <a:pPr lvl="1"/>
            <a:r>
              <a:rPr lang="en-US" sz="2200" dirty="0"/>
              <a:t> We can begin to coordinate large, comprehensive evaluation efforts and inter-laboratory studies</a:t>
            </a:r>
          </a:p>
          <a:p>
            <a:pPr lvl="1"/>
            <a:r>
              <a:rPr lang="en-US" sz="2200" dirty="0"/>
              <a:t>As well as establish meaningful collaborations to support forensic science research projects</a:t>
            </a:r>
          </a:p>
          <a:p>
            <a:endParaRPr lang="en-US" sz="2400" dirty="0"/>
          </a:p>
          <a:p>
            <a:pPr marL="0" indent="0" algn="ctr">
              <a:buNone/>
            </a:pPr>
            <a:r>
              <a:rPr lang="en-US" sz="4000" b="1" u="sng" dirty="0"/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2255176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CF0E7-F604-7948-84A9-76B07E0C9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083258"/>
            <a:ext cx="7766936" cy="1646302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DD2C5-5C78-AC4E-BD82-1E5FE2EBFE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algn="ctr"/>
            <a:r>
              <a:rPr lang="en-US" sz="2400" dirty="0"/>
              <a:t>Questions:  </a:t>
            </a:r>
            <a:r>
              <a:rPr lang="en-US" sz="2400" u="sng" dirty="0">
                <a:hlinkClick r:id="rId2"/>
              </a:rPr>
              <a:t>FRC@ascld.org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627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6F8F8-E602-A945-B766-4FFD4B39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ort Explainer.mp4">
            <a:extLst>
              <a:ext uri="{FF2B5EF4-FFF2-40B4-BE49-F238E27FC236}">
                <a16:creationId xmlns:a16="http://schemas.microsoft.com/office/drawing/2014/main" id="{9235A348-3FD2-0544-B7D3-3A8ECC00F1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1284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488FF-BED1-044E-8FEF-E77C3452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17A6E-14B0-AF4B-BBCB-A09FB7674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How can we foster the development of collaborative relationships between forensic science labs and academia?</a:t>
            </a:r>
          </a:p>
          <a:p>
            <a:r>
              <a:rPr lang="en-US" sz="2400" dirty="0"/>
              <a:t>How can academia help forensic science labs?</a:t>
            </a:r>
          </a:p>
          <a:p>
            <a:r>
              <a:rPr lang="en-US" sz="2400" dirty="0"/>
              <a:t>How can students learn about internship opportunities?</a:t>
            </a:r>
          </a:p>
          <a:p>
            <a:endParaRPr lang="en-US" sz="2400" dirty="0"/>
          </a:p>
          <a:p>
            <a:r>
              <a:rPr lang="en-US" sz="2800" b="1" dirty="0"/>
              <a:t>Is there one place to learn about the lab’s research interests, academic researchers’ forensic projects, and internship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33935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F87CD-5D48-6940-A2D1-04CB0E225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EAP Whiteboard Explainer Video.mp4">
            <a:hlinkClick r:id="" action="ppaction://media"/>
            <a:extLst>
              <a:ext uri="{FF2B5EF4-FFF2-40B4-BE49-F238E27FC236}">
                <a16:creationId xmlns:a16="http://schemas.microsoft.com/office/drawing/2014/main" id="{AA90AB34-2F61-CC4C-BA3B-5A73E1BA33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92220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37323-F689-864C-A234-E6981FD78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can I find out more?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DE02-FCA9-B240-83DD-692C81A9A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ASCLD’s Forensic Research Committee Page</a:t>
            </a:r>
          </a:p>
          <a:p>
            <a:pPr lvl="1"/>
            <a:r>
              <a:rPr lang="en-US" sz="2400" dirty="0">
                <a:hlinkClick r:id="rId2"/>
              </a:rPr>
              <a:t>https://www.ascld.org/forensic-research-committee/</a:t>
            </a:r>
            <a:endParaRPr lang="en-US" sz="2400" dirty="0"/>
          </a:p>
          <a:p>
            <a:endParaRPr lang="en-US" sz="2800" dirty="0"/>
          </a:p>
          <a:p>
            <a:r>
              <a:rPr lang="en-US" sz="2800" dirty="0"/>
              <a:t>Additional Information available on that page:</a:t>
            </a:r>
          </a:p>
          <a:p>
            <a:pPr lvl="1"/>
            <a:r>
              <a:rPr lang="en-US" sz="2400" dirty="0"/>
              <a:t>ASCLD’s Research Needs List – which helps identify the research areas that are most impactful for Laboratory Directors</a:t>
            </a:r>
          </a:p>
          <a:p>
            <a:pPr lvl="1"/>
            <a:r>
              <a:rPr lang="en-US" sz="2400" dirty="0"/>
              <a:t>Research Resources List – which helps identify topic areas of interest related to forensic science research</a:t>
            </a:r>
          </a:p>
        </p:txBody>
      </p:sp>
    </p:spTree>
    <p:extLst>
      <p:ext uri="{BB962C8B-B14F-4D97-AF65-F5344CB8AC3E}">
        <p14:creationId xmlns:p14="http://schemas.microsoft.com/office/powerpoint/2010/main" val="2056063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26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609" y="2334127"/>
            <a:ext cx="3601454" cy="25237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ASCLD FRC Research Needs</a:t>
            </a:r>
          </a:p>
          <a:p>
            <a:r>
              <a:rPr lang="en-US" sz="1400" dirty="0"/>
              <a:t>1.</a:t>
            </a:r>
          </a:p>
          <a:p>
            <a:r>
              <a:rPr lang="en-US" sz="1400" dirty="0"/>
              <a:t>2.</a:t>
            </a:r>
          </a:p>
          <a:p>
            <a:r>
              <a:rPr lang="en-US" sz="1400" dirty="0"/>
              <a:t>3.</a:t>
            </a:r>
          </a:p>
          <a:p>
            <a:r>
              <a:rPr lang="en-US" sz="1400" dirty="0"/>
              <a:t>4.</a:t>
            </a:r>
          </a:p>
          <a:p>
            <a:r>
              <a:rPr lang="en-US" sz="1400" dirty="0"/>
              <a:t>5.</a:t>
            </a:r>
          </a:p>
          <a:p>
            <a:r>
              <a:rPr lang="en-US" sz="1400" dirty="0"/>
              <a:t>6.</a:t>
            </a:r>
          </a:p>
          <a:p>
            <a:r>
              <a:rPr lang="en-US" sz="1400" dirty="0"/>
              <a:t>7.</a:t>
            </a:r>
          </a:p>
          <a:p>
            <a:r>
              <a:rPr lang="en-US" sz="1400" dirty="0"/>
              <a:t>8.</a:t>
            </a:r>
          </a:p>
          <a:p>
            <a:r>
              <a:rPr lang="en-US" sz="1400" dirty="0"/>
              <a:t>9.</a:t>
            </a:r>
          </a:p>
          <a:p>
            <a:r>
              <a:rPr lang="en-US" sz="1400" dirty="0"/>
              <a:t>10.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66672" y="2334127"/>
            <a:ext cx="3826043" cy="2462213"/>
          </a:xfrm>
          <a:prstGeom prst="rect">
            <a:avLst/>
          </a:prstGeom>
          <a:solidFill>
            <a:srgbClr val="F6F6F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97" y="2352916"/>
            <a:ext cx="1229965" cy="7964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14" y="2678261"/>
            <a:ext cx="2374232" cy="14697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66672" y="4168798"/>
            <a:ext cx="3990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Interested in a research partnership with a University? Want to host an intern?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57143" y="2334127"/>
            <a:ext cx="3775466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Webinars</a:t>
            </a:r>
            <a:endParaRPr lang="en-US" b="1" dirty="0"/>
          </a:p>
          <a:p>
            <a:pPr algn="ctr"/>
            <a:r>
              <a:rPr lang="en-US" sz="1400" dirty="0"/>
              <a:t>Last Quarter’s Recorded Webinar</a:t>
            </a:r>
          </a:p>
          <a:p>
            <a:pPr algn="ctr"/>
            <a:r>
              <a:rPr lang="en-US" sz="1400" dirty="0"/>
              <a:t>Title, Presenter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Next Quarter’s Webinar</a:t>
            </a:r>
          </a:p>
          <a:p>
            <a:pPr algn="ctr"/>
            <a:r>
              <a:rPr lang="en-US" sz="1400" dirty="0"/>
              <a:t>Title, Presenter, Date and 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57143" y="3812761"/>
            <a:ext cx="3775466" cy="969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Research in the Lab</a:t>
            </a:r>
          </a:p>
          <a:p>
            <a:pPr algn="ctr"/>
            <a:endParaRPr lang="en-US" sz="1100" dirty="0"/>
          </a:p>
          <a:p>
            <a:pPr algn="ctr"/>
            <a:r>
              <a:rPr lang="en-US" sz="1400" dirty="0"/>
              <a:t>List of active evaluation efforts.</a:t>
            </a:r>
          </a:p>
          <a:p>
            <a:pPr algn="ctr"/>
            <a:r>
              <a:rPr lang="en-US" sz="1400" dirty="0"/>
              <a:t>List of research projects within ASCLD labs.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560C4F-5893-AD46-9660-49F9F0E5B4E4}"/>
              </a:ext>
            </a:extLst>
          </p:cNvPr>
          <p:cNvSpPr/>
          <p:nvPr/>
        </p:nvSpPr>
        <p:spPr>
          <a:xfrm>
            <a:off x="4525505" y="5439905"/>
            <a:ext cx="3115159" cy="158653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1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E22C3-A493-6F45-8E89-122920B8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D7F1BA-B490-3D4B-B934-F81E833FC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149C8CFA-C769-B945-9E53-39217EF3F186}"/>
              </a:ext>
            </a:extLst>
          </p:cNvPr>
          <p:cNvSpPr/>
          <p:nvPr/>
        </p:nvSpPr>
        <p:spPr>
          <a:xfrm>
            <a:off x="6075337" y="5114441"/>
            <a:ext cx="2231756" cy="86790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8481267D-6298-B645-9D28-B7EAC09B6EF7}"/>
              </a:ext>
            </a:extLst>
          </p:cNvPr>
          <p:cNvSpPr/>
          <p:nvPr/>
        </p:nvSpPr>
        <p:spPr>
          <a:xfrm>
            <a:off x="8815954" y="5114441"/>
            <a:ext cx="2231756" cy="867905"/>
          </a:xfrm>
          <a:prstGeom prst="fra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5E6A04B-0F83-8040-BFE2-3EA7EEFF09C5}"/>
              </a:ext>
            </a:extLst>
          </p:cNvPr>
          <p:cNvSpPr/>
          <p:nvPr/>
        </p:nvSpPr>
        <p:spPr>
          <a:xfrm>
            <a:off x="5962554" y="3665349"/>
            <a:ext cx="2344539" cy="1146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 Interested </a:t>
            </a:r>
            <a:br>
              <a:rPr lang="en-US" dirty="0"/>
            </a:br>
            <a:r>
              <a:rPr lang="en-US" dirty="0"/>
              <a:t>in Signing Up?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FEFEFD6-0B54-0140-AF2F-D4C8E7586733}"/>
              </a:ext>
            </a:extLst>
          </p:cNvPr>
          <p:cNvSpPr/>
          <p:nvPr/>
        </p:nvSpPr>
        <p:spPr>
          <a:xfrm>
            <a:off x="8649132" y="3665349"/>
            <a:ext cx="2565400" cy="114687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University Interested in Signing Up?</a:t>
            </a:r>
          </a:p>
        </p:txBody>
      </p:sp>
    </p:spTree>
    <p:extLst>
      <p:ext uri="{BB962C8B-B14F-4D97-AF65-F5344CB8AC3E}">
        <p14:creationId xmlns:p14="http://schemas.microsoft.com/office/powerpoint/2010/main" val="50225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5" grpId="1" animBg="1"/>
      <p:bldP spid="3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B3C36-9D75-934D-9D83-71D9B26C6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LEAP is new and </a:t>
            </a:r>
            <a:br>
              <a:rPr lang="en-US" dirty="0"/>
            </a:br>
            <a:r>
              <a:rPr lang="en-US" dirty="0"/>
              <a:t>has only launched recently…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EC03D-ABF1-B641-8F8E-1CDBF5BF3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72 LEAP Participating Labs and Universities (as of January 2019)</a:t>
            </a:r>
          </a:p>
          <a:p>
            <a:pPr lvl="1"/>
            <a:r>
              <a:rPr lang="en-US" sz="2000" dirty="0"/>
              <a:t>21 Forensic Science Labs</a:t>
            </a:r>
          </a:p>
          <a:p>
            <a:pPr lvl="1"/>
            <a:r>
              <a:rPr lang="en-US" sz="2000" dirty="0"/>
              <a:t>51 Universities 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Outreach efforts will now be taking place to socialize LEAP which will greatly increase the number of participating labs and universities.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We expect that this program will grow fast! </a:t>
            </a:r>
          </a:p>
        </p:txBody>
      </p:sp>
    </p:spTree>
    <p:extLst>
      <p:ext uri="{BB962C8B-B14F-4D97-AF65-F5344CB8AC3E}">
        <p14:creationId xmlns:p14="http://schemas.microsoft.com/office/powerpoint/2010/main" val="2213788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77DDF-7C71-5242-928C-560ECB394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95434B9-5DE5-BD4D-9A0C-F5B500FD7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723"/>
          </a:xfr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956520-4E9E-F94A-A6F8-B41F8ED8A072}"/>
              </a:ext>
            </a:extLst>
          </p:cNvPr>
          <p:cNvSpPr/>
          <p:nvPr/>
        </p:nvSpPr>
        <p:spPr>
          <a:xfrm>
            <a:off x="4399005" y="5906530"/>
            <a:ext cx="4349579" cy="6672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70 US LEAP Participating Labs and Universities – January 2019</a:t>
            </a:r>
          </a:p>
        </p:txBody>
      </p:sp>
    </p:spTree>
    <p:extLst>
      <p:ext uri="{BB962C8B-B14F-4D97-AF65-F5344CB8AC3E}">
        <p14:creationId xmlns:p14="http://schemas.microsoft.com/office/powerpoint/2010/main" val="335161090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62C4186-3461-7942-89CB-BB716EC83CA0}">
  <we:reference id="wa104178141" version="3.1.0.23" store="en-US" storeType="OMEX"/>
  <we:alternateReferences>
    <we:reference id="WA104178141" version="3.1.0.23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9968</TotalTime>
  <Words>329</Words>
  <Application>Microsoft Macintosh PowerPoint</Application>
  <PresentationFormat>Widescreen</PresentationFormat>
  <Paragraphs>68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Facet</vt:lpstr>
      <vt:lpstr>Laboratories &amp; Educators  Alliance Program</vt:lpstr>
      <vt:lpstr>PowerPoint Presentation</vt:lpstr>
      <vt:lpstr>Questions</vt:lpstr>
      <vt:lpstr>PowerPoint Presentation</vt:lpstr>
      <vt:lpstr>Where can I find out more?</vt:lpstr>
      <vt:lpstr>PowerPoint Presentation</vt:lpstr>
      <vt:lpstr>PowerPoint Presentation</vt:lpstr>
      <vt:lpstr>LEAP is new and  has only launched recently… </vt:lpstr>
      <vt:lpstr>PowerPoint Presentation</vt:lpstr>
      <vt:lpstr>PowerPoint Presentation</vt:lpstr>
      <vt:lpstr>Future</vt:lpstr>
      <vt:lpstr>Thank you!</vt:lpstr>
    </vt:vector>
  </TitlesOfParts>
  <Company>United States Army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Connecting</dc:title>
  <dc:creator>Maynard, Henry P CIV USA</dc:creator>
  <cp:lastModifiedBy>Henry Maynard</cp:lastModifiedBy>
  <cp:revision>34</cp:revision>
  <dcterms:created xsi:type="dcterms:W3CDTF">2017-03-16T12:09:17Z</dcterms:created>
  <dcterms:modified xsi:type="dcterms:W3CDTF">2019-01-05T17:21:53Z</dcterms:modified>
</cp:coreProperties>
</file>