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675" r:id="rId3"/>
  </p:sldMasterIdLst>
  <p:notesMasterIdLst>
    <p:notesMasterId r:id="rId23"/>
  </p:notesMasterIdLst>
  <p:handoutMasterIdLst>
    <p:handoutMasterId r:id="rId24"/>
  </p:handoutMasterIdLst>
  <p:sldIdLst>
    <p:sldId id="358" r:id="rId4"/>
    <p:sldId id="360" r:id="rId5"/>
    <p:sldId id="368" r:id="rId6"/>
    <p:sldId id="370" r:id="rId7"/>
    <p:sldId id="374" r:id="rId8"/>
    <p:sldId id="376" r:id="rId9"/>
    <p:sldId id="377" r:id="rId10"/>
    <p:sldId id="357" r:id="rId11"/>
    <p:sldId id="375" r:id="rId12"/>
    <p:sldId id="378" r:id="rId13"/>
    <p:sldId id="379" r:id="rId14"/>
    <p:sldId id="380" r:id="rId15"/>
    <p:sldId id="381" r:id="rId16"/>
    <p:sldId id="369" r:id="rId17"/>
    <p:sldId id="371" r:id="rId18"/>
    <p:sldId id="350" r:id="rId19"/>
    <p:sldId id="382" r:id="rId20"/>
    <p:sldId id="372" r:id="rId21"/>
    <p:sldId id="373" r:id="rId22"/>
  </p:sldIdLst>
  <p:sldSz cx="9144000" cy="6858000" type="screen4x3"/>
  <p:notesSz cx="6858000" cy="9144000"/>
  <p:defaultTextStyle>
    <a:defPPr>
      <a:defRPr lang="en-US"/>
    </a:defPPr>
    <a:lvl1pPr algn="l" rtl="0" fontAlgn="base">
      <a:lnSpc>
        <a:spcPct val="90000"/>
      </a:lnSpc>
      <a:spcBef>
        <a:spcPct val="20000"/>
      </a:spcBef>
      <a:spcAft>
        <a:spcPct val="0"/>
      </a:spcAft>
      <a:buSzPct val="100000"/>
      <a:buFont typeface="Wingdings" pitchFamily="2" charset="2"/>
      <a:buChar char="•"/>
      <a:defRPr kern="1200">
        <a:solidFill>
          <a:schemeClr val="tx1"/>
        </a:solidFill>
        <a:latin typeface="Times New Roman" pitchFamily="18" charset="0"/>
        <a:ea typeface="+mn-ea"/>
        <a:cs typeface="+mn-cs"/>
      </a:defRPr>
    </a:lvl1pPr>
    <a:lvl2pPr marL="457200" algn="l" rtl="0" fontAlgn="base">
      <a:lnSpc>
        <a:spcPct val="90000"/>
      </a:lnSpc>
      <a:spcBef>
        <a:spcPct val="20000"/>
      </a:spcBef>
      <a:spcAft>
        <a:spcPct val="0"/>
      </a:spcAft>
      <a:buSzPct val="100000"/>
      <a:buFont typeface="Wingdings" pitchFamily="2" charset="2"/>
      <a:buChar char="•"/>
      <a:defRPr kern="1200">
        <a:solidFill>
          <a:schemeClr val="tx1"/>
        </a:solidFill>
        <a:latin typeface="Times New Roman" pitchFamily="18" charset="0"/>
        <a:ea typeface="+mn-ea"/>
        <a:cs typeface="+mn-cs"/>
      </a:defRPr>
    </a:lvl2pPr>
    <a:lvl3pPr marL="914400" algn="l" rtl="0" fontAlgn="base">
      <a:lnSpc>
        <a:spcPct val="90000"/>
      </a:lnSpc>
      <a:spcBef>
        <a:spcPct val="20000"/>
      </a:spcBef>
      <a:spcAft>
        <a:spcPct val="0"/>
      </a:spcAft>
      <a:buSzPct val="100000"/>
      <a:buFont typeface="Wingdings" pitchFamily="2" charset="2"/>
      <a:buChar char="•"/>
      <a:defRPr kern="1200">
        <a:solidFill>
          <a:schemeClr val="tx1"/>
        </a:solidFill>
        <a:latin typeface="Times New Roman" pitchFamily="18" charset="0"/>
        <a:ea typeface="+mn-ea"/>
        <a:cs typeface="+mn-cs"/>
      </a:defRPr>
    </a:lvl3pPr>
    <a:lvl4pPr marL="1371600" algn="l" rtl="0" fontAlgn="base">
      <a:lnSpc>
        <a:spcPct val="90000"/>
      </a:lnSpc>
      <a:spcBef>
        <a:spcPct val="20000"/>
      </a:spcBef>
      <a:spcAft>
        <a:spcPct val="0"/>
      </a:spcAft>
      <a:buSzPct val="100000"/>
      <a:buFont typeface="Wingdings" pitchFamily="2" charset="2"/>
      <a:buChar char="•"/>
      <a:defRPr kern="1200">
        <a:solidFill>
          <a:schemeClr val="tx1"/>
        </a:solidFill>
        <a:latin typeface="Times New Roman" pitchFamily="18" charset="0"/>
        <a:ea typeface="+mn-ea"/>
        <a:cs typeface="+mn-cs"/>
      </a:defRPr>
    </a:lvl4pPr>
    <a:lvl5pPr marL="1828800" algn="l" rtl="0" fontAlgn="base">
      <a:lnSpc>
        <a:spcPct val="90000"/>
      </a:lnSpc>
      <a:spcBef>
        <a:spcPct val="20000"/>
      </a:spcBef>
      <a:spcAft>
        <a:spcPct val="0"/>
      </a:spcAft>
      <a:buSzPct val="100000"/>
      <a:buFont typeface="Wingdings" pitchFamily="2" charset="2"/>
      <a:buChar char="•"/>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FF"/>
    <a:srgbClr val="6699FF"/>
    <a:srgbClr val="000099"/>
    <a:srgbClr val="0066FF"/>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3B8BBA-0ABA-46A4-BBD9-34AED953432C}" type="datetimeFigureOut">
              <a:rPr lang="en-US" smtClean="0"/>
              <a:pPr/>
              <a:t>5/6/2015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2544C3-0E6F-42EB-9E7E-159F1B0CC2AE}" type="slidenum">
              <a:rPr lang="en-US" smtClean="0"/>
              <a:pPr/>
              <a:t>‹#›</a:t>
            </a:fld>
            <a:endParaRPr lang="en-US" dirty="0"/>
          </a:p>
        </p:txBody>
      </p:sp>
    </p:spTree>
    <p:extLst>
      <p:ext uri="{BB962C8B-B14F-4D97-AF65-F5344CB8AC3E}">
        <p14:creationId xmlns:p14="http://schemas.microsoft.com/office/powerpoint/2010/main" xmlns="" val="1768202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6059C-8C01-495F-A3D3-EB7590FCDE0D}" type="datetimeFigureOut">
              <a:rPr lang="en-US" smtClean="0"/>
              <a:pPr/>
              <a:t>5/6/2015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B57FE-4394-48F4-953D-752795FB03D1}" type="slidenum">
              <a:rPr lang="en-US" smtClean="0"/>
              <a:pPr/>
              <a:t>‹#›</a:t>
            </a:fld>
            <a:endParaRPr lang="en-US" dirty="0"/>
          </a:p>
        </p:txBody>
      </p:sp>
    </p:spTree>
    <p:extLst>
      <p:ext uri="{BB962C8B-B14F-4D97-AF65-F5344CB8AC3E}">
        <p14:creationId xmlns:p14="http://schemas.microsoft.com/office/powerpoint/2010/main" xmlns="" val="420243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a:t>
            </a:r>
            <a:r>
              <a:rPr lang="en-US" dirty="0"/>
              <a:t> Intelligence and operations drive each other.  Only when we have this connection between the two do we see the amazing outcomes such as the targeting of HVT1 (UBL).  The concept of linking intelligence and operations has further applications than just Counterterrorism.  While not all inclusive, it can also be applied to Counterproliferation, Counternarcotics, Counterintelligence/Cyber.</a:t>
            </a:r>
          </a:p>
          <a:p>
            <a:r>
              <a:rPr lang="en-US" dirty="0"/>
              <a:t>CT: targeting UBL, CT attacks</a:t>
            </a:r>
          </a:p>
          <a:p>
            <a:r>
              <a:rPr lang="en-US" dirty="0"/>
              <a:t>CN: A poppy field in Afghanistan which can lead to drug trafficking in other countries such as Mexico, Columbia.  Drug Trafficking results in socio-economic problems and also may destabilize a nation or result in huge political consequences.</a:t>
            </a:r>
          </a:p>
          <a:p>
            <a:r>
              <a:rPr lang="en-US" dirty="0"/>
              <a:t>CI/Cyber: Attacks can range from those targeted at gathering counterintelligence against a gov’t to economic espionage such as stealing technology to cyber crime for greed.</a:t>
            </a:r>
          </a:p>
          <a:p>
            <a:r>
              <a:rPr lang="en-US" dirty="0"/>
              <a:t>THIS IS THE WORLD OF MODERN FOREIGN INTELLIGENCE.</a:t>
            </a:r>
          </a:p>
          <a:p>
            <a:endParaRPr lang="en-US" dirty="0"/>
          </a:p>
        </p:txBody>
      </p:sp>
    </p:spTree>
    <p:extLst>
      <p:ext uri="{BB962C8B-B14F-4D97-AF65-F5344CB8AC3E}">
        <p14:creationId xmlns:p14="http://schemas.microsoft.com/office/powerpoint/2010/main" xmlns="" val="363119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a:t>
            </a:r>
            <a:r>
              <a:rPr lang="en-US" dirty="0"/>
              <a:t> Intelligence Cycle</a:t>
            </a:r>
          </a:p>
          <a:p>
            <a:r>
              <a:rPr lang="en-US" dirty="0"/>
              <a:t>Set requirements, gather info/intel, analyze the information, disseminate intel to support of operations.</a:t>
            </a:r>
          </a:p>
          <a:p>
            <a:endParaRPr lang="en-US" dirty="0"/>
          </a:p>
        </p:txBody>
      </p:sp>
    </p:spTree>
    <p:extLst>
      <p:ext uri="{BB962C8B-B14F-4D97-AF65-F5344CB8AC3E}">
        <p14:creationId xmlns:p14="http://schemas.microsoft.com/office/powerpoint/2010/main" xmlns="" val="325212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a:t>
            </a:r>
            <a:r>
              <a:rPr lang="en-US" dirty="0"/>
              <a:t> Intelligence Cycle</a:t>
            </a:r>
          </a:p>
          <a:p>
            <a:r>
              <a:rPr lang="en-US" dirty="0"/>
              <a:t>Set requirements, gather info/intel, analyze the information, disseminate intel to support of operations.</a:t>
            </a:r>
          </a:p>
          <a:p>
            <a:endParaRPr lang="en-US" dirty="0"/>
          </a:p>
        </p:txBody>
      </p:sp>
    </p:spTree>
    <p:extLst>
      <p:ext uri="{BB962C8B-B14F-4D97-AF65-F5344CB8AC3E}">
        <p14:creationId xmlns:p14="http://schemas.microsoft.com/office/powerpoint/2010/main" xmlns="" val="325212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11:</a:t>
            </a:r>
            <a:r>
              <a:rPr lang="en-US" dirty="0"/>
              <a:t> Operations at the DVIC</a:t>
            </a:r>
          </a:p>
          <a:p>
            <a:r>
              <a:rPr lang="en-US" dirty="0"/>
              <a:t>In the center, demonstrates the different sections currently of in the future for the DVIC.  You can see out this structure mirrors our information requirements. Describe each of the sections.</a:t>
            </a:r>
          </a:p>
          <a:p>
            <a:endParaRPr lang="en-US" dirty="0"/>
          </a:p>
          <a:p>
            <a:r>
              <a:rPr lang="en-US" dirty="0"/>
              <a:t>On the left, this demonstrates the different type of intelligence that we would use.  Just as the IC uses HUMINT, MASINT, SIGINT and GEOINT, we can utilize various forms of intelligence. Our human intelligence is gained through our FLO program which encompasses not only LE, but also Fire/EMS, private sector and public health to provide us information from the community.</a:t>
            </a:r>
          </a:p>
          <a:p>
            <a:r>
              <a:rPr lang="en-US" dirty="0"/>
              <a:t>Our technical intelligence is provided by our Office of Forensic Science.  The provide support of any forensic capability to identify links between people, places or things such as computer forensics, DNA testing like what was used in the UBL case or drug testing.</a:t>
            </a:r>
          </a:p>
          <a:p>
            <a:r>
              <a:rPr lang="en-US" dirty="0"/>
              <a:t>Further, we utilize geospatial information systems to support analytics through mapping crime data, critical infrastructure, etc.</a:t>
            </a:r>
          </a:p>
          <a:p>
            <a:r>
              <a:rPr lang="en-US" dirty="0"/>
              <a:t>District analysis is the PPD’s intel-led policing program.  </a:t>
            </a:r>
          </a:p>
          <a:p>
            <a:endParaRPr lang="en-US" dirty="0"/>
          </a:p>
          <a:p>
            <a:r>
              <a:rPr lang="en-US" dirty="0"/>
              <a:t>On the right, this demonstrates the broad mission of fusion centers. These represent all our partners. Federal, state and local partners such as the FBI, ATF, CBP, PSA, HIS, FPS, PA Attorney General’s Office, SEPTA, DRPA, PATCO, Amtrak.  In addition, integration of all the sectors such as LE, OEM, FIRE/EMS, Public Health and private sector. </a:t>
            </a:r>
          </a:p>
          <a:p>
            <a:r>
              <a:rPr lang="en-US" dirty="0"/>
              <a:t>OEM: The DVIC, Phila. OEM and DHS (IO and PSA) formed a CIKR steering committee to work on vulnerability assessments for the private sector and other agencies.</a:t>
            </a:r>
          </a:p>
          <a:p>
            <a:r>
              <a:rPr lang="en-US" dirty="0"/>
              <a:t>Public Health: Support the sector on issues such as supporting a bioterrorism event, human trafficking, and drug monitoring initiative with the ROIC and HIDTA</a:t>
            </a:r>
          </a:p>
          <a:p>
            <a:r>
              <a:rPr lang="en-US" dirty="0"/>
              <a:t>Fire/EMS: DVIC has a FIRE/EMS committee that meets monthly.   They have access to the community to provide any SAR information to the DVIC.</a:t>
            </a:r>
          </a:p>
          <a:p>
            <a:r>
              <a:rPr lang="en-US" dirty="0"/>
              <a:t>Private Sector: Outreach to the private sector.  They provide us a lot of our SAR information.  We support them with information on any vulnerabilities/SAR seen throughout the country related to their sector.</a:t>
            </a:r>
          </a:p>
          <a:p>
            <a:endParaRPr lang="en-US" dirty="0"/>
          </a:p>
        </p:txBody>
      </p:sp>
    </p:spTree>
    <p:extLst>
      <p:ext uri="{BB962C8B-B14F-4D97-AF65-F5344CB8AC3E}">
        <p14:creationId xmlns:p14="http://schemas.microsoft.com/office/powerpoint/2010/main" xmlns="" val="66367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14AE83-8C42-4CD4-B9F6-105464910232}" type="slidenum">
              <a:rPr lang="en-US" smtClean="0"/>
              <a:pPr/>
              <a:t>‹#›</a:t>
            </a:fld>
            <a:endParaRPr lang="en-US" dirty="0"/>
          </a:p>
        </p:txBody>
      </p:sp>
    </p:spTree>
    <p:extLst>
      <p:ext uri="{BB962C8B-B14F-4D97-AF65-F5344CB8AC3E}">
        <p14:creationId xmlns:p14="http://schemas.microsoft.com/office/powerpoint/2010/main" xmlns="" val="172634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10ED713-29E8-499A-A439-5EFBEAF3B49E}"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C8F429C-3D77-4973-9A91-7394FF8557B0}"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D502033-1D37-426C-ABFE-F8B423C4FA19}"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E2F42D70-D5B4-4121-A3D3-DD5B4C3FADE7}"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6764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B5ADA9C5-7203-4FDB-AE84-24EEE445CE3B}"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136289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136289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1460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21829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9630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1000" y="990600"/>
            <a:ext cx="76200" cy="5105400"/>
          </a:xfrm>
          <a:prstGeom prst="rect">
            <a:avLst/>
          </a:prstGeom>
          <a:solidFill>
            <a:srgbClr val="000099"/>
          </a:solidFill>
          <a:ln w="12700">
            <a:noFill/>
            <a:miter lim="800000"/>
            <a:headEnd/>
            <a:tailEnd/>
          </a:ln>
          <a:effectLst/>
        </p:spPr>
        <p:txBody>
          <a:bodyPr wrap="none" anchor="ctr"/>
          <a:lstStyle/>
          <a:p>
            <a:pPr algn="ctr">
              <a:lnSpc>
                <a:spcPct val="100000"/>
              </a:lnSpc>
              <a:spcBef>
                <a:spcPct val="0"/>
              </a:spcBef>
              <a:buSzTx/>
              <a:buFontTx/>
              <a:buNone/>
            </a:pPr>
            <a:endParaRPr lang="en-US" sz="2400" dirty="0"/>
          </a:p>
        </p:txBody>
      </p:sp>
      <p:sp>
        <p:nvSpPr>
          <p:cNvPr id="5123"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512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5125" name="Rectangle 5"/>
          <p:cNvSpPr>
            <a:spLocks noGrp="1" noChangeArrowheads="1"/>
          </p:cNvSpPr>
          <p:nvPr>
            <p:ph type="dt" sz="half" idx="2"/>
          </p:nvPr>
        </p:nvSpPr>
        <p:spPr>
          <a:xfrm>
            <a:off x="457200" y="6248400"/>
            <a:ext cx="2133600" cy="457200"/>
          </a:xfrm>
        </p:spPr>
        <p:txBody>
          <a:bodyPr/>
          <a:lstStyle>
            <a:lvl1pPr>
              <a:defRPr/>
            </a:lvl1pPr>
          </a:lstStyle>
          <a:p>
            <a:endParaRPr lang="en-US" dirty="0"/>
          </a:p>
        </p:txBody>
      </p:sp>
      <p:sp>
        <p:nvSpPr>
          <p:cNvPr id="5126" name="Rectangle 6"/>
          <p:cNvSpPr>
            <a:spLocks noGrp="1" noChangeArrowheads="1"/>
          </p:cNvSpPr>
          <p:nvPr>
            <p:ph type="ftr" sz="quarter" idx="3"/>
          </p:nvPr>
        </p:nvSpPr>
        <p:spPr/>
        <p:txBody>
          <a:bodyPr/>
          <a:lstStyle>
            <a:lvl1pPr>
              <a:defRPr/>
            </a:lvl1pPr>
          </a:lstStyle>
          <a:p>
            <a:endParaRPr lang="en-US" dirty="0"/>
          </a:p>
        </p:txBody>
      </p:sp>
      <p:sp>
        <p:nvSpPr>
          <p:cNvPr id="5127" name="Rectangle 7"/>
          <p:cNvSpPr>
            <a:spLocks noGrp="1" noChangeArrowheads="1"/>
          </p:cNvSpPr>
          <p:nvPr>
            <p:ph type="sldNum" sz="quarter" idx="4"/>
          </p:nvPr>
        </p:nvSpPr>
        <p:spPr>
          <a:xfrm>
            <a:off x="6553200" y="6248400"/>
            <a:ext cx="2133600" cy="457200"/>
          </a:xfrm>
        </p:spPr>
        <p:txBody>
          <a:bodyPr/>
          <a:lstStyle>
            <a:lvl1pPr>
              <a:defRPr b="1"/>
            </a:lvl1pPr>
          </a:lstStyle>
          <a:p>
            <a:fld id="{78755309-926C-4F47-A866-6FE31B43C5EE}" type="slidenum">
              <a:rPr lang="en-US"/>
              <a:pPr/>
              <a:t>‹#›</a:t>
            </a:fld>
            <a:endParaRPr lang="en-US" dirty="0"/>
          </a:p>
        </p:txBody>
      </p:sp>
      <p:grpSp>
        <p:nvGrpSpPr>
          <p:cNvPr id="5128" name="Group 8"/>
          <p:cNvGrpSpPr>
            <a:grpSpLocks/>
          </p:cNvGrpSpPr>
          <p:nvPr userDrawn="1"/>
        </p:nvGrpSpPr>
        <p:grpSpPr bwMode="auto">
          <a:xfrm>
            <a:off x="381000" y="304800"/>
            <a:ext cx="8391525" cy="5791200"/>
            <a:chOff x="240" y="192"/>
            <a:chExt cx="5286" cy="3648"/>
          </a:xfrm>
        </p:grpSpPr>
        <p:sp>
          <p:nvSpPr>
            <p:cNvPr id="5129" name="Rectangle 9"/>
            <p:cNvSpPr>
              <a:spLocks noChangeArrowheads="1"/>
            </p:cNvSpPr>
            <p:nvPr userDrawn="1"/>
          </p:nvSpPr>
          <p:spPr bwMode="auto">
            <a:xfrm flipV="1">
              <a:off x="5236" y="192"/>
              <a:ext cx="288" cy="288"/>
            </a:xfrm>
            <a:prstGeom prst="rect">
              <a:avLst/>
            </a:prstGeom>
            <a:solidFill>
              <a:srgbClr val="FFCC00"/>
            </a:solidFill>
            <a:ln w="12700">
              <a:solidFill>
                <a:schemeClr val="tx1"/>
              </a:solidFill>
              <a:miter lim="800000"/>
              <a:headEnd/>
              <a:tailEnd/>
            </a:ln>
            <a:effectLst/>
          </p:spPr>
          <p:txBody>
            <a:bodyPr rot="10800000" wrap="none" anchor="ctr"/>
            <a:lstStyle/>
            <a:p>
              <a:pPr algn="ctr">
                <a:lnSpc>
                  <a:spcPct val="100000"/>
                </a:lnSpc>
                <a:spcBef>
                  <a:spcPct val="0"/>
                </a:spcBef>
                <a:buSzTx/>
                <a:buFontTx/>
                <a:buNone/>
              </a:pPr>
              <a:endParaRPr lang="en-US" sz="2400" dirty="0"/>
            </a:p>
          </p:txBody>
        </p:sp>
        <p:sp>
          <p:nvSpPr>
            <p:cNvPr id="5130" name="Rectangle 10"/>
            <p:cNvSpPr>
              <a:spLocks noChangeArrowheads="1"/>
            </p:cNvSpPr>
            <p:nvPr userDrawn="1"/>
          </p:nvSpPr>
          <p:spPr bwMode="auto">
            <a:xfrm flipV="1">
              <a:off x="240" y="192"/>
              <a:ext cx="5004" cy="288"/>
            </a:xfrm>
            <a:prstGeom prst="rect">
              <a:avLst/>
            </a:prstGeom>
            <a:solidFill>
              <a:srgbClr val="000099"/>
            </a:solidFill>
            <a:ln w="12700">
              <a:solidFill>
                <a:schemeClr val="tx1"/>
              </a:solidFill>
              <a:miter lim="800000"/>
              <a:headEnd/>
              <a:tailEnd/>
            </a:ln>
            <a:effectLst/>
          </p:spPr>
          <p:txBody>
            <a:bodyPr rot="10800000" wrap="none" anchor="ctr"/>
            <a:lstStyle/>
            <a:p>
              <a:pPr algn="ctr">
                <a:lnSpc>
                  <a:spcPct val="100000"/>
                </a:lnSpc>
                <a:spcBef>
                  <a:spcPct val="0"/>
                </a:spcBef>
                <a:buSzTx/>
                <a:buFontTx/>
                <a:buNone/>
              </a:pPr>
              <a:endParaRPr lang="en-US" sz="2400" dirty="0"/>
            </a:p>
          </p:txBody>
        </p:sp>
        <p:sp>
          <p:nvSpPr>
            <p:cNvPr id="5131" name="Rectangle 11"/>
            <p:cNvSpPr>
              <a:spLocks noChangeArrowheads="1"/>
            </p:cNvSpPr>
            <p:nvPr userDrawn="1"/>
          </p:nvSpPr>
          <p:spPr bwMode="auto">
            <a:xfrm flipV="1">
              <a:off x="240" y="480"/>
              <a:ext cx="5004" cy="144"/>
            </a:xfrm>
            <a:prstGeom prst="rect">
              <a:avLst/>
            </a:prstGeom>
            <a:solidFill>
              <a:srgbClr val="FFCC00"/>
            </a:solidFill>
            <a:ln w="12700">
              <a:solidFill>
                <a:schemeClr val="tx1"/>
              </a:solidFill>
              <a:miter lim="800000"/>
              <a:headEnd/>
              <a:tailEnd/>
            </a:ln>
            <a:effectLst/>
          </p:spPr>
          <p:txBody>
            <a:bodyPr rot="10800000" wrap="none" anchor="ctr"/>
            <a:lstStyle/>
            <a:p>
              <a:pPr algn="ctr">
                <a:lnSpc>
                  <a:spcPct val="100000"/>
                </a:lnSpc>
                <a:spcBef>
                  <a:spcPct val="0"/>
                </a:spcBef>
                <a:buSzTx/>
                <a:buFontTx/>
                <a:buNone/>
              </a:pPr>
              <a:endParaRPr lang="en-US" sz="2400" dirty="0"/>
            </a:p>
          </p:txBody>
        </p:sp>
        <p:sp>
          <p:nvSpPr>
            <p:cNvPr id="5132" name="Rectangle 12"/>
            <p:cNvSpPr>
              <a:spLocks noChangeArrowheads="1"/>
            </p:cNvSpPr>
            <p:nvPr userDrawn="1"/>
          </p:nvSpPr>
          <p:spPr bwMode="auto">
            <a:xfrm flipV="1">
              <a:off x="5242" y="480"/>
              <a:ext cx="282" cy="144"/>
            </a:xfrm>
            <a:prstGeom prst="rect">
              <a:avLst/>
            </a:prstGeom>
            <a:solidFill>
              <a:srgbClr val="000099"/>
            </a:solidFill>
            <a:ln w="12700">
              <a:solidFill>
                <a:schemeClr val="tx1"/>
              </a:solidFill>
              <a:miter lim="800000"/>
              <a:headEnd/>
              <a:tailEnd/>
            </a:ln>
            <a:effectLst/>
          </p:spPr>
          <p:txBody>
            <a:bodyPr rot="10800000" wrap="none" anchor="ctr"/>
            <a:lstStyle/>
            <a:p>
              <a:pPr algn="ctr">
                <a:lnSpc>
                  <a:spcPct val="100000"/>
                </a:lnSpc>
                <a:spcBef>
                  <a:spcPct val="0"/>
                </a:spcBef>
                <a:buSzTx/>
                <a:buFontTx/>
                <a:buNone/>
              </a:pPr>
              <a:endParaRPr lang="en-US" sz="2400" dirty="0"/>
            </a:p>
          </p:txBody>
        </p:sp>
        <p:sp>
          <p:nvSpPr>
            <p:cNvPr id="5133" name="Line 13"/>
            <p:cNvSpPr>
              <a:spLocks noChangeShapeType="1"/>
            </p:cNvSpPr>
            <p:nvPr userDrawn="1"/>
          </p:nvSpPr>
          <p:spPr bwMode="auto">
            <a:xfrm flipH="1">
              <a:off x="480" y="2256"/>
              <a:ext cx="4848" cy="0"/>
            </a:xfrm>
            <a:prstGeom prst="line">
              <a:avLst/>
            </a:prstGeom>
            <a:noFill/>
            <a:ln w="12700">
              <a:solidFill>
                <a:schemeClr val="tx1"/>
              </a:solidFill>
              <a:round/>
              <a:headEnd/>
              <a:tailEnd/>
            </a:ln>
            <a:effectLst/>
          </p:spPr>
          <p:txBody>
            <a:bodyPr/>
            <a:lstStyle/>
            <a:p>
              <a:endParaRPr lang="en-US" dirty="0"/>
            </a:p>
          </p:txBody>
        </p:sp>
        <p:sp>
          <p:nvSpPr>
            <p:cNvPr id="5134" name="Rectangle 14"/>
            <p:cNvSpPr>
              <a:spLocks noChangeArrowheads="1"/>
            </p:cNvSpPr>
            <p:nvPr userDrawn="1"/>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lnSpc>
                  <a:spcPct val="100000"/>
                </a:lnSpc>
                <a:spcBef>
                  <a:spcPct val="0"/>
                </a:spcBef>
                <a:buSzTx/>
                <a:buFontTx/>
                <a:buNone/>
              </a:pPr>
              <a:endParaRPr lang="en-US" sz="2400" dirty="0"/>
            </a:p>
          </p:txBody>
        </p:sp>
      </p:grpSp>
      <p:sp>
        <p:nvSpPr>
          <p:cNvPr id="5144" name="Rectangle 24"/>
          <p:cNvSpPr>
            <a:spLocks noChangeArrowheads="1"/>
          </p:cNvSpPr>
          <p:nvPr userDrawn="1"/>
        </p:nvSpPr>
        <p:spPr bwMode="auto">
          <a:xfrm>
            <a:off x="1143000" y="304800"/>
            <a:ext cx="457200" cy="457200"/>
          </a:xfrm>
          <a:prstGeom prst="rect">
            <a:avLst/>
          </a:prstGeom>
          <a:solidFill>
            <a:srgbClr val="FFCC00"/>
          </a:solidFill>
          <a:ln w="9525" algn="ctr">
            <a:solidFill>
              <a:schemeClr val="tx1"/>
            </a:solidFill>
            <a:miter lim="800000"/>
            <a:headEnd/>
            <a:tailEnd/>
          </a:ln>
          <a:effectLst/>
        </p:spPr>
        <p:txBody>
          <a:bodyPr wrap="none" anchor="ctr"/>
          <a:lstStyle/>
          <a:p>
            <a:endParaRPr lang="en-US" dirty="0"/>
          </a:p>
        </p:txBody>
      </p:sp>
      <p:sp>
        <p:nvSpPr>
          <p:cNvPr id="5145" name="Rectangle 25"/>
          <p:cNvSpPr>
            <a:spLocks noChangeArrowheads="1"/>
          </p:cNvSpPr>
          <p:nvPr userDrawn="1"/>
        </p:nvSpPr>
        <p:spPr bwMode="auto">
          <a:xfrm>
            <a:off x="1143000" y="762000"/>
            <a:ext cx="457200" cy="228600"/>
          </a:xfrm>
          <a:prstGeom prst="rect">
            <a:avLst/>
          </a:prstGeom>
          <a:solidFill>
            <a:srgbClr val="000099"/>
          </a:solidFill>
          <a:ln w="9525" algn="ctr">
            <a:solidFill>
              <a:schemeClr val="tx1"/>
            </a:solidFill>
            <a:miter lim="800000"/>
            <a:headEnd/>
            <a:tailEnd/>
          </a:ln>
          <a:effectLst/>
        </p:spPr>
        <p:txBody>
          <a:bodyPr wrap="none" anchor="ct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56965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73603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75181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5794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54228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95631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9492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7CDAA-B262-4A00-A11F-2399E9816C68}" type="datetimeFigureOut">
              <a:rPr lang="en-US" smtClean="0">
                <a:solidFill>
                  <a:prstClr val="black">
                    <a:tint val="75000"/>
                  </a:prstClr>
                </a:solidFill>
              </a:rPr>
              <a:pPr/>
              <a:t>5/6/2015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A11E73-55D6-4141-B1F2-D4EC524913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7847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1000" y="990600"/>
            <a:ext cx="76200" cy="5105400"/>
          </a:xfrm>
          <a:prstGeom prst="rect">
            <a:avLst/>
          </a:prstGeom>
          <a:solidFill>
            <a:srgbClr val="000099"/>
          </a:solidFill>
          <a:ln w="12700">
            <a:noFill/>
            <a:miter lim="800000"/>
            <a:headEnd/>
            <a:tailEnd/>
          </a:ln>
          <a:effectLst/>
        </p:spPr>
        <p:txBody>
          <a:bodyPr wrap="none" anchor="ctr"/>
          <a:lstStyle/>
          <a:p>
            <a:pPr algn="ctr">
              <a:lnSpc>
                <a:spcPct val="100000"/>
              </a:lnSpc>
              <a:spcBef>
                <a:spcPct val="0"/>
              </a:spcBef>
              <a:buSzTx/>
              <a:buFontTx/>
              <a:buNone/>
            </a:pPr>
            <a:endParaRPr lang="en-US" sz="2400" dirty="0">
              <a:solidFill>
                <a:srgbClr val="000000"/>
              </a:solidFill>
            </a:endParaRPr>
          </a:p>
        </p:txBody>
      </p:sp>
      <p:sp>
        <p:nvSpPr>
          <p:cNvPr id="5123"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512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5125" name="Rectangle 5"/>
          <p:cNvSpPr>
            <a:spLocks noGrp="1" noChangeArrowheads="1"/>
          </p:cNvSpPr>
          <p:nvPr>
            <p:ph type="dt" sz="half" idx="2"/>
          </p:nvPr>
        </p:nvSpPr>
        <p:spPr>
          <a:xfrm>
            <a:off x="457200" y="6248400"/>
            <a:ext cx="2133600" cy="457200"/>
          </a:xfrm>
        </p:spPr>
        <p:txBody>
          <a:bodyPr/>
          <a:lstStyle>
            <a:lvl1pPr>
              <a:defRPr/>
            </a:lvl1pPr>
          </a:lstStyle>
          <a:p>
            <a:endParaRPr lang="en-US" dirty="0">
              <a:solidFill>
                <a:srgbClr val="000000"/>
              </a:solidFill>
            </a:endParaRPr>
          </a:p>
        </p:txBody>
      </p:sp>
      <p:sp>
        <p:nvSpPr>
          <p:cNvPr id="5126" name="Rectangle 6"/>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5127" name="Rectangle 7"/>
          <p:cNvSpPr>
            <a:spLocks noGrp="1" noChangeArrowheads="1"/>
          </p:cNvSpPr>
          <p:nvPr>
            <p:ph type="sldNum" sz="quarter" idx="4"/>
          </p:nvPr>
        </p:nvSpPr>
        <p:spPr>
          <a:xfrm>
            <a:off x="6553200" y="6248400"/>
            <a:ext cx="2133600" cy="457200"/>
          </a:xfrm>
        </p:spPr>
        <p:txBody>
          <a:bodyPr/>
          <a:lstStyle>
            <a:lvl1pPr>
              <a:defRPr b="1"/>
            </a:lvl1pPr>
          </a:lstStyle>
          <a:p>
            <a:fld id="{78755309-926C-4F47-A866-6FE31B43C5EE}" type="slidenum">
              <a:rPr lang="en-US">
                <a:solidFill>
                  <a:srgbClr val="000000"/>
                </a:solidFill>
              </a:rPr>
              <a:pPr/>
              <a:t>‹#›</a:t>
            </a:fld>
            <a:endParaRPr lang="en-US" dirty="0">
              <a:solidFill>
                <a:srgbClr val="000000"/>
              </a:solidFill>
            </a:endParaRPr>
          </a:p>
        </p:txBody>
      </p:sp>
      <p:grpSp>
        <p:nvGrpSpPr>
          <p:cNvPr id="5128" name="Group 8"/>
          <p:cNvGrpSpPr>
            <a:grpSpLocks/>
          </p:cNvGrpSpPr>
          <p:nvPr userDrawn="1"/>
        </p:nvGrpSpPr>
        <p:grpSpPr bwMode="auto">
          <a:xfrm>
            <a:off x="381000" y="304800"/>
            <a:ext cx="8391525" cy="5791200"/>
            <a:chOff x="240" y="192"/>
            <a:chExt cx="5286" cy="3648"/>
          </a:xfrm>
        </p:grpSpPr>
        <p:sp>
          <p:nvSpPr>
            <p:cNvPr id="5129" name="Rectangle 9"/>
            <p:cNvSpPr>
              <a:spLocks noChangeArrowheads="1"/>
            </p:cNvSpPr>
            <p:nvPr userDrawn="1"/>
          </p:nvSpPr>
          <p:spPr bwMode="auto">
            <a:xfrm flipV="1">
              <a:off x="5236" y="192"/>
              <a:ext cx="288" cy="288"/>
            </a:xfrm>
            <a:prstGeom prst="rect">
              <a:avLst/>
            </a:prstGeom>
            <a:solidFill>
              <a:srgbClr val="FFCC00"/>
            </a:solidFill>
            <a:ln w="12700">
              <a:solidFill>
                <a:schemeClr val="tx1"/>
              </a:solidFill>
              <a:miter lim="800000"/>
              <a:headEnd/>
              <a:tailEnd/>
            </a:ln>
            <a:effectLst/>
          </p:spPr>
          <p:txBody>
            <a:bodyPr rot="10800000" wrap="none" anchor="ctr"/>
            <a:lstStyle/>
            <a:p>
              <a:pPr algn="ctr">
                <a:lnSpc>
                  <a:spcPct val="100000"/>
                </a:lnSpc>
                <a:spcBef>
                  <a:spcPct val="0"/>
                </a:spcBef>
                <a:buSzTx/>
                <a:buFontTx/>
                <a:buNone/>
              </a:pPr>
              <a:endParaRPr lang="en-US" sz="2400" dirty="0">
                <a:solidFill>
                  <a:srgbClr val="000000"/>
                </a:solidFill>
              </a:endParaRPr>
            </a:p>
          </p:txBody>
        </p:sp>
        <p:sp>
          <p:nvSpPr>
            <p:cNvPr id="5130" name="Rectangle 10"/>
            <p:cNvSpPr>
              <a:spLocks noChangeArrowheads="1"/>
            </p:cNvSpPr>
            <p:nvPr userDrawn="1"/>
          </p:nvSpPr>
          <p:spPr bwMode="auto">
            <a:xfrm flipV="1">
              <a:off x="240" y="192"/>
              <a:ext cx="5004" cy="288"/>
            </a:xfrm>
            <a:prstGeom prst="rect">
              <a:avLst/>
            </a:prstGeom>
            <a:solidFill>
              <a:srgbClr val="000099"/>
            </a:solidFill>
            <a:ln w="12700">
              <a:solidFill>
                <a:schemeClr val="tx1"/>
              </a:solidFill>
              <a:miter lim="800000"/>
              <a:headEnd/>
              <a:tailEnd/>
            </a:ln>
            <a:effectLst/>
          </p:spPr>
          <p:txBody>
            <a:bodyPr rot="10800000" wrap="none" anchor="ctr"/>
            <a:lstStyle/>
            <a:p>
              <a:pPr algn="ctr">
                <a:lnSpc>
                  <a:spcPct val="100000"/>
                </a:lnSpc>
                <a:spcBef>
                  <a:spcPct val="0"/>
                </a:spcBef>
                <a:buSzTx/>
                <a:buFontTx/>
                <a:buNone/>
              </a:pPr>
              <a:endParaRPr lang="en-US" sz="2400" dirty="0">
                <a:solidFill>
                  <a:srgbClr val="000000"/>
                </a:solidFill>
              </a:endParaRPr>
            </a:p>
          </p:txBody>
        </p:sp>
        <p:sp>
          <p:nvSpPr>
            <p:cNvPr id="5131" name="Rectangle 11"/>
            <p:cNvSpPr>
              <a:spLocks noChangeArrowheads="1"/>
            </p:cNvSpPr>
            <p:nvPr userDrawn="1"/>
          </p:nvSpPr>
          <p:spPr bwMode="auto">
            <a:xfrm flipV="1">
              <a:off x="240" y="480"/>
              <a:ext cx="5004" cy="144"/>
            </a:xfrm>
            <a:prstGeom prst="rect">
              <a:avLst/>
            </a:prstGeom>
            <a:solidFill>
              <a:srgbClr val="FFCC00"/>
            </a:solidFill>
            <a:ln w="12700">
              <a:solidFill>
                <a:schemeClr val="tx1"/>
              </a:solidFill>
              <a:miter lim="800000"/>
              <a:headEnd/>
              <a:tailEnd/>
            </a:ln>
            <a:effectLst/>
          </p:spPr>
          <p:txBody>
            <a:bodyPr rot="10800000" wrap="none" anchor="ctr"/>
            <a:lstStyle/>
            <a:p>
              <a:pPr algn="ctr">
                <a:lnSpc>
                  <a:spcPct val="100000"/>
                </a:lnSpc>
                <a:spcBef>
                  <a:spcPct val="0"/>
                </a:spcBef>
                <a:buSzTx/>
                <a:buFontTx/>
                <a:buNone/>
              </a:pPr>
              <a:endParaRPr lang="en-US" sz="2400" dirty="0">
                <a:solidFill>
                  <a:srgbClr val="000000"/>
                </a:solidFill>
              </a:endParaRPr>
            </a:p>
          </p:txBody>
        </p:sp>
        <p:sp>
          <p:nvSpPr>
            <p:cNvPr id="5132" name="Rectangle 12"/>
            <p:cNvSpPr>
              <a:spLocks noChangeArrowheads="1"/>
            </p:cNvSpPr>
            <p:nvPr userDrawn="1"/>
          </p:nvSpPr>
          <p:spPr bwMode="auto">
            <a:xfrm flipV="1">
              <a:off x="5242" y="480"/>
              <a:ext cx="282" cy="144"/>
            </a:xfrm>
            <a:prstGeom prst="rect">
              <a:avLst/>
            </a:prstGeom>
            <a:solidFill>
              <a:srgbClr val="000099"/>
            </a:solidFill>
            <a:ln w="12700">
              <a:solidFill>
                <a:schemeClr val="tx1"/>
              </a:solidFill>
              <a:miter lim="800000"/>
              <a:headEnd/>
              <a:tailEnd/>
            </a:ln>
            <a:effectLst/>
          </p:spPr>
          <p:txBody>
            <a:bodyPr rot="10800000" wrap="none" anchor="ctr"/>
            <a:lstStyle/>
            <a:p>
              <a:pPr algn="ctr">
                <a:lnSpc>
                  <a:spcPct val="100000"/>
                </a:lnSpc>
                <a:spcBef>
                  <a:spcPct val="0"/>
                </a:spcBef>
                <a:buSzTx/>
                <a:buFontTx/>
                <a:buNone/>
              </a:pPr>
              <a:endParaRPr lang="en-US" sz="2400" dirty="0">
                <a:solidFill>
                  <a:srgbClr val="000000"/>
                </a:solidFill>
              </a:endParaRPr>
            </a:p>
          </p:txBody>
        </p:sp>
        <p:sp>
          <p:nvSpPr>
            <p:cNvPr id="5133" name="Line 13"/>
            <p:cNvSpPr>
              <a:spLocks noChangeShapeType="1"/>
            </p:cNvSpPr>
            <p:nvPr userDrawn="1"/>
          </p:nvSpPr>
          <p:spPr bwMode="auto">
            <a:xfrm flipH="1">
              <a:off x="480" y="2256"/>
              <a:ext cx="4848" cy="0"/>
            </a:xfrm>
            <a:prstGeom prst="line">
              <a:avLst/>
            </a:prstGeom>
            <a:noFill/>
            <a:ln w="12700">
              <a:solidFill>
                <a:schemeClr val="tx1"/>
              </a:solidFill>
              <a:round/>
              <a:headEnd/>
              <a:tailEnd/>
            </a:ln>
            <a:effectLst/>
          </p:spPr>
          <p:txBody>
            <a:bodyPr/>
            <a:lstStyle/>
            <a:p>
              <a:endParaRPr lang="en-US" dirty="0">
                <a:solidFill>
                  <a:srgbClr val="000000"/>
                </a:solidFill>
              </a:endParaRPr>
            </a:p>
          </p:txBody>
        </p:sp>
        <p:sp>
          <p:nvSpPr>
            <p:cNvPr id="5134" name="Rectangle 14"/>
            <p:cNvSpPr>
              <a:spLocks noChangeArrowheads="1"/>
            </p:cNvSpPr>
            <p:nvPr userDrawn="1"/>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lnSpc>
                  <a:spcPct val="100000"/>
                </a:lnSpc>
                <a:spcBef>
                  <a:spcPct val="0"/>
                </a:spcBef>
                <a:buSzTx/>
                <a:buFontTx/>
                <a:buNone/>
              </a:pPr>
              <a:endParaRPr lang="en-US" sz="2400" dirty="0">
                <a:solidFill>
                  <a:srgbClr val="000000"/>
                </a:solidFill>
              </a:endParaRPr>
            </a:p>
          </p:txBody>
        </p:sp>
      </p:grpSp>
      <p:sp>
        <p:nvSpPr>
          <p:cNvPr id="5144" name="Rectangle 24"/>
          <p:cNvSpPr>
            <a:spLocks noChangeArrowheads="1"/>
          </p:cNvSpPr>
          <p:nvPr userDrawn="1"/>
        </p:nvSpPr>
        <p:spPr bwMode="auto">
          <a:xfrm>
            <a:off x="1143000" y="304800"/>
            <a:ext cx="457200" cy="457200"/>
          </a:xfrm>
          <a:prstGeom prst="rect">
            <a:avLst/>
          </a:prstGeom>
          <a:solidFill>
            <a:srgbClr val="FFCC00"/>
          </a:solidFill>
          <a:ln w="9525" algn="ctr">
            <a:solidFill>
              <a:schemeClr val="tx1"/>
            </a:solidFill>
            <a:miter lim="800000"/>
            <a:headEnd/>
            <a:tailEnd/>
          </a:ln>
          <a:effectLst/>
        </p:spPr>
        <p:txBody>
          <a:bodyPr wrap="none" anchor="ctr"/>
          <a:lstStyle/>
          <a:p>
            <a:endParaRPr lang="en-US" dirty="0">
              <a:solidFill>
                <a:srgbClr val="000000"/>
              </a:solidFill>
            </a:endParaRPr>
          </a:p>
        </p:txBody>
      </p:sp>
      <p:sp>
        <p:nvSpPr>
          <p:cNvPr id="5145" name="Rectangle 25"/>
          <p:cNvSpPr>
            <a:spLocks noChangeArrowheads="1"/>
          </p:cNvSpPr>
          <p:nvPr userDrawn="1"/>
        </p:nvSpPr>
        <p:spPr bwMode="auto">
          <a:xfrm>
            <a:off x="1143000" y="762000"/>
            <a:ext cx="457200" cy="228600"/>
          </a:xfrm>
          <a:prstGeom prst="rect">
            <a:avLst/>
          </a:prstGeom>
          <a:solidFill>
            <a:srgbClr val="000099"/>
          </a:solidFill>
          <a:ln w="9525" algn="ctr">
            <a:solidFill>
              <a:schemeClr val="tx1"/>
            </a:solidFill>
            <a:miter lim="800000"/>
            <a:headEnd/>
            <a:tailEnd/>
          </a:ln>
          <a:effectLst/>
        </p:spPr>
        <p:txBody>
          <a:bodyPr wrap="none" anchor="ctr"/>
          <a:lstStyle/>
          <a:p>
            <a:endParaRPr lang="en-US" dirty="0">
              <a:solidFill>
                <a:srgbClr val="000000"/>
              </a:solidFill>
            </a:endParaRPr>
          </a:p>
        </p:txBody>
      </p:sp>
      <p:pic>
        <p:nvPicPr>
          <p:cNvPr id="1026" name="Picture 2" descr="http://lvmpdfoundation.org/wp-content/uploads/2011/10/midcc-300x300.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63500"/>
            <a:ext cx="1219200"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60013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A09B38-B4B8-461D-B7DF-48B43698F05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1990537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DA09B38-B4B8-461D-B7DF-48B43698F05B}"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EC9313-87A5-42CB-BBBA-7D6D8096F70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8547597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98B9DF-C1B4-4DD9-A782-17FB19FC593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4433452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D356549-5C30-4D78-BEEA-E060D3F86E4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5413204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3624FB5-54CC-4B88-8F66-5B81728DAEE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5270497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1FDB4F8-FB3C-457F-B582-16054C19F17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612631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E0A47B-61F1-4FCB-9838-A9577A342C1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4885452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0ED713-29E8-499A-A439-5EFBEAF3B4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218321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8F429C-3D77-4973-9A91-7394FF8557B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12625279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502033-1D37-426C-ABFE-F8B423C4FA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61783222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E2F42D70-D5B4-4121-A3D3-DD5B4C3FADE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601322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CEC9313-87A5-42CB-BBBA-7D6D8096F702}"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676400" cy="457200"/>
          </a:xfrm>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B5ADA9C5-7203-4FDB-AE84-24EEE445CE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4158867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98B9DF-C1B4-4DD9-A782-17FB19FC593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1D356549-5C30-4D78-BEEA-E060D3F86E44}"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3624FB5-54CC-4B88-8F66-5B81728DAEE4}"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1FDB4F8-FB3C-457F-B582-16054C19F179}"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FE0A47B-61F1-4FCB-9838-A9577A342C1E}" type="slidenum">
              <a:rPr lang="en-US"/>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000">
                <a:latin typeface="Arial" charset="0"/>
              </a:defRPr>
            </a:lvl1pPr>
          </a:lstStyle>
          <a:p>
            <a:endParaRPr lang="en-US" dirty="0"/>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SzTx/>
              <a:buFontTx/>
              <a:buNone/>
              <a:defRPr sz="1000">
                <a:latin typeface="Arial" charset="0"/>
              </a:defRPr>
            </a:lvl1pPr>
          </a:lstStyle>
          <a:p>
            <a:endParaRPr lang="en-US" dirty="0"/>
          </a:p>
        </p:txBody>
      </p:sp>
      <p:sp>
        <p:nvSpPr>
          <p:cNvPr id="410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buFontTx/>
              <a:buNone/>
              <a:defRPr sz="1000">
                <a:latin typeface="Arial" charset="0"/>
              </a:defRPr>
            </a:lvl1pPr>
          </a:lstStyle>
          <a:p>
            <a:fld id="{CC14AE83-8C42-4CD4-B9F6-105464910232}" type="slidenum">
              <a:rPr lang="en-US"/>
              <a:pPr/>
              <a:t>‹#›</a:t>
            </a:fld>
            <a:endParaRPr lang="en-US" dirty="0"/>
          </a:p>
        </p:txBody>
      </p:sp>
      <p:grpSp>
        <p:nvGrpSpPr>
          <p:cNvPr id="4103" name="Group 7"/>
          <p:cNvGrpSpPr>
            <a:grpSpLocks/>
          </p:cNvGrpSpPr>
          <p:nvPr/>
        </p:nvGrpSpPr>
        <p:grpSpPr bwMode="auto">
          <a:xfrm>
            <a:off x="457200" y="152400"/>
            <a:ext cx="8509000" cy="1600200"/>
            <a:chOff x="288" y="96"/>
            <a:chExt cx="5360" cy="1008"/>
          </a:xfrm>
        </p:grpSpPr>
        <p:sp>
          <p:nvSpPr>
            <p:cNvPr id="4104"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endParaRPr lang="en-US" dirty="0"/>
            </a:p>
          </p:txBody>
        </p:sp>
        <p:sp>
          <p:nvSpPr>
            <p:cNvPr id="4105" name="Rectangle 9"/>
            <p:cNvSpPr>
              <a:spLocks noChangeArrowheads="1"/>
            </p:cNvSpPr>
            <p:nvPr/>
          </p:nvSpPr>
          <p:spPr bwMode="auto">
            <a:xfrm>
              <a:off x="5504" y="96"/>
              <a:ext cx="144" cy="144"/>
            </a:xfrm>
            <a:prstGeom prst="rect">
              <a:avLst/>
            </a:prstGeom>
            <a:solidFill>
              <a:srgbClr val="FFCC00"/>
            </a:solidFill>
            <a:ln w="12700">
              <a:solidFill>
                <a:schemeClr val="tx1"/>
              </a:solidFill>
              <a:miter lim="800000"/>
              <a:headEnd/>
              <a:tailEnd/>
            </a:ln>
            <a:effectLst/>
          </p:spPr>
          <p:txBody>
            <a:bodyPr wrap="none" anchor="ctr"/>
            <a:lstStyle/>
            <a:p>
              <a:pPr algn="ctr">
                <a:lnSpc>
                  <a:spcPct val="100000"/>
                </a:lnSpc>
                <a:spcBef>
                  <a:spcPct val="0"/>
                </a:spcBef>
                <a:buSzTx/>
                <a:buFontTx/>
                <a:buNone/>
              </a:pPr>
              <a:endParaRPr lang="en-US" sz="2400" dirty="0"/>
            </a:p>
          </p:txBody>
        </p:sp>
        <p:sp>
          <p:nvSpPr>
            <p:cNvPr id="4106" name="Rectangle 10"/>
            <p:cNvSpPr>
              <a:spLocks noChangeArrowheads="1"/>
            </p:cNvSpPr>
            <p:nvPr/>
          </p:nvSpPr>
          <p:spPr bwMode="auto">
            <a:xfrm>
              <a:off x="629" y="96"/>
              <a:ext cx="4873" cy="144"/>
            </a:xfrm>
            <a:prstGeom prst="rect">
              <a:avLst/>
            </a:prstGeom>
            <a:solidFill>
              <a:srgbClr val="000099"/>
            </a:solidFill>
            <a:ln w="12700">
              <a:solidFill>
                <a:schemeClr val="tx1"/>
              </a:solidFill>
              <a:miter lim="800000"/>
              <a:headEnd/>
              <a:tailEnd/>
            </a:ln>
            <a:effectLst/>
          </p:spPr>
          <p:txBody>
            <a:bodyPr wrap="none" anchor="ctr"/>
            <a:lstStyle/>
            <a:p>
              <a:pPr algn="ctr">
                <a:lnSpc>
                  <a:spcPct val="100000"/>
                </a:lnSpc>
                <a:spcBef>
                  <a:spcPct val="0"/>
                </a:spcBef>
                <a:buSzTx/>
                <a:buFontTx/>
                <a:buNone/>
              </a:pPr>
              <a:endParaRPr lang="en-US" sz="2400" dirty="0"/>
            </a:p>
          </p:txBody>
        </p:sp>
        <p:sp>
          <p:nvSpPr>
            <p:cNvPr id="4107" name="Rectangle 11"/>
            <p:cNvSpPr>
              <a:spLocks noChangeArrowheads="1"/>
            </p:cNvSpPr>
            <p:nvPr/>
          </p:nvSpPr>
          <p:spPr bwMode="auto">
            <a:xfrm>
              <a:off x="629" y="240"/>
              <a:ext cx="4873" cy="87"/>
            </a:xfrm>
            <a:prstGeom prst="rect">
              <a:avLst/>
            </a:prstGeom>
            <a:solidFill>
              <a:srgbClr val="FFCC00"/>
            </a:solidFill>
            <a:ln w="12700">
              <a:solidFill>
                <a:schemeClr val="tx1"/>
              </a:solidFill>
              <a:miter lim="800000"/>
              <a:headEnd/>
              <a:tailEnd/>
            </a:ln>
            <a:effectLst/>
          </p:spPr>
          <p:txBody>
            <a:bodyPr wrap="none" anchor="ctr"/>
            <a:lstStyle/>
            <a:p>
              <a:pPr algn="ctr">
                <a:lnSpc>
                  <a:spcPct val="100000"/>
                </a:lnSpc>
                <a:spcBef>
                  <a:spcPct val="0"/>
                </a:spcBef>
                <a:buSzTx/>
                <a:buFontTx/>
                <a:buNone/>
              </a:pPr>
              <a:endParaRPr lang="en-US" sz="2400" dirty="0"/>
            </a:p>
          </p:txBody>
        </p:sp>
        <p:sp>
          <p:nvSpPr>
            <p:cNvPr id="4108" name="Rectangle 12"/>
            <p:cNvSpPr>
              <a:spLocks noChangeArrowheads="1"/>
            </p:cNvSpPr>
            <p:nvPr/>
          </p:nvSpPr>
          <p:spPr bwMode="auto">
            <a:xfrm>
              <a:off x="5504" y="241"/>
              <a:ext cx="144" cy="86"/>
            </a:xfrm>
            <a:prstGeom prst="rect">
              <a:avLst/>
            </a:prstGeom>
            <a:solidFill>
              <a:srgbClr val="000099"/>
            </a:solidFill>
            <a:ln w="12700">
              <a:solidFill>
                <a:schemeClr val="tx1"/>
              </a:solidFill>
              <a:miter lim="800000"/>
              <a:headEnd/>
              <a:tailEnd/>
            </a:ln>
            <a:effectLst/>
          </p:spPr>
          <p:txBody>
            <a:bodyPr wrap="none" anchor="ctr"/>
            <a:lstStyle/>
            <a:p>
              <a:pPr algn="ctr">
                <a:lnSpc>
                  <a:spcPct val="100000"/>
                </a:lnSpc>
                <a:spcBef>
                  <a:spcPct val="0"/>
                </a:spcBef>
                <a:buSzTx/>
                <a:buFontTx/>
                <a:buNone/>
              </a:pPr>
              <a:endParaRPr lang="en-US" sz="2400" dirty="0"/>
            </a:p>
          </p:txBody>
        </p:sp>
      </p:grpSp>
      <p:pic>
        <p:nvPicPr>
          <p:cNvPr id="16" name="Picture 15"/>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63500" y="-25400"/>
            <a:ext cx="948461" cy="102870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91" r:id="rId15"/>
    <p:sldLayoutId id="2147483692" r:id="rId16"/>
  </p:sldLayoutIdLst>
  <p:timing>
    <p:tnLst>
      <p:par>
        <p:cTn id="1" dur="indefinite" restart="never" nodeType="tmRoot"/>
      </p:par>
    </p:tnLst>
  </p:timing>
  <p:txStyles>
    <p:titleStyle>
      <a:lvl1pPr algn="l" rtl="0" fontAlgn="base">
        <a:spcBef>
          <a:spcPct val="0"/>
        </a:spcBef>
        <a:spcAft>
          <a:spcPct val="0"/>
        </a:spcAft>
        <a:defRPr sz="4400">
          <a:solidFill>
            <a:srgbClr val="000099"/>
          </a:solidFill>
          <a:latin typeface="+mj-lt"/>
          <a:ea typeface="+mj-ea"/>
          <a:cs typeface="+mj-cs"/>
        </a:defRPr>
      </a:lvl1pPr>
      <a:lvl2pPr algn="l" rtl="0" fontAlgn="base">
        <a:spcBef>
          <a:spcPct val="0"/>
        </a:spcBef>
        <a:spcAft>
          <a:spcPct val="0"/>
        </a:spcAft>
        <a:defRPr sz="4400">
          <a:solidFill>
            <a:srgbClr val="000099"/>
          </a:solidFill>
          <a:latin typeface="Times New Roman" pitchFamily="18" charset="0"/>
        </a:defRPr>
      </a:lvl2pPr>
      <a:lvl3pPr algn="l" rtl="0" fontAlgn="base">
        <a:spcBef>
          <a:spcPct val="0"/>
        </a:spcBef>
        <a:spcAft>
          <a:spcPct val="0"/>
        </a:spcAft>
        <a:defRPr sz="4400">
          <a:solidFill>
            <a:srgbClr val="000099"/>
          </a:solidFill>
          <a:latin typeface="Times New Roman" pitchFamily="18" charset="0"/>
        </a:defRPr>
      </a:lvl3pPr>
      <a:lvl4pPr algn="l" rtl="0" fontAlgn="base">
        <a:spcBef>
          <a:spcPct val="0"/>
        </a:spcBef>
        <a:spcAft>
          <a:spcPct val="0"/>
        </a:spcAft>
        <a:defRPr sz="4400">
          <a:solidFill>
            <a:srgbClr val="000099"/>
          </a:solidFill>
          <a:latin typeface="Times New Roman" pitchFamily="18" charset="0"/>
        </a:defRPr>
      </a:lvl4pPr>
      <a:lvl5pPr algn="l" rtl="0" fontAlgn="base">
        <a:spcBef>
          <a:spcPct val="0"/>
        </a:spcBef>
        <a:spcAft>
          <a:spcPct val="0"/>
        </a:spcAft>
        <a:defRPr sz="4400">
          <a:solidFill>
            <a:srgbClr val="000099"/>
          </a:solidFill>
          <a:latin typeface="Times New Roman" pitchFamily="18" charset="0"/>
        </a:defRPr>
      </a:lvl5pPr>
      <a:lvl6pPr marL="457200" algn="l" rtl="0" fontAlgn="base">
        <a:spcBef>
          <a:spcPct val="0"/>
        </a:spcBef>
        <a:spcAft>
          <a:spcPct val="0"/>
        </a:spcAft>
        <a:defRPr sz="4400">
          <a:solidFill>
            <a:srgbClr val="000099"/>
          </a:solidFill>
          <a:latin typeface="Times New Roman" pitchFamily="18" charset="0"/>
        </a:defRPr>
      </a:lvl6pPr>
      <a:lvl7pPr marL="914400" algn="l" rtl="0" fontAlgn="base">
        <a:spcBef>
          <a:spcPct val="0"/>
        </a:spcBef>
        <a:spcAft>
          <a:spcPct val="0"/>
        </a:spcAft>
        <a:defRPr sz="4400">
          <a:solidFill>
            <a:srgbClr val="000099"/>
          </a:solidFill>
          <a:latin typeface="Times New Roman" pitchFamily="18" charset="0"/>
        </a:defRPr>
      </a:lvl7pPr>
      <a:lvl8pPr marL="1371600" algn="l" rtl="0" fontAlgn="base">
        <a:spcBef>
          <a:spcPct val="0"/>
        </a:spcBef>
        <a:spcAft>
          <a:spcPct val="0"/>
        </a:spcAft>
        <a:defRPr sz="4400">
          <a:solidFill>
            <a:srgbClr val="000099"/>
          </a:solidFill>
          <a:latin typeface="Times New Roman" pitchFamily="18" charset="0"/>
        </a:defRPr>
      </a:lvl8pPr>
      <a:lvl9pPr marL="1828800" algn="l" rtl="0" fontAlgn="base">
        <a:spcBef>
          <a:spcPct val="0"/>
        </a:spcBef>
        <a:spcAft>
          <a:spcPct val="0"/>
        </a:spcAft>
        <a:defRPr sz="4400">
          <a:solidFill>
            <a:srgbClr val="000099"/>
          </a:solidFill>
          <a:latin typeface="Times New Roman" pitchFamily="18" charset="0"/>
        </a:defRPr>
      </a:lvl9pPr>
    </p:titleStyle>
    <p:bodyStyle>
      <a:lvl1pPr marL="469900" indent="-469900" algn="l" rtl="0" fontAlgn="base">
        <a:spcBef>
          <a:spcPct val="20000"/>
        </a:spcBef>
        <a:spcAft>
          <a:spcPct val="0"/>
        </a:spcAft>
        <a:buClr>
          <a:srgbClr val="000099"/>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1"/>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rgbClr val="000099"/>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1"/>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rgbClr val="000099"/>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rgbClr val="000099"/>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rgbClr val="000099"/>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rgbClr val="000099"/>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rgbClr val="000099"/>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buSzTx/>
              <a:buFontTx/>
              <a:buNone/>
            </a:pPr>
            <a:fld id="{F897CDAA-B262-4A00-A11F-2399E9816C68}" type="datetimeFigureOut">
              <a:rPr lang="en-US" smtClean="0">
                <a:solidFill>
                  <a:prstClr val="black">
                    <a:tint val="75000"/>
                  </a:prstClr>
                </a:solidFill>
                <a:latin typeface="Calibri"/>
              </a:rPr>
              <a:pPr fontAlgn="auto">
                <a:lnSpc>
                  <a:spcPct val="100000"/>
                </a:lnSpc>
                <a:spcBef>
                  <a:spcPts val="0"/>
                </a:spcBef>
                <a:spcAft>
                  <a:spcPts val="0"/>
                </a:spcAft>
                <a:buSzTx/>
                <a:buFontTx/>
                <a:buNone/>
              </a:pPr>
              <a:t>5/6/2015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buSzTx/>
              <a:buFontTx/>
              <a:buNone/>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buSzTx/>
              <a:buFontTx/>
              <a:buNone/>
            </a:pPr>
            <a:fld id="{F2A11E73-55D6-4141-B1F2-D4EC52491313}" type="slidenum">
              <a:rPr lang="en-US" smtClean="0">
                <a:solidFill>
                  <a:prstClr val="black">
                    <a:tint val="75000"/>
                  </a:prstClr>
                </a:solidFill>
                <a:latin typeface="Calibri"/>
              </a:rPr>
              <a:pPr fontAlgn="auto">
                <a:lnSpc>
                  <a:spcPct val="100000"/>
                </a:lnSpc>
                <a:spcBef>
                  <a:spcPts val="0"/>
                </a:spcBef>
                <a:spcAft>
                  <a:spcPts val="0"/>
                </a:spcAft>
                <a:buSzTx/>
                <a:buFontTx/>
                <a:buNone/>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1007221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000">
                <a:latin typeface="Arial" charset="0"/>
              </a:defRPr>
            </a:lvl1pPr>
          </a:lstStyle>
          <a:p>
            <a:endParaRPr lang="en-US" dirty="0">
              <a:solidFill>
                <a:srgbClr val="000000"/>
              </a:solidFill>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SzTx/>
              <a:buFontTx/>
              <a:buNone/>
              <a:defRPr sz="1000">
                <a:latin typeface="Arial" charset="0"/>
              </a:defRPr>
            </a:lvl1pPr>
          </a:lstStyle>
          <a:p>
            <a:endParaRPr lang="en-US" dirty="0">
              <a:solidFill>
                <a:srgbClr val="000000"/>
              </a:solidFill>
            </a:endParaRPr>
          </a:p>
        </p:txBody>
      </p:sp>
      <p:sp>
        <p:nvSpPr>
          <p:cNvPr id="410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buFontTx/>
              <a:buNone/>
              <a:defRPr sz="1000">
                <a:latin typeface="Arial" charset="0"/>
              </a:defRPr>
            </a:lvl1pPr>
          </a:lstStyle>
          <a:p>
            <a:fld id="{CC14AE83-8C42-4CD4-B9F6-105464910232}" type="slidenum">
              <a:rPr lang="en-US">
                <a:solidFill>
                  <a:srgbClr val="000000"/>
                </a:solidFill>
              </a:rPr>
              <a:pPr/>
              <a:t>‹#›</a:t>
            </a:fld>
            <a:endParaRPr lang="en-US" dirty="0">
              <a:solidFill>
                <a:srgbClr val="000000"/>
              </a:solidFill>
            </a:endParaRPr>
          </a:p>
        </p:txBody>
      </p:sp>
      <p:grpSp>
        <p:nvGrpSpPr>
          <p:cNvPr id="4103" name="Group 7"/>
          <p:cNvGrpSpPr>
            <a:grpSpLocks/>
          </p:cNvGrpSpPr>
          <p:nvPr/>
        </p:nvGrpSpPr>
        <p:grpSpPr bwMode="auto">
          <a:xfrm>
            <a:off x="279400" y="152400"/>
            <a:ext cx="8686800" cy="1600200"/>
            <a:chOff x="176" y="96"/>
            <a:chExt cx="5472" cy="1008"/>
          </a:xfrm>
        </p:grpSpPr>
        <p:sp>
          <p:nvSpPr>
            <p:cNvPr id="4104"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endParaRPr lang="en-US" dirty="0">
                <a:solidFill>
                  <a:srgbClr val="000000"/>
                </a:solidFill>
              </a:endParaRPr>
            </a:p>
          </p:txBody>
        </p:sp>
        <p:sp>
          <p:nvSpPr>
            <p:cNvPr id="4105" name="Rectangle 9"/>
            <p:cNvSpPr>
              <a:spLocks noChangeArrowheads="1"/>
            </p:cNvSpPr>
            <p:nvPr/>
          </p:nvSpPr>
          <p:spPr bwMode="auto">
            <a:xfrm>
              <a:off x="5504" y="96"/>
              <a:ext cx="144" cy="144"/>
            </a:xfrm>
            <a:prstGeom prst="rect">
              <a:avLst/>
            </a:prstGeom>
            <a:solidFill>
              <a:srgbClr val="FFCC00"/>
            </a:solidFill>
            <a:ln w="12700">
              <a:solidFill>
                <a:schemeClr val="tx1"/>
              </a:solidFill>
              <a:miter lim="800000"/>
              <a:headEnd/>
              <a:tailEnd/>
            </a:ln>
            <a:effectLst/>
          </p:spPr>
          <p:txBody>
            <a:bodyPr wrap="none" anchor="ctr"/>
            <a:lstStyle/>
            <a:p>
              <a:pPr algn="ctr">
                <a:lnSpc>
                  <a:spcPct val="100000"/>
                </a:lnSpc>
                <a:spcBef>
                  <a:spcPct val="0"/>
                </a:spcBef>
                <a:buSzTx/>
                <a:buFontTx/>
                <a:buNone/>
              </a:pPr>
              <a:endParaRPr lang="en-US" sz="2400" dirty="0">
                <a:solidFill>
                  <a:srgbClr val="000000"/>
                </a:solidFill>
              </a:endParaRPr>
            </a:p>
          </p:txBody>
        </p:sp>
        <p:sp>
          <p:nvSpPr>
            <p:cNvPr id="4106" name="Rectangle 10"/>
            <p:cNvSpPr>
              <a:spLocks noChangeArrowheads="1"/>
            </p:cNvSpPr>
            <p:nvPr/>
          </p:nvSpPr>
          <p:spPr bwMode="auto">
            <a:xfrm>
              <a:off x="176" y="96"/>
              <a:ext cx="5326" cy="144"/>
            </a:xfrm>
            <a:prstGeom prst="rect">
              <a:avLst/>
            </a:prstGeom>
            <a:solidFill>
              <a:srgbClr val="000099"/>
            </a:solidFill>
            <a:ln w="12700">
              <a:solidFill>
                <a:schemeClr val="tx1"/>
              </a:solidFill>
              <a:miter lim="800000"/>
              <a:headEnd/>
              <a:tailEnd/>
            </a:ln>
            <a:effectLst/>
          </p:spPr>
          <p:txBody>
            <a:bodyPr wrap="none" anchor="ctr"/>
            <a:lstStyle/>
            <a:p>
              <a:pPr algn="ctr">
                <a:lnSpc>
                  <a:spcPct val="100000"/>
                </a:lnSpc>
                <a:spcBef>
                  <a:spcPct val="0"/>
                </a:spcBef>
                <a:buSzTx/>
                <a:buFontTx/>
                <a:buNone/>
              </a:pPr>
              <a:endParaRPr lang="en-US" sz="2400" dirty="0">
                <a:solidFill>
                  <a:srgbClr val="000000"/>
                </a:solidFill>
              </a:endParaRPr>
            </a:p>
          </p:txBody>
        </p:sp>
        <p:sp>
          <p:nvSpPr>
            <p:cNvPr id="4107" name="Rectangle 11"/>
            <p:cNvSpPr>
              <a:spLocks noChangeArrowheads="1"/>
            </p:cNvSpPr>
            <p:nvPr/>
          </p:nvSpPr>
          <p:spPr bwMode="auto">
            <a:xfrm>
              <a:off x="176" y="240"/>
              <a:ext cx="5326" cy="88"/>
            </a:xfrm>
            <a:prstGeom prst="rect">
              <a:avLst/>
            </a:prstGeom>
            <a:solidFill>
              <a:srgbClr val="FFCC00"/>
            </a:solidFill>
            <a:ln w="12700">
              <a:solidFill>
                <a:schemeClr val="tx1"/>
              </a:solidFill>
              <a:miter lim="800000"/>
              <a:headEnd/>
              <a:tailEnd/>
            </a:ln>
            <a:effectLst/>
          </p:spPr>
          <p:txBody>
            <a:bodyPr wrap="none" anchor="ctr"/>
            <a:lstStyle/>
            <a:p>
              <a:pPr algn="ctr">
                <a:lnSpc>
                  <a:spcPct val="100000"/>
                </a:lnSpc>
                <a:spcBef>
                  <a:spcPct val="0"/>
                </a:spcBef>
                <a:buSzTx/>
                <a:buFontTx/>
                <a:buNone/>
              </a:pPr>
              <a:endParaRPr lang="en-US" sz="2400" dirty="0">
                <a:solidFill>
                  <a:srgbClr val="000000"/>
                </a:solidFill>
              </a:endParaRPr>
            </a:p>
          </p:txBody>
        </p:sp>
        <p:sp>
          <p:nvSpPr>
            <p:cNvPr id="4108" name="Rectangle 12"/>
            <p:cNvSpPr>
              <a:spLocks noChangeArrowheads="1"/>
            </p:cNvSpPr>
            <p:nvPr/>
          </p:nvSpPr>
          <p:spPr bwMode="auto">
            <a:xfrm>
              <a:off x="5504" y="241"/>
              <a:ext cx="144" cy="86"/>
            </a:xfrm>
            <a:prstGeom prst="rect">
              <a:avLst/>
            </a:prstGeom>
            <a:solidFill>
              <a:srgbClr val="000099"/>
            </a:solidFill>
            <a:ln w="12700">
              <a:solidFill>
                <a:schemeClr val="tx1"/>
              </a:solidFill>
              <a:miter lim="800000"/>
              <a:headEnd/>
              <a:tailEnd/>
            </a:ln>
            <a:effectLst/>
          </p:spPr>
          <p:txBody>
            <a:bodyPr wrap="none" anchor="ctr"/>
            <a:lstStyle/>
            <a:p>
              <a:pPr algn="ctr">
                <a:lnSpc>
                  <a:spcPct val="100000"/>
                </a:lnSpc>
                <a:spcBef>
                  <a:spcPct val="0"/>
                </a:spcBef>
                <a:buSzTx/>
                <a:buFontTx/>
                <a:buNone/>
              </a:pPr>
              <a:endParaRPr lang="en-US" sz="2400" dirty="0">
                <a:solidFill>
                  <a:srgbClr val="000000"/>
                </a:solidFill>
              </a:endParaRPr>
            </a:p>
          </p:txBody>
        </p:sp>
      </p:grpSp>
      <p:sp>
        <p:nvSpPr>
          <p:cNvPr id="4110" name="Rectangle 14"/>
          <p:cNvSpPr>
            <a:spLocks noChangeArrowheads="1"/>
          </p:cNvSpPr>
          <p:nvPr userDrawn="1"/>
        </p:nvSpPr>
        <p:spPr bwMode="auto">
          <a:xfrm>
            <a:off x="838200" y="152400"/>
            <a:ext cx="228600" cy="228600"/>
          </a:xfrm>
          <a:prstGeom prst="rect">
            <a:avLst/>
          </a:prstGeom>
          <a:solidFill>
            <a:srgbClr val="FFCC00"/>
          </a:solidFill>
          <a:ln w="9525" algn="ctr">
            <a:solidFill>
              <a:schemeClr val="tx1"/>
            </a:solidFill>
            <a:miter lim="800000"/>
            <a:headEnd/>
            <a:tailEnd/>
          </a:ln>
          <a:effectLst/>
        </p:spPr>
        <p:txBody>
          <a:bodyPr wrap="none" anchor="ctr"/>
          <a:lstStyle/>
          <a:p>
            <a:endParaRPr lang="en-US" dirty="0">
              <a:solidFill>
                <a:srgbClr val="000000"/>
              </a:solidFill>
            </a:endParaRPr>
          </a:p>
        </p:txBody>
      </p:sp>
      <p:sp>
        <p:nvSpPr>
          <p:cNvPr id="4111" name="Rectangle 15"/>
          <p:cNvSpPr>
            <a:spLocks noChangeArrowheads="1"/>
          </p:cNvSpPr>
          <p:nvPr userDrawn="1"/>
        </p:nvSpPr>
        <p:spPr bwMode="auto">
          <a:xfrm>
            <a:off x="838200" y="381000"/>
            <a:ext cx="228600" cy="152400"/>
          </a:xfrm>
          <a:prstGeom prst="rect">
            <a:avLst/>
          </a:prstGeom>
          <a:solidFill>
            <a:srgbClr val="000099"/>
          </a:solidFill>
          <a:ln w="9525" algn="ctr">
            <a:solidFill>
              <a:schemeClr val="tx1"/>
            </a:solidFill>
            <a:miter lim="800000"/>
            <a:headEnd/>
            <a:tailEnd/>
          </a:ln>
          <a:effec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xmlns="" val="167715712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iming>
    <p:tnLst>
      <p:par>
        <p:cTn id="1" dur="indefinite" restart="never" nodeType="tmRoot"/>
      </p:par>
    </p:tnLst>
  </p:timing>
  <p:txStyles>
    <p:titleStyle>
      <a:lvl1pPr algn="l" rtl="0" fontAlgn="base">
        <a:spcBef>
          <a:spcPct val="0"/>
        </a:spcBef>
        <a:spcAft>
          <a:spcPct val="0"/>
        </a:spcAft>
        <a:defRPr sz="4400">
          <a:solidFill>
            <a:srgbClr val="000099"/>
          </a:solidFill>
          <a:latin typeface="+mj-lt"/>
          <a:ea typeface="+mj-ea"/>
          <a:cs typeface="+mj-cs"/>
        </a:defRPr>
      </a:lvl1pPr>
      <a:lvl2pPr algn="l" rtl="0" fontAlgn="base">
        <a:spcBef>
          <a:spcPct val="0"/>
        </a:spcBef>
        <a:spcAft>
          <a:spcPct val="0"/>
        </a:spcAft>
        <a:defRPr sz="4400">
          <a:solidFill>
            <a:srgbClr val="000099"/>
          </a:solidFill>
          <a:latin typeface="Times New Roman" pitchFamily="18" charset="0"/>
        </a:defRPr>
      </a:lvl2pPr>
      <a:lvl3pPr algn="l" rtl="0" fontAlgn="base">
        <a:spcBef>
          <a:spcPct val="0"/>
        </a:spcBef>
        <a:spcAft>
          <a:spcPct val="0"/>
        </a:spcAft>
        <a:defRPr sz="4400">
          <a:solidFill>
            <a:srgbClr val="000099"/>
          </a:solidFill>
          <a:latin typeface="Times New Roman" pitchFamily="18" charset="0"/>
        </a:defRPr>
      </a:lvl3pPr>
      <a:lvl4pPr algn="l" rtl="0" fontAlgn="base">
        <a:spcBef>
          <a:spcPct val="0"/>
        </a:spcBef>
        <a:spcAft>
          <a:spcPct val="0"/>
        </a:spcAft>
        <a:defRPr sz="4400">
          <a:solidFill>
            <a:srgbClr val="000099"/>
          </a:solidFill>
          <a:latin typeface="Times New Roman" pitchFamily="18" charset="0"/>
        </a:defRPr>
      </a:lvl4pPr>
      <a:lvl5pPr algn="l" rtl="0" fontAlgn="base">
        <a:spcBef>
          <a:spcPct val="0"/>
        </a:spcBef>
        <a:spcAft>
          <a:spcPct val="0"/>
        </a:spcAft>
        <a:defRPr sz="4400">
          <a:solidFill>
            <a:srgbClr val="000099"/>
          </a:solidFill>
          <a:latin typeface="Times New Roman" pitchFamily="18" charset="0"/>
        </a:defRPr>
      </a:lvl5pPr>
      <a:lvl6pPr marL="457200" algn="l" rtl="0" fontAlgn="base">
        <a:spcBef>
          <a:spcPct val="0"/>
        </a:spcBef>
        <a:spcAft>
          <a:spcPct val="0"/>
        </a:spcAft>
        <a:defRPr sz="4400">
          <a:solidFill>
            <a:srgbClr val="000099"/>
          </a:solidFill>
          <a:latin typeface="Times New Roman" pitchFamily="18" charset="0"/>
        </a:defRPr>
      </a:lvl6pPr>
      <a:lvl7pPr marL="914400" algn="l" rtl="0" fontAlgn="base">
        <a:spcBef>
          <a:spcPct val="0"/>
        </a:spcBef>
        <a:spcAft>
          <a:spcPct val="0"/>
        </a:spcAft>
        <a:defRPr sz="4400">
          <a:solidFill>
            <a:srgbClr val="000099"/>
          </a:solidFill>
          <a:latin typeface="Times New Roman" pitchFamily="18" charset="0"/>
        </a:defRPr>
      </a:lvl7pPr>
      <a:lvl8pPr marL="1371600" algn="l" rtl="0" fontAlgn="base">
        <a:spcBef>
          <a:spcPct val="0"/>
        </a:spcBef>
        <a:spcAft>
          <a:spcPct val="0"/>
        </a:spcAft>
        <a:defRPr sz="4400">
          <a:solidFill>
            <a:srgbClr val="000099"/>
          </a:solidFill>
          <a:latin typeface="Times New Roman" pitchFamily="18" charset="0"/>
        </a:defRPr>
      </a:lvl8pPr>
      <a:lvl9pPr marL="1828800" algn="l" rtl="0" fontAlgn="base">
        <a:spcBef>
          <a:spcPct val="0"/>
        </a:spcBef>
        <a:spcAft>
          <a:spcPct val="0"/>
        </a:spcAft>
        <a:defRPr sz="4400">
          <a:solidFill>
            <a:srgbClr val="000099"/>
          </a:solidFill>
          <a:latin typeface="Times New Roman" pitchFamily="18" charset="0"/>
        </a:defRPr>
      </a:lvl9pPr>
    </p:titleStyle>
    <p:bodyStyle>
      <a:lvl1pPr marL="469900" indent="-469900" algn="l" rtl="0" fontAlgn="base">
        <a:spcBef>
          <a:spcPct val="20000"/>
        </a:spcBef>
        <a:spcAft>
          <a:spcPct val="0"/>
        </a:spcAft>
        <a:buClr>
          <a:srgbClr val="000099"/>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1"/>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rgbClr val="000099"/>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1"/>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rgbClr val="000099"/>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rgbClr val="000099"/>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rgbClr val="000099"/>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rgbClr val="000099"/>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rgbClr val="000099"/>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K_ZmvtQeUxTLQM&amp;tbnid=W1rROJsdCuUamM:&amp;ved=0CAUQjRw&amp;url=http://en.wikipedia.org/wiki/Computer_forensics&amp;ei=shpSUtf7O5L_4AO3poC4DA&amp;psig=AFQjCNFKjzETTRDEN4-ib_IIV1OuEd7iWw&amp;ust=1381198818210953" TargetMode="External"/><Relationship Id="rId2" Type="http://schemas.openxmlformats.org/officeDocument/2006/relationships/image" Target="../media/image14.jpeg"/><Relationship Id="rId1" Type="http://schemas.openxmlformats.org/officeDocument/2006/relationships/slideLayout" Target="../slideLayouts/slideLayout3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1362075"/>
          </a:xfrm>
        </p:spPr>
        <p:txBody>
          <a:bodyPr/>
          <a:lstStyle/>
          <a:p>
            <a:r>
              <a:rPr lang="en-US" dirty="0" smtClean="0"/>
              <a:t>Forensic Science as Technical intelligence</a:t>
            </a:r>
            <a:endParaRPr lang="en-US" dirty="0"/>
          </a:p>
        </p:txBody>
      </p:sp>
      <p:sp>
        <p:nvSpPr>
          <p:cNvPr id="3" name="Text Placeholder 2"/>
          <p:cNvSpPr>
            <a:spLocks noGrp="1"/>
          </p:cNvSpPr>
          <p:nvPr>
            <p:ph type="body" idx="1"/>
          </p:nvPr>
        </p:nvSpPr>
        <p:spPr>
          <a:xfrm>
            <a:off x="685800" y="4114800"/>
            <a:ext cx="7772400" cy="1500187"/>
          </a:xfrm>
        </p:spPr>
        <p:txBody>
          <a:bodyPr/>
          <a:lstStyle/>
          <a:p>
            <a:r>
              <a:rPr lang="en-US" dirty="0" smtClean="0"/>
              <a:t>Michael P. Garvey, Jr, PhD</a:t>
            </a:r>
          </a:p>
          <a:p>
            <a:r>
              <a:rPr lang="en-US" dirty="0" smtClean="0"/>
              <a:t>Director, Office of Forensic Science</a:t>
            </a:r>
          </a:p>
          <a:p>
            <a:r>
              <a:rPr lang="en-US" dirty="0" smtClean="0"/>
              <a:t>Philadelphia Police Department</a:t>
            </a:r>
            <a:endParaRPr lang="en-US" dirty="0"/>
          </a:p>
        </p:txBody>
      </p:sp>
    </p:spTree>
    <p:extLst>
      <p:ext uri="{BB962C8B-B14F-4D97-AF65-F5344CB8AC3E}">
        <p14:creationId xmlns:p14="http://schemas.microsoft.com/office/powerpoint/2010/main" xmlns="" val="278099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143000"/>
          </a:xfrm>
        </p:spPr>
        <p:txBody>
          <a:bodyPr/>
          <a:lstStyle/>
          <a:p>
            <a:r>
              <a:rPr lang="en-US" dirty="0" smtClean="0"/>
              <a:t>Is this the job of a forensic scientist?</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 y="2899197"/>
            <a:ext cx="4038600" cy="2161330"/>
          </a:xfrm>
        </p:spPr>
      </p:pic>
      <p:sp>
        <p:nvSpPr>
          <p:cNvPr id="5" name="Content Placeholder 4"/>
          <p:cNvSpPr>
            <a:spLocks noGrp="1"/>
          </p:cNvSpPr>
          <p:nvPr>
            <p:ph sz="half" idx="2"/>
          </p:nvPr>
        </p:nvSpPr>
        <p:spPr/>
        <p:txBody>
          <a:bodyPr/>
          <a:lstStyle/>
          <a:p>
            <a:r>
              <a:rPr lang="en-US" dirty="0" smtClean="0"/>
              <a:t>We’re already too busy.</a:t>
            </a:r>
          </a:p>
          <a:p>
            <a:r>
              <a:rPr lang="en-US" dirty="0" smtClean="0"/>
              <a:t>We’re scientists not investigators.</a:t>
            </a:r>
          </a:p>
          <a:p>
            <a:r>
              <a:rPr lang="en-US" dirty="0" smtClean="0"/>
              <a:t>What about independence?</a:t>
            </a:r>
          </a:p>
          <a:p>
            <a:r>
              <a:rPr lang="en-US" dirty="0" smtClean="0"/>
              <a:t>What about bias?</a:t>
            </a:r>
          </a:p>
          <a:p>
            <a:r>
              <a:rPr lang="en-US" dirty="0" smtClean="0"/>
              <a:t>It’s not my job…</a:t>
            </a:r>
            <a:endParaRPr lang="en-US" dirty="0"/>
          </a:p>
        </p:txBody>
      </p:sp>
    </p:spTree>
    <p:extLst>
      <p:ext uri="{BB962C8B-B14F-4D97-AF65-F5344CB8AC3E}">
        <p14:creationId xmlns:p14="http://schemas.microsoft.com/office/powerpoint/2010/main" xmlns="" val="191402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19600" y="2590800"/>
            <a:ext cx="4686300" cy="3124200"/>
          </a:xfrm>
          <a:prstGeom prst="rect">
            <a:avLst/>
          </a:prstGeom>
        </p:spPr>
      </p:pic>
      <p:sp>
        <p:nvSpPr>
          <p:cNvPr id="9" name="Title 8"/>
          <p:cNvSpPr>
            <a:spLocks noGrp="1"/>
          </p:cNvSpPr>
          <p:nvPr>
            <p:ph type="title"/>
          </p:nvPr>
        </p:nvSpPr>
        <p:spPr/>
        <p:txBody>
          <a:bodyPr/>
          <a:lstStyle/>
          <a:p>
            <a:r>
              <a:rPr lang="en-US" dirty="0" smtClean="0"/>
              <a:t>Forensic Scientists</a:t>
            </a:r>
            <a:endParaRPr lang="en-US" dirty="0"/>
          </a:p>
        </p:txBody>
      </p:sp>
      <p:sp>
        <p:nvSpPr>
          <p:cNvPr id="10" name="Content Placeholder 9"/>
          <p:cNvSpPr>
            <a:spLocks noGrp="1"/>
          </p:cNvSpPr>
          <p:nvPr>
            <p:ph sz="half" idx="1"/>
          </p:nvPr>
        </p:nvSpPr>
        <p:spPr/>
        <p:txBody>
          <a:bodyPr/>
          <a:lstStyle/>
          <a:p>
            <a:r>
              <a:rPr lang="en-US" sz="2400" dirty="0" smtClean="0"/>
              <a:t>Science applied to criminal investigations/law</a:t>
            </a:r>
          </a:p>
          <a:p>
            <a:r>
              <a:rPr lang="en-US" sz="2400" dirty="0" smtClean="0"/>
              <a:t>Can maintain independence and be associated with good criminal investigations</a:t>
            </a:r>
          </a:p>
          <a:p>
            <a:r>
              <a:rPr lang="en-US" sz="2400" dirty="0" smtClean="0"/>
              <a:t>Must remain objective and avoid potential bias</a:t>
            </a:r>
          </a:p>
          <a:p>
            <a:pPr marL="0" indent="0">
              <a:buNone/>
            </a:pPr>
            <a:endParaRPr lang="en-US" sz="2400" dirty="0" smtClean="0"/>
          </a:p>
          <a:p>
            <a:r>
              <a:rPr lang="en-US" sz="3600" dirty="0" smtClean="0"/>
              <a:t>But, how?</a:t>
            </a:r>
            <a:endParaRPr lang="en-US" sz="3600" dirty="0"/>
          </a:p>
        </p:txBody>
      </p:sp>
    </p:spTree>
    <p:extLst>
      <p:ext uri="{BB962C8B-B14F-4D97-AF65-F5344CB8AC3E}">
        <p14:creationId xmlns:p14="http://schemas.microsoft.com/office/powerpoint/2010/main" xmlns="" val="2748294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6858001"/>
          </a:xfrm>
        </p:spPr>
      </p:pic>
    </p:spTree>
    <p:extLst>
      <p:ext uri="{BB962C8B-B14F-4D97-AF65-F5344CB8AC3E}">
        <p14:creationId xmlns:p14="http://schemas.microsoft.com/office/powerpoint/2010/main" xmlns="" val="1001378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4600" y="457200"/>
            <a:ext cx="4191000" cy="7318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None/>
            </a:pPr>
            <a:r>
              <a:rPr lang="en-US" sz="4000" dirty="0" smtClean="0">
                <a:latin typeface="Arial" panose="020B0604020202020204" pitchFamily="34" charset="0"/>
                <a:ea typeface="Times New Roman" pitchFamily="-106" charset="0"/>
                <a:cs typeface="Arial" panose="020B0604020202020204" pitchFamily="34" charset="0"/>
              </a:rPr>
              <a:t>Intelligence Cycle</a:t>
            </a:r>
            <a:endParaRPr lang="en-US" sz="4000" dirty="0">
              <a:latin typeface="Arial" panose="020B0604020202020204" pitchFamily="34" charset="0"/>
              <a:ea typeface="Times New Roman" pitchFamily="-106" charset="0"/>
              <a:cs typeface="Arial" panose="020B0604020202020204" pitchFamily="34" charset="0"/>
            </a:endParaRPr>
          </a:p>
        </p:txBody>
      </p:sp>
      <p:pic>
        <p:nvPicPr>
          <p:cNvPr id="3" name="Content Placeholder 4"/>
          <p:cNvPicPr>
            <a:picLocks/>
          </p:cNvPicPr>
          <p:nvPr/>
        </p:nvPicPr>
        <p:blipFill>
          <a:blip r:embed="rId3" cstate="print"/>
          <a:srcRect/>
          <a:stretch>
            <a:fillRect/>
          </a:stretch>
        </p:blipFill>
        <p:spPr>
          <a:xfrm>
            <a:off x="1600200" y="1371600"/>
            <a:ext cx="5595938" cy="5053013"/>
          </a:xfrm>
          <a:prstGeom prst="rect">
            <a:avLst/>
          </a:prstGeom>
        </p:spPr>
      </p:pic>
      <p:sp>
        <p:nvSpPr>
          <p:cNvPr id="4" name="TextBox 3"/>
          <p:cNvSpPr txBox="1"/>
          <p:nvPr/>
        </p:nvSpPr>
        <p:spPr>
          <a:xfrm>
            <a:off x="381000" y="1214740"/>
            <a:ext cx="1274708" cy="951030"/>
          </a:xfrm>
          <a:prstGeom prst="rect">
            <a:avLst/>
          </a:prstGeom>
          <a:noFill/>
        </p:spPr>
        <p:txBody>
          <a:bodyPr wrap="none" rtlCol="0">
            <a:spAutoFit/>
          </a:bodyPr>
          <a:lstStyle/>
          <a:p>
            <a:pPr>
              <a:buNone/>
            </a:pPr>
            <a:r>
              <a:rPr lang="en-US" dirty="0" smtClean="0"/>
              <a:t>Human</a:t>
            </a:r>
          </a:p>
          <a:p>
            <a:pPr>
              <a:buNone/>
            </a:pPr>
            <a:r>
              <a:rPr lang="en-US" dirty="0" smtClean="0"/>
              <a:t>Intelligence</a:t>
            </a:r>
          </a:p>
          <a:p>
            <a:pPr>
              <a:buNone/>
            </a:pPr>
            <a:r>
              <a:rPr lang="en-US" dirty="0" smtClean="0"/>
              <a:t>(HUMINT)</a:t>
            </a:r>
            <a:endParaRPr lang="en-US" dirty="0"/>
          </a:p>
        </p:txBody>
      </p:sp>
      <p:sp>
        <p:nvSpPr>
          <p:cNvPr id="5" name="TextBox 4"/>
          <p:cNvSpPr txBox="1"/>
          <p:nvPr/>
        </p:nvSpPr>
        <p:spPr>
          <a:xfrm>
            <a:off x="263147" y="2756581"/>
            <a:ext cx="1274708" cy="951030"/>
          </a:xfrm>
          <a:prstGeom prst="rect">
            <a:avLst/>
          </a:prstGeom>
          <a:noFill/>
        </p:spPr>
        <p:txBody>
          <a:bodyPr wrap="none" rtlCol="0">
            <a:spAutoFit/>
          </a:bodyPr>
          <a:lstStyle/>
          <a:p>
            <a:pPr>
              <a:buNone/>
            </a:pPr>
            <a:r>
              <a:rPr lang="en-US" dirty="0" smtClean="0"/>
              <a:t>Signals</a:t>
            </a:r>
          </a:p>
          <a:p>
            <a:pPr>
              <a:buNone/>
            </a:pPr>
            <a:r>
              <a:rPr lang="en-US" dirty="0" smtClean="0"/>
              <a:t>Intelligence</a:t>
            </a:r>
          </a:p>
          <a:p>
            <a:pPr>
              <a:buNone/>
            </a:pPr>
            <a:r>
              <a:rPr lang="en-US" dirty="0" smtClean="0"/>
              <a:t>(SIGINT)</a:t>
            </a:r>
            <a:endParaRPr lang="en-US" dirty="0"/>
          </a:p>
        </p:txBody>
      </p:sp>
      <p:sp>
        <p:nvSpPr>
          <p:cNvPr id="6" name="TextBox 5"/>
          <p:cNvSpPr txBox="1"/>
          <p:nvPr/>
        </p:nvSpPr>
        <p:spPr>
          <a:xfrm>
            <a:off x="290856" y="4572000"/>
            <a:ext cx="1274708" cy="951030"/>
          </a:xfrm>
          <a:prstGeom prst="rect">
            <a:avLst/>
          </a:prstGeom>
          <a:noFill/>
        </p:spPr>
        <p:txBody>
          <a:bodyPr wrap="none" rtlCol="0">
            <a:spAutoFit/>
          </a:bodyPr>
          <a:lstStyle/>
          <a:p>
            <a:pPr>
              <a:buNone/>
            </a:pPr>
            <a:r>
              <a:rPr lang="en-US" dirty="0" smtClean="0"/>
              <a:t>Imagery</a:t>
            </a:r>
          </a:p>
          <a:p>
            <a:pPr>
              <a:buNone/>
            </a:pPr>
            <a:r>
              <a:rPr lang="en-US" dirty="0" smtClean="0"/>
              <a:t>Intelligence</a:t>
            </a:r>
          </a:p>
          <a:p>
            <a:pPr>
              <a:buNone/>
            </a:pPr>
            <a:r>
              <a:rPr lang="en-US" dirty="0" smtClean="0"/>
              <a:t>(IMINT)</a:t>
            </a:r>
            <a:endParaRPr lang="en-US" dirty="0"/>
          </a:p>
        </p:txBody>
      </p:sp>
      <p:sp>
        <p:nvSpPr>
          <p:cNvPr id="7" name="TextBox 6"/>
          <p:cNvSpPr txBox="1"/>
          <p:nvPr/>
        </p:nvSpPr>
        <p:spPr>
          <a:xfrm>
            <a:off x="7237702" y="1189038"/>
            <a:ext cx="1326004" cy="951030"/>
          </a:xfrm>
          <a:prstGeom prst="rect">
            <a:avLst/>
          </a:prstGeom>
          <a:noFill/>
        </p:spPr>
        <p:txBody>
          <a:bodyPr wrap="none" rtlCol="0">
            <a:spAutoFit/>
          </a:bodyPr>
          <a:lstStyle/>
          <a:p>
            <a:pPr>
              <a:buNone/>
            </a:pPr>
            <a:r>
              <a:rPr lang="en-US" dirty="0" smtClean="0"/>
              <a:t>Technical</a:t>
            </a:r>
          </a:p>
          <a:p>
            <a:pPr>
              <a:buNone/>
            </a:pPr>
            <a:r>
              <a:rPr lang="en-US" dirty="0" smtClean="0"/>
              <a:t>Intelligence</a:t>
            </a:r>
          </a:p>
          <a:p>
            <a:pPr>
              <a:buNone/>
            </a:pPr>
            <a:r>
              <a:rPr lang="en-US" dirty="0" smtClean="0"/>
              <a:t>(TECHINT)</a:t>
            </a:r>
            <a:endParaRPr lang="en-US" dirty="0"/>
          </a:p>
        </p:txBody>
      </p:sp>
      <p:sp>
        <p:nvSpPr>
          <p:cNvPr id="8" name="TextBox 7"/>
          <p:cNvSpPr txBox="1"/>
          <p:nvPr/>
        </p:nvSpPr>
        <p:spPr>
          <a:xfrm>
            <a:off x="7263350" y="2743200"/>
            <a:ext cx="1505540" cy="1255728"/>
          </a:xfrm>
          <a:prstGeom prst="rect">
            <a:avLst/>
          </a:prstGeom>
          <a:noFill/>
        </p:spPr>
        <p:txBody>
          <a:bodyPr wrap="none" rtlCol="0">
            <a:spAutoFit/>
          </a:bodyPr>
          <a:lstStyle/>
          <a:p>
            <a:pPr>
              <a:buNone/>
            </a:pPr>
            <a:r>
              <a:rPr lang="en-US" dirty="0" smtClean="0"/>
              <a:t>Materials and </a:t>
            </a:r>
          </a:p>
          <a:p>
            <a:pPr>
              <a:buNone/>
            </a:pPr>
            <a:r>
              <a:rPr lang="en-US" dirty="0" smtClean="0"/>
              <a:t>Signatures</a:t>
            </a:r>
          </a:p>
          <a:p>
            <a:pPr>
              <a:buNone/>
            </a:pPr>
            <a:r>
              <a:rPr lang="en-US" dirty="0" smtClean="0"/>
              <a:t>Intelligence</a:t>
            </a:r>
          </a:p>
          <a:p>
            <a:pPr>
              <a:buNone/>
            </a:pPr>
            <a:r>
              <a:rPr lang="en-US" dirty="0" smtClean="0"/>
              <a:t>(MASINT)</a:t>
            </a:r>
            <a:endParaRPr lang="en-US" dirty="0"/>
          </a:p>
        </p:txBody>
      </p:sp>
      <p:sp>
        <p:nvSpPr>
          <p:cNvPr id="9" name="TextBox 8"/>
          <p:cNvSpPr txBox="1"/>
          <p:nvPr/>
        </p:nvSpPr>
        <p:spPr>
          <a:xfrm>
            <a:off x="7288998" y="4572000"/>
            <a:ext cx="1383712" cy="951030"/>
          </a:xfrm>
          <a:prstGeom prst="rect">
            <a:avLst/>
          </a:prstGeom>
          <a:noFill/>
        </p:spPr>
        <p:txBody>
          <a:bodyPr wrap="none" rtlCol="0">
            <a:spAutoFit/>
          </a:bodyPr>
          <a:lstStyle/>
          <a:p>
            <a:pPr>
              <a:buNone/>
            </a:pPr>
            <a:r>
              <a:rPr lang="en-US" dirty="0" smtClean="0"/>
              <a:t>Open Source</a:t>
            </a:r>
          </a:p>
          <a:p>
            <a:pPr>
              <a:buNone/>
            </a:pPr>
            <a:r>
              <a:rPr lang="en-US" dirty="0" smtClean="0"/>
              <a:t>Intelligence</a:t>
            </a:r>
          </a:p>
          <a:p>
            <a:pPr>
              <a:buNone/>
            </a:pPr>
            <a:r>
              <a:rPr lang="en-US" dirty="0" smtClean="0"/>
              <a:t>(OSINT)</a:t>
            </a:r>
            <a:endParaRPr lang="en-US" dirty="0"/>
          </a:p>
        </p:txBody>
      </p:sp>
    </p:spTree>
    <p:extLst>
      <p:ext uri="{BB962C8B-B14F-4D97-AF65-F5344CB8AC3E}">
        <p14:creationId xmlns:p14="http://schemas.microsoft.com/office/powerpoint/2010/main" xmlns="" val="2965505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5"/>
          <p:cNvGrpSpPr/>
          <p:nvPr/>
        </p:nvGrpSpPr>
        <p:grpSpPr>
          <a:xfrm>
            <a:off x="2459012" y="1262340"/>
            <a:ext cx="4553901" cy="4495523"/>
            <a:chOff x="3050082" y="425819"/>
            <a:chExt cx="6071868" cy="5994031"/>
          </a:xfrm>
        </p:grpSpPr>
        <p:sp>
          <p:nvSpPr>
            <p:cNvPr id="3" name="Oval 2"/>
            <p:cNvSpPr/>
            <p:nvPr/>
          </p:nvSpPr>
          <p:spPr>
            <a:xfrm>
              <a:off x="3769646" y="4228562"/>
              <a:ext cx="948267" cy="872067"/>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7802105" y="4049439"/>
              <a:ext cx="948267" cy="872067"/>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330293" y="2739719"/>
              <a:ext cx="1032937" cy="965036"/>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627710" y="5164175"/>
              <a:ext cx="948267" cy="872067"/>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947907" y="5214858"/>
              <a:ext cx="948267" cy="872067"/>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124417" y="1363388"/>
              <a:ext cx="948267" cy="872067"/>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984081" y="2736388"/>
              <a:ext cx="948267" cy="872067"/>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5289624" y="1920814"/>
              <a:ext cx="1610718" cy="2413560"/>
            </a:xfrm>
            <a:prstGeom prst="rect">
              <a:avLst/>
            </a:prstGeom>
            <a:noFill/>
            <a:ln w="9525">
              <a:noFill/>
              <a:miter lim="800000"/>
              <a:headEnd/>
              <a:tailEnd/>
            </a:ln>
          </p:spPr>
        </p:pic>
        <p:sp>
          <p:nvSpPr>
            <p:cNvPr id="11" name="TextBox 10"/>
            <p:cNvSpPr txBox="1"/>
            <p:nvPr/>
          </p:nvSpPr>
          <p:spPr>
            <a:xfrm>
              <a:off x="4759839" y="3975194"/>
              <a:ext cx="2862408" cy="455509"/>
            </a:xfrm>
            <a:prstGeom prst="rect">
              <a:avLst/>
            </a:prstGeom>
            <a:noFill/>
          </p:spPr>
          <p:txBody>
            <a:bodyPr wrap="none" rtlCol="0">
              <a:spAutoFit/>
            </a:bodyPr>
            <a:lstStyle/>
            <a:p>
              <a:pPr>
                <a:buNone/>
              </a:pPr>
              <a:r>
                <a:rPr lang="en-US" b="1" dirty="0"/>
                <a:t>DVIC Analytic Unit</a:t>
              </a:r>
            </a:p>
          </p:txBody>
        </p:sp>
        <p:sp>
          <p:nvSpPr>
            <p:cNvPr id="12" name="Oval 11"/>
            <p:cNvSpPr/>
            <p:nvPr/>
          </p:nvSpPr>
          <p:spPr>
            <a:xfrm>
              <a:off x="5648803" y="753531"/>
              <a:ext cx="948266" cy="872067"/>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122154" y="1574919"/>
              <a:ext cx="932307" cy="418576"/>
            </a:xfrm>
            <a:prstGeom prst="rect">
              <a:avLst/>
            </a:prstGeom>
            <a:noFill/>
          </p:spPr>
          <p:txBody>
            <a:bodyPr wrap="none" rtlCol="0">
              <a:spAutoFit/>
            </a:bodyPr>
            <a:lstStyle/>
            <a:p>
              <a:pPr>
                <a:buNone/>
              </a:pPr>
              <a:r>
                <a:rPr lang="en-US" sz="1600" dirty="0" smtClean="0"/>
                <a:t>Crime</a:t>
              </a:r>
              <a:endParaRPr lang="en-US" sz="1600" dirty="0"/>
            </a:p>
          </p:txBody>
        </p:sp>
        <p:sp>
          <p:nvSpPr>
            <p:cNvPr id="14" name="TextBox 13"/>
            <p:cNvSpPr txBox="1"/>
            <p:nvPr/>
          </p:nvSpPr>
          <p:spPr>
            <a:xfrm>
              <a:off x="3275779" y="2868462"/>
              <a:ext cx="1220847" cy="615553"/>
            </a:xfrm>
            <a:prstGeom prst="rect">
              <a:avLst/>
            </a:prstGeom>
            <a:noFill/>
          </p:spPr>
          <p:txBody>
            <a:bodyPr wrap="none" rtlCol="0">
              <a:spAutoFit/>
            </a:bodyPr>
            <a:lstStyle/>
            <a:p>
              <a:pPr algn="ctr">
                <a:buNone/>
              </a:pPr>
              <a:r>
                <a:rPr lang="en-US" sz="1200" dirty="0"/>
                <a:t>Criminal </a:t>
              </a:r>
            </a:p>
            <a:p>
              <a:pPr algn="ctr">
                <a:buNone/>
              </a:pPr>
              <a:r>
                <a:rPr lang="en-US" sz="1200" dirty="0"/>
                <a:t>Intelligence</a:t>
              </a:r>
            </a:p>
          </p:txBody>
        </p:sp>
        <p:sp>
          <p:nvSpPr>
            <p:cNvPr id="15" name="TextBox 14"/>
            <p:cNvSpPr txBox="1"/>
            <p:nvPr/>
          </p:nvSpPr>
          <p:spPr>
            <a:xfrm>
              <a:off x="5632505" y="868159"/>
              <a:ext cx="1024383" cy="615553"/>
            </a:xfrm>
            <a:prstGeom prst="rect">
              <a:avLst/>
            </a:prstGeom>
            <a:noFill/>
          </p:spPr>
          <p:txBody>
            <a:bodyPr wrap="none" rtlCol="0">
              <a:spAutoFit/>
            </a:bodyPr>
            <a:lstStyle/>
            <a:p>
              <a:pPr>
                <a:buNone/>
              </a:pPr>
              <a:r>
                <a:rPr lang="en-US" sz="1200" dirty="0"/>
                <a:t>Counter- </a:t>
              </a:r>
            </a:p>
            <a:p>
              <a:pPr>
                <a:buNone/>
              </a:pPr>
              <a:r>
                <a:rPr lang="en-US" sz="1200" dirty="0"/>
                <a:t>terrorism</a:t>
              </a:r>
            </a:p>
          </p:txBody>
        </p:sp>
        <p:sp>
          <p:nvSpPr>
            <p:cNvPr id="16" name="TextBox 15"/>
            <p:cNvSpPr txBox="1"/>
            <p:nvPr/>
          </p:nvSpPr>
          <p:spPr>
            <a:xfrm>
              <a:off x="3646789" y="4289835"/>
              <a:ext cx="1179639" cy="615553"/>
            </a:xfrm>
            <a:prstGeom prst="rect">
              <a:avLst/>
            </a:prstGeom>
            <a:noFill/>
          </p:spPr>
          <p:txBody>
            <a:bodyPr wrap="none" rtlCol="0">
              <a:spAutoFit/>
            </a:bodyPr>
            <a:lstStyle/>
            <a:p>
              <a:pPr algn="ctr">
                <a:buNone/>
              </a:pPr>
              <a:r>
                <a:rPr lang="en-US" sz="1200" dirty="0"/>
                <a:t>Human</a:t>
              </a:r>
            </a:p>
            <a:p>
              <a:pPr algn="ctr">
                <a:buNone/>
              </a:pPr>
              <a:r>
                <a:rPr lang="en-US" sz="1200" dirty="0"/>
                <a:t>Trafficking</a:t>
              </a:r>
            </a:p>
          </p:txBody>
        </p:sp>
        <p:sp>
          <p:nvSpPr>
            <p:cNvPr id="17" name="TextBox 16"/>
            <p:cNvSpPr txBox="1"/>
            <p:nvPr/>
          </p:nvSpPr>
          <p:spPr>
            <a:xfrm>
              <a:off x="8026530" y="2916824"/>
              <a:ext cx="898109" cy="418576"/>
            </a:xfrm>
            <a:prstGeom prst="rect">
              <a:avLst/>
            </a:prstGeom>
            <a:noFill/>
          </p:spPr>
          <p:txBody>
            <a:bodyPr wrap="none" rtlCol="0">
              <a:spAutoFit/>
            </a:bodyPr>
            <a:lstStyle/>
            <a:p>
              <a:pPr>
                <a:buNone/>
              </a:pPr>
              <a:r>
                <a:rPr lang="en-US" sz="1600" dirty="0" smtClean="0"/>
                <a:t>CIKR</a:t>
              </a:r>
              <a:endParaRPr lang="en-US" sz="1600" dirty="0"/>
            </a:p>
          </p:txBody>
        </p:sp>
        <p:sp>
          <p:nvSpPr>
            <p:cNvPr id="18" name="TextBox 17"/>
            <p:cNvSpPr txBox="1"/>
            <p:nvPr/>
          </p:nvSpPr>
          <p:spPr>
            <a:xfrm>
              <a:off x="4959558" y="5414983"/>
              <a:ext cx="915208" cy="418576"/>
            </a:xfrm>
            <a:prstGeom prst="rect">
              <a:avLst/>
            </a:prstGeom>
            <a:noFill/>
          </p:spPr>
          <p:txBody>
            <a:bodyPr wrap="none" rtlCol="0">
              <a:spAutoFit/>
            </a:bodyPr>
            <a:lstStyle/>
            <a:p>
              <a:pPr>
                <a:buNone/>
              </a:pPr>
              <a:r>
                <a:rPr lang="en-US" sz="1600" dirty="0" smtClean="0"/>
                <a:t>Cyber</a:t>
              </a:r>
              <a:endParaRPr lang="en-US" sz="1600" dirty="0"/>
            </a:p>
          </p:txBody>
        </p:sp>
        <p:sp>
          <p:nvSpPr>
            <p:cNvPr id="19" name="TextBox 18"/>
            <p:cNvSpPr txBox="1"/>
            <p:nvPr/>
          </p:nvSpPr>
          <p:spPr>
            <a:xfrm>
              <a:off x="6565970" y="5374506"/>
              <a:ext cx="1014552" cy="418576"/>
            </a:xfrm>
            <a:prstGeom prst="rect">
              <a:avLst/>
            </a:prstGeom>
            <a:noFill/>
          </p:spPr>
          <p:txBody>
            <a:bodyPr wrap="none" rtlCol="0">
              <a:spAutoFit/>
            </a:bodyPr>
            <a:lstStyle/>
            <a:p>
              <a:pPr>
                <a:buNone/>
              </a:pPr>
              <a:r>
                <a:rPr lang="en-US" sz="1600" dirty="0" smtClean="0"/>
                <a:t>Transit</a:t>
              </a:r>
              <a:endParaRPr lang="en-US" sz="1600" dirty="0"/>
            </a:p>
          </p:txBody>
        </p:sp>
        <p:sp>
          <p:nvSpPr>
            <p:cNvPr id="20" name="TextBox 19"/>
            <p:cNvSpPr txBox="1"/>
            <p:nvPr/>
          </p:nvSpPr>
          <p:spPr>
            <a:xfrm>
              <a:off x="7720174" y="4280662"/>
              <a:ext cx="1137492" cy="381643"/>
            </a:xfrm>
            <a:prstGeom prst="rect">
              <a:avLst/>
            </a:prstGeom>
            <a:noFill/>
          </p:spPr>
          <p:txBody>
            <a:bodyPr wrap="none" rtlCol="0">
              <a:spAutoFit/>
            </a:bodyPr>
            <a:lstStyle/>
            <a:p>
              <a:pPr>
                <a:buNone/>
              </a:pPr>
              <a:r>
                <a:rPr lang="en-US" sz="1400" dirty="0" smtClean="0"/>
                <a:t>Maritime</a:t>
              </a:r>
              <a:endParaRPr lang="en-US" sz="1400" dirty="0"/>
            </a:p>
          </p:txBody>
        </p:sp>
        <p:sp>
          <p:nvSpPr>
            <p:cNvPr id="21" name="Oval 20"/>
            <p:cNvSpPr/>
            <p:nvPr/>
          </p:nvSpPr>
          <p:spPr>
            <a:xfrm>
              <a:off x="7264849" y="1409840"/>
              <a:ext cx="948267" cy="872067"/>
            </a:xfrm>
            <a:prstGeom prst="ellips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7363667" y="1623199"/>
              <a:ext cx="776281" cy="418576"/>
            </a:xfrm>
            <a:prstGeom prst="rect">
              <a:avLst/>
            </a:prstGeom>
            <a:noFill/>
          </p:spPr>
          <p:txBody>
            <a:bodyPr wrap="none" rtlCol="0">
              <a:spAutoFit/>
            </a:bodyPr>
            <a:lstStyle/>
            <a:p>
              <a:pPr>
                <a:buNone/>
              </a:pPr>
              <a:r>
                <a:rPr lang="en-US" sz="1600" dirty="0" smtClean="0"/>
                <a:t>SAR</a:t>
              </a:r>
              <a:endParaRPr lang="en-US" sz="1600" dirty="0"/>
            </a:p>
          </p:txBody>
        </p:sp>
        <p:sp>
          <p:nvSpPr>
            <p:cNvPr id="23" name="Oval 22"/>
            <p:cNvSpPr/>
            <p:nvPr/>
          </p:nvSpPr>
          <p:spPr>
            <a:xfrm>
              <a:off x="3050082" y="425819"/>
              <a:ext cx="6071868" cy="59940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123"/>
          <p:cNvGrpSpPr/>
          <p:nvPr/>
        </p:nvGrpSpPr>
        <p:grpSpPr>
          <a:xfrm>
            <a:off x="353949" y="4249094"/>
            <a:ext cx="1897378" cy="526515"/>
            <a:chOff x="496672" y="4041218"/>
            <a:chExt cx="2422558" cy="590034"/>
          </a:xfrm>
        </p:grpSpPr>
        <p:sp>
          <p:nvSpPr>
            <p:cNvPr id="25" name="Rounded Rectangle 24"/>
            <p:cNvSpPr/>
            <p:nvPr/>
          </p:nvSpPr>
          <p:spPr>
            <a:xfrm>
              <a:off x="514697" y="4041218"/>
              <a:ext cx="2404533" cy="590034"/>
            </a:xfrm>
            <a:prstGeom prst="roundRect">
              <a:avLst/>
            </a:prstGeom>
            <a:solidFill>
              <a:srgbClr val="E5CEE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496672" y="4135959"/>
              <a:ext cx="2358210" cy="320763"/>
            </a:xfrm>
            <a:prstGeom prst="rect">
              <a:avLst/>
            </a:prstGeom>
            <a:noFill/>
          </p:spPr>
          <p:txBody>
            <a:bodyPr wrap="none" rtlCol="0">
              <a:spAutoFit/>
            </a:bodyPr>
            <a:lstStyle/>
            <a:p>
              <a:pPr>
                <a:buNone/>
              </a:pPr>
              <a:r>
                <a:rPr lang="en-US" sz="1400" dirty="0" smtClean="0">
                  <a:solidFill>
                    <a:srgbClr val="7030A0"/>
                  </a:solidFill>
                </a:rPr>
                <a:t>Geospatial Intelligence</a:t>
              </a:r>
              <a:endParaRPr lang="en-US" sz="1400" dirty="0">
                <a:solidFill>
                  <a:srgbClr val="7030A0"/>
                </a:solidFill>
              </a:endParaRPr>
            </a:p>
          </p:txBody>
        </p:sp>
      </p:grpSp>
      <p:grpSp>
        <p:nvGrpSpPr>
          <p:cNvPr id="27" name="Group 133"/>
          <p:cNvGrpSpPr/>
          <p:nvPr/>
        </p:nvGrpSpPr>
        <p:grpSpPr>
          <a:xfrm>
            <a:off x="1190879" y="5356851"/>
            <a:ext cx="1803400" cy="442526"/>
            <a:chOff x="193491" y="6095271"/>
            <a:chExt cx="2404533" cy="590034"/>
          </a:xfrm>
          <a:solidFill>
            <a:schemeClr val="bg1">
              <a:lumMod val="75000"/>
            </a:schemeClr>
          </a:solidFill>
        </p:grpSpPr>
        <p:sp>
          <p:nvSpPr>
            <p:cNvPr id="28" name="Rounded Rectangle 27"/>
            <p:cNvSpPr/>
            <p:nvPr/>
          </p:nvSpPr>
          <p:spPr>
            <a:xfrm>
              <a:off x="193491" y="6095271"/>
              <a:ext cx="2404533" cy="59003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73050" y="6165854"/>
              <a:ext cx="2306700" cy="455509"/>
            </a:xfrm>
            <a:prstGeom prst="rect">
              <a:avLst/>
            </a:prstGeom>
            <a:noFill/>
          </p:spPr>
          <p:txBody>
            <a:bodyPr wrap="none" rtlCol="0">
              <a:spAutoFit/>
            </a:bodyPr>
            <a:lstStyle/>
            <a:p>
              <a:pPr>
                <a:buNone/>
              </a:pPr>
              <a:r>
                <a:rPr lang="en-US" dirty="0" smtClean="0"/>
                <a:t>District Analysis</a:t>
              </a:r>
              <a:endParaRPr lang="en-US" dirty="0"/>
            </a:p>
          </p:txBody>
        </p:sp>
      </p:grpSp>
      <p:sp>
        <p:nvSpPr>
          <p:cNvPr id="30" name="TextBox 29"/>
          <p:cNvSpPr txBox="1"/>
          <p:nvPr/>
        </p:nvSpPr>
        <p:spPr>
          <a:xfrm>
            <a:off x="637176" y="2148198"/>
            <a:ext cx="1886991" cy="286232"/>
          </a:xfrm>
          <a:prstGeom prst="rect">
            <a:avLst/>
          </a:prstGeom>
          <a:noFill/>
        </p:spPr>
        <p:txBody>
          <a:bodyPr wrap="none" rtlCol="0">
            <a:spAutoFit/>
          </a:bodyPr>
          <a:lstStyle/>
          <a:p>
            <a:pPr algn="ctr">
              <a:buNone/>
            </a:pPr>
            <a:r>
              <a:rPr lang="en-US" sz="1400" dirty="0">
                <a:solidFill>
                  <a:srgbClr val="FF0000"/>
                </a:solidFill>
              </a:rPr>
              <a:t>Fusion Liaison Officers</a:t>
            </a:r>
          </a:p>
        </p:txBody>
      </p:sp>
      <p:sp>
        <p:nvSpPr>
          <p:cNvPr id="31" name="TextBox 30"/>
          <p:cNvSpPr txBox="1"/>
          <p:nvPr/>
        </p:nvSpPr>
        <p:spPr>
          <a:xfrm>
            <a:off x="124079" y="3415763"/>
            <a:ext cx="2101794" cy="286232"/>
          </a:xfrm>
          <a:prstGeom prst="rect">
            <a:avLst/>
          </a:prstGeom>
          <a:noFill/>
        </p:spPr>
        <p:txBody>
          <a:bodyPr wrap="none" rtlCol="0">
            <a:spAutoFit/>
          </a:bodyPr>
          <a:lstStyle/>
          <a:p>
            <a:pPr>
              <a:buNone/>
            </a:pPr>
            <a:r>
              <a:rPr lang="en-US" sz="1400" dirty="0">
                <a:solidFill>
                  <a:srgbClr val="0070C0"/>
                </a:solidFill>
              </a:rPr>
              <a:t>Office of Forensic Science</a:t>
            </a:r>
          </a:p>
        </p:txBody>
      </p:sp>
      <p:sp>
        <p:nvSpPr>
          <p:cNvPr id="32" name="TextBox 31"/>
          <p:cNvSpPr txBox="1"/>
          <p:nvPr/>
        </p:nvSpPr>
        <p:spPr>
          <a:xfrm>
            <a:off x="1030621" y="4753670"/>
            <a:ext cx="742511" cy="286232"/>
          </a:xfrm>
          <a:prstGeom prst="rect">
            <a:avLst/>
          </a:prstGeom>
          <a:noFill/>
        </p:spPr>
        <p:txBody>
          <a:bodyPr wrap="none" rtlCol="0">
            <a:spAutoFit/>
          </a:bodyPr>
          <a:lstStyle/>
          <a:p>
            <a:pPr>
              <a:buNone/>
            </a:pPr>
            <a:r>
              <a:rPr lang="en-US" sz="1400" dirty="0">
                <a:solidFill>
                  <a:srgbClr val="7030A0"/>
                </a:solidFill>
              </a:rPr>
              <a:t>ArcGIS</a:t>
            </a:r>
          </a:p>
        </p:txBody>
      </p:sp>
      <p:sp>
        <p:nvSpPr>
          <p:cNvPr id="33" name="Rounded Rectangle 32"/>
          <p:cNvSpPr/>
          <p:nvPr/>
        </p:nvSpPr>
        <p:spPr>
          <a:xfrm>
            <a:off x="7360311" y="3721542"/>
            <a:ext cx="1528197" cy="903600"/>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2"/>
          <p:cNvGrpSpPr/>
          <p:nvPr/>
        </p:nvGrpSpPr>
        <p:grpSpPr>
          <a:xfrm>
            <a:off x="7005576" y="1746536"/>
            <a:ext cx="684803" cy="358725"/>
            <a:chOff x="9744707" y="695232"/>
            <a:chExt cx="913070" cy="478301"/>
          </a:xfrm>
        </p:grpSpPr>
        <p:sp>
          <p:nvSpPr>
            <p:cNvPr id="35" name="Rounded Rectangle 34"/>
            <p:cNvSpPr/>
            <p:nvPr/>
          </p:nvSpPr>
          <p:spPr>
            <a:xfrm>
              <a:off x="9789295" y="695232"/>
              <a:ext cx="833165" cy="457549"/>
            </a:xfrm>
            <a:prstGeom prst="roundRect">
              <a:avLst/>
            </a:prstGeom>
            <a:solidFill>
              <a:schemeClr val="tx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9744707" y="718023"/>
              <a:ext cx="913070" cy="455510"/>
            </a:xfrm>
            <a:prstGeom prst="rect">
              <a:avLst/>
            </a:prstGeom>
            <a:noFill/>
          </p:spPr>
          <p:txBody>
            <a:bodyPr wrap="none" rtlCol="0">
              <a:spAutoFit/>
            </a:bodyPr>
            <a:lstStyle/>
            <a:p>
              <a:pPr>
                <a:buNone/>
              </a:pPr>
              <a:r>
                <a:rPr lang="en-US" dirty="0" smtClean="0">
                  <a:solidFill>
                    <a:schemeClr val="accent5">
                      <a:lumMod val="50000"/>
                    </a:schemeClr>
                  </a:solidFill>
                </a:rPr>
                <a:t>JTTF</a:t>
              </a:r>
              <a:endParaRPr lang="en-US" dirty="0">
                <a:solidFill>
                  <a:schemeClr val="accent5">
                    <a:lumMod val="50000"/>
                  </a:schemeClr>
                </a:solidFill>
              </a:endParaRPr>
            </a:p>
          </p:txBody>
        </p:sp>
      </p:grpSp>
      <p:grpSp>
        <p:nvGrpSpPr>
          <p:cNvPr id="37" name="Group 33"/>
          <p:cNvGrpSpPr/>
          <p:nvPr/>
        </p:nvGrpSpPr>
        <p:grpSpPr>
          <a:xfrm>
            <a:off x="7349508" y="2449099"/>
            <a:ext cx="1618795" cy="936627"/>
            <a:chOff x="9986237" y="2709037"/>
            <a:chExt cx="1902736" cy="1005567"/>
          </a:xfrm>
        </p:grpSpPr>
        <p:sp>
          <p:nvSpPr>
            <p:cNvPr id="38" name="Rounded Rectangle 37"/>
            <p:cNvSpPr/>
            <p:nvPr/>
          </p:nvSpPr>
          <p:spPr>
            <a:xfrm>
              <a:off x="10049857" y="2709037"/>
              <a:ext cx="1839116" cy="1005567"/>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9" name="Group 79"/>
            <p:cNvGrpSpPr/>
            <p:nvPr/>
          </p:nvGrpSpPr>
          <p:grpSpPr>
            <a:xfrm>
              <a:off x="9986237" y="2751766"/>
              <a:ext cx="1800945" cy="834446"/>
              <a:chOff x="483502" y="3782724"/>
              <a:chExt cx="2014359" cy="900667"/>
            </a:xfrm>
          </p:grpSpPr>
          <p:sp>
            <p:nvSpPr>
              <p:cNvPr id="40" name="TextBox 39"/>
              <p:cNvSpPr txBox="1"/>
              <p:nvPr/>
            </p:nvSpPr>
            <p:spPr>
              <a:xfrm>
                <a:off x="483502" y="3782724"/>
                <a:ext cx="1783326" cy="331687"/>
              </a:xfrm>
              <a:prstGeom prst="rect">
                <a:avLst/>
              </a:prstGeom>
              <a:noFill/>
            </p:spPr>
            <p:txBody>
              <a:bodyPr wrap="none" rtlCol="0">
                <a:spAutoFit/>
              </a:bodyPr>
              <a:lstStyle/>
              <a:p>
                <a:pPr>
                  <a:buNone/>
                </a:pPr>
                <a:r>
                  <a:rPr lang="en-US" sz="1400" dirty="0" smtClean="0">
                    <a:solidFill>
                      <a:schemeClr val="accent6">
                        <a:lumMod val="75000"/>
                      </a:schemeClr>
                    </a:solidFill>
                  </a:rPr>
                  <a:t>Federal Partners</a:t>
                </a:r>
              </a:p>
            </p:txBody>
          </p:sp>
          <p:sp>
            <p:nvSpPr>
              <p:cNvPr id="41" name="TextBox 40"/>
              <p:cNvSpPr txBox="1"/>
              <p:nvPr/>
            </p:nvSpPr>
            <p:spPr>
              <a:xfrm>
                <a:off x="608451" y="4351704"/>
                <a:ext cx="1612622" cy="331687"/>
              </a:xfrm>
              <a:prstGeom prst="rect">
                <a:avLst/>
              </a:prstGeom>
              <a:noFill/>
            </p:spPr>
            <p:txBody>
              <a:bodyPr wrap="none" rtlCol="0">
                <a:spAutoFit/>
              </a:bodyPr>
              <a:lstStyle/>
              <a:p>
                <a:pPr>
                  <a:buNone/>
                </a:pPr>
                <a:r>
                  <a:rPr lang="en-US" sz="1400" dirty="0" smtClean="0">
                    <a:solidFill>
                      <a:schemeClr val="accent6">
                        <a:lumMod val="75000"/>
                      </a:schemeClr>
                    </a:solidFill>
                  </a:rPr>
                  <a:t>Local Partners</a:t>
                </a:r>
                <a:endParaRPr lang="en-US" sz="1400" dirty="0">
                  <a:solidFill>
                    <a:schemeClr val="accent6">
                      <a:lumMod val="75000"/>
                    </a:schemeClr>
                  </a:solidFill>
                </a:endParaRPr>
              </a:p>
            </p:txBody>
          </p:sp>
          <p:sp>
            <p:nvSpPr>
              <p:cNvPr id="42" name="TextBox 41"/>
              <p:cNvSpPr txBox="1"/>
              <p:nvPr/>
            </p:nvSpPr>
            <p:spPr>
              <a:xfrm>
                <a:off x="950570" y="4084254"/>
                <a:ext cx="1547291" cy="331687"/>
              </a:xfrm>
              <a:prstGeom prst="rect">
                <a:avLst/>
              </a:prstGeom>
              <a:noFill/>
            </p:spPr>
            <p:txBody>
              <a:bodyPr wrap="none" rtlCol="0">
                <a:spAutoFit/>
              </a:bodyPr>
              <a:lstStyle/>
              <a:p>
                <a:pPr>
                  <a:buNone/>
                </a:pPr>
                <a:r>
                  <a:rPr lang="en-US" sz="1400" dirty="0" smtClean="0">
                    <a:solidFill>
                      <a:schemeClr val="accent6">
                        <a:lumMod val="75000"/>
                      </a:schemeClr>
                    </a:solidFill>
                  </a:rPr>
                  <a:t>State Partners</a:t>
                </a:r>
                <a:endParaRPr lang="en-US" sz="1400" dirty="0">
                  <a:solidFill>
                    <a:schemeClr val="accent6">
                      <a:lumMod val="75000"/>
                    </a:schemeClr>
                  </a:solidFill>
                </a:endParaRPr>
              </a:p>
            </p:txBody>
          </p:sp>
        </p:grpSp>
      </p:grpSp>
      <p:grpSp>
        <p:nvGrpSpPr>
          <p:cNvPr id="43" name="Group 34"/>
          <p:cNvGrpSpPr/>
          <p:nvPr/>
        </p:nvGrpSpPr>
        <p:grpSpPr>
          <a:xfrm>
            <a:off x="6804989" y="5089683"/>
            <a:ext cx="1307866" cy="834496"/>
            <a:chOff x="9108399" y="5609132"/>
            <a:chExt cx="1743822" cy="1112661"/>
          </a:xfrm>
        </p:grpSpPr>
        <p:sp>
          <p:nvSpPr>
            <p:cNvPr id="44" name="Rounded Rectangle 43"/>
            <p:cNvSpPr/>
            <p:nvPr/>
          </p:nvSpPr>
          <p:spPr>
            <a:xfrm>
              <a:off x="9141027" y="5628661"/>
              <a:ext cx="1711194" cy="1050737"/>
            </a:xfrm>
            <a:prstGeom prst="roundRect">
              <a:avLst/>
            </a:prstGeom>
            <a:solidFill>
              <a:srgbClr val="663300">
                <a:alpha val="30196"/>
              </a:srgbClr>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45" name="Group 95"/>
            <p:cNvGrpSpPr/>
            <p:nvPr/>
          </p:nvGrpSpPr>
          <p:grpSpPr>
            <a:xfrm>
              <a:off x="9108399" y="5609132"/>
              <a:ext cx="1624663" cy="1112661"/>
              <a:chOff x="9037666" y="5710966"/>
              <a:chExt cx="1621057" cy="1105499"/>
            </a:xfrm>
          </p:grpSpPr>
          <p:sp>
            <p:nvSpPr>
              <p:cNvPr id="46" name="TextBox 45"/>
              <p:cNvSpPr txBox="1"/>
              <p:nvPr/>
            </p:nvSpPr>
            <p:spPr>
              <a:xfrm>
                <a:off x="9526169" y="5956785"/>
                <a:ext cx="854147" cy="342490"/>
              </a:xfrm>
              <a:prstGeom prst="rect">
                <a:avLst/>
              </a:prstGeom>
              <a:noFill/>
            </p:spPr>
            <p:txBody>
              <a:bodyPr wrap="none" rtlCol="0">
                <a:spAutoFit/>
              </a:bodyPr>
              <a:lstStyle/>
              <a:p>
                <a:pPr>
                  <a:buNone/>
                </a:pPr>
                <a:r>
                  <a:rPr lang="en-US" sz="1200" dirty="0" smtClean="0">
                    <a:solidFill>
                      <a:srgbClr val="663300"/>
                    </a:solidFill>
                  </a:rPr>
                  <a:t>SEPTA</a:t>
                </a:r>
                <a:endParaRPr lang="en-US" sz="1200" dirty="0">
                  <a:solidFill>
                    <a:srgbClr val="663300"/>
                  </a:solidFill>
                </a:endParaRPr>
              </a:p>
            </p:txBody>
          </p:sp>
          <p:sp>
            <p:nvSpPr>
              <p:cNvPr id="47" name="TextBox 46"/>
              <p:cNvSpPr txBox="1"/>
              <p:nvPr/>
            </p:nvSpPr>
            <p:spPr>
              <a:xfrm>
                <a:off x="9518453" y="6473974"/>
                <a:ext cx="872657" cy="342491"/>
              </a:xfrm>
              <a:prstGeom prst="rect">
                <a:avLst/>
              </a:prstGeom>
              <a:noFill/>
            </p:spPr>
            <p:txBody>
              <a:bodyPr wrap="none" rtlCol="0">
                <a:spAutoFit/>
              </a:bodyPr>
              <a:lstStyle/>
              <a:p>
                <a:pPr>
                  <a:buNone/>
                </a:pPr>
                <a:r>
                  <a:rPr lang="en-US" sz="1200" dirty="0" smtClean="0">
                    <a:solidFill>
                      <a:srgbClr val="663300"/>
                    </a:solidFill>
                  </a:rPr>
                  <a:t>Amtrak</a:t>
                </a:r>
                <a:endParaRPr lang="en-US" sz="1200" dirty="0">
                  <a:solidFill>
                    <a:srgbClr val="663300"/>
                  </a:solidFill>
                </a:endParaRPr>
              </a:p>
            </p:txBody>
          </p:sp>
          <p:sp>
            <p:nvSpPr>
              <p:cNvPr id="48" name="TextBox 47"/>
              <p:cNvSpPr txBox="1"/>
              <p:nvPr/>
            </p:nvSpPr>
            <p:spPr>
              <a:xfrm>
                <a:off x="9888003" y="6213901"/>
                <a:ext cx="770720" cy="342490"/>
              </a:xfrm>
              <a:prstGeom prst="rect">
                <a:avLst/>
              </a:prstGeom>
              <a:noFill/>
            </p:spPr>
            <p:txBody>
              <a:bodyPr wrap="none" rtlCol="0">
                <a:spAutoFit/>
              </a:bodyPr>
              <a:lstStyle/>
              <a:p>
                <a:pPr>
                  <a:buNone/>
                </a:pPr>
                <a:r>
                  <a:rPr lang="en-US" sz="1200" dirty="0" smtClean="0">
                    <a:solidFill>
                      <a:srgbClr val="663300"/>
                    </a:solidFill>
                  </a:rPr>
                  <a:t>DRPA</a:t>
                </a:r>
                <a:endParaRPr lang="en-US" sz="1200" dirty="0">
                  <a:solidFill>
                    <a:srgbClr val="663300"/>
                  </a:solidFill>
                </a:endParaRPr>
              </a:p>
            </p:txBody>
          </p:sp>
          <p:sp>
            <p:nvSpPr>
              <p:cNvPr id="49" name="TextBox 48"/>
              <p:cNvSpPr txBox="1"/>
              <p:nvPr/>
            </p:nvSpPr>
            <p:spPr>
              <a:xfrm>
                <a:off x="9148872" y="6232345"/>
                <a:ext cx="873850" cy="342491"/>
              </a:xfrm>
              <a:prstGeom prst="rect">
                <a:avLst/>
              </a:prstGeom>
              <a:noFill/>
            </p:spPr>
            <p:txBody>
              <a:bodyPr wrap="none" rtlCol="0">
                <a:spAutoFit/>
              </a:bodyPr>
              <a:lstStyle/>
              <a:p>
                <a:pPr>
                  <a:buNone/>
                </a:pPr>
                <a:r>
                  <a:rPr lang="en-US" sz="1200" dirty="0" smtClean="0">
                    <a:solidFill>
                      <a:srgbClr val="663300"/>
                    </a:solidFill>
                  </a:rPr>
                  <a:t>PATCO</a:t>
                </a:r>
                <a:endParaRPr lang="en-US" sz="1200" dirty="0">
                  <a:solidFill>
                    <a:srgbClr val="663300"/>
                  </a:solidFill>
                </a:endParaRPr>
              </a:p>
            </p:txBody>
          </p:sp>
          <p:sp>
            <p:nvSpPr>
              <p:cNvPr id="50" name="TextBox 49"/>
              <p:cNvSpPr txBox="1"/>
              <p:nvPr/>
            </p:nvSpPr>
            <p:spPr>
              <a:xfrm>
                <a:off x="9037666" y="5710966"/>
                <a:ext cx="1543657" cy="342490"/>
              </a:xfrm>
              <a:prstGeom prst="rect">
                <a:avLst/>
              </a:prstGeom>
              <a:noFill/>
            </p:spPr>
            <p:txBody>
              <a:bodyPr wrap="none" rtlCol="0">
                <a:spAutoFit/>
              </a:bodyPr>
              <a:lstStyle/>
              <a:p>
                <a:pPr>
                  <a:buNone/>
                </a:pPr>
                <a:r>
                  <a:rPr lang="en-US" sz="1200" dirty="0" smtClean="0">
                    <a:solidFill>
                      <a:srgbClr val="663300"/>
                    </a:solidFill>
                  </a:rPr>
                  <a:t>Transit Partners</a:t>
                </a:r>
                <a:endParaRPr lang="en-US" sz="1200" dirty="0">
                  <a:solidFill>
                    <a:srgbClr val="663300"/>
                  </a:solidFill>
                </a:endParaRPr>
              </a:p>
            </p:txBody>
          </p:sp>
        </p:grpSp>
      </p:grpSp>
      <p:grpSp>
        <p:nvGrpSpPr>
          <p:cNvPr id="51" name="Group 73"/>
          <p:cNvGrpSpPr/>
          <p:nvPr/>
        </p:nvGrpSpPr>
        <p:grpSpPr>
          <a:xfrm>
            <a:off x="530894" y="1683179"/>
            <a:ext cx="2072116" cy="451044"/>
            <a:chOff x="488844" y="5080810"/>
            <a:chExt cx="2404533" cy="590034"/>
          </a:xfrm>
        </p:grpSpPr>
        <p:sp>
          <p:nvSpPr>
            <p:cNvPr id="52" name="Rounded Rectangle 51"/>
            <p:cNvSpPr/>
            <p:nvPr/>
          </p:nvSpPr>
          <p:spPr>
            <a:xfrm>
              <a:off x="488844" y="5080810"/>
              <a:ext cx="2404533" cy="590034"/>
            </a:xfrm>
            <a:prstGeom prst="roundRect">
              <a:avLst/>
            </a:prstGeom>
            <a:solidFill>
              <a:srgbClr val="FECE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577268" y="5144268"/>
              <a:ext cx="2104216" cy="410671"/>
            </a:xfrm>
            <a:prstGeom prst="rect">
              <a:avLst/>
            </a:prstGeom>
            <a:noFill/>
          </p:spPr>
          <p:txBody>
            <a:bodyPr wrap="none" rtlCol="0">
              <a:spAutoFit/>
            </a:bodyPr>
            <a:lstStyle/>
            <a:p>
              <a:pPr>
                <a:buNone/>
              </a:pPr>
              <a:r>
                <a:rPr lang="en-US" sz="1600" dirty="0" smtClean="0">
                  <a:solidFill>
                    <a:srgbClr val="FF0000"/>
                  </a:solidFill>
                </a:rPr>
                <a:t>Human Intelligence</a:t>
              </a:r>
              <a:endParaRPr lang="en-US" sz="1600" dirty="0">
                <a:solidFill>
                  <a:srgbClr val="FF0000"/>
                </a:solidFill>
              </a:endParaRPr>
            </a:p>
          </p:txBody>
        </p:sp>
      </p:grpSp>
      <p:grpSp>
        <p:nvGrpSpPr>
          <p:cNvPr id="54" name="Group 76"/>
          <p:cNvGrpSpPr/>
          <p:nvPr/>
        </p:nvGrpSpPr>
        <p:grpSpPr>
          <a:xfrm>
            <a:off x="321837" y="2955931"/>
            <a:ext cx="1879791" cy="429795"/>
            <a:chOff x="9176865" y="467828"/>
            <a:chExt cx="2404532" cy="590033"/>
          </a:xfrm>
        </p:grpSpPr>
        <p:sp>
          <p:nvSpPr>
            <p:cNvPr id="55" name="Rounded Rectangle 54"/>
            <p:cNvSpPr/>
            <p:nvPr/>
          </p:nvSpPr>
          <p:spPr>
            <a:xfrm>
              <a:off x="9176865" y="467828"/>
              <a:ext cx="2404532" cy="59003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TextBox 55"/>
            <p:cNvSpPr txBox="1"/>
            <p:nvPr/>
          </p:nvSpPr>
          <p:spPr>
            <a:xfrm>
              <a:off x="9242093" y="565856"/>
              <a:ext cx="2268569" cy="392946"/>
            </a:xfrm>
            <a:prstGeom prst="rect">
              <a:avLst/>
            </a:prstGeom>
            <a:noFill/>
          </p:spPr>
          <p:txBody>
            <a:bodyPr wrap="none" rtlCol="0">
              <a:spAutoFit/>
            </a:bodyPr>
            <a:lstStyle/>
            <a:p>
              <a:pPr>
                <a:buNone/>
              </a:pPr>
              <a:r>
                <a:rPr lang="en-US" sz="1400" dirty="0" smtClean="0">
                  <a:solidFill>
                    <a:srgbClr val="0070C0"/>
                  </a:solidFill>
                </a:rPr>
                <a:t>Technical Intelligence</a:t>
              </a:r>
              <a:endParaRPr lang="en-US" sz="1400" dirty="0">
                <a:solidFill>
                  <a:srgbClr val="0070C0"/>
                </a:solidFill>
              </a:endParaRPr>
            </a:p>
          </p:txBody>
        </p:sp>
      </p:grpSp>
      <p:sp>
        <p:nvSpPr>
          <p:cNvPr id="57" name="TextBox 56"/>
          <p:cNvSpPr txBox="1"/>
          <p:nvPr/>
        </p:nvSpPr>
        <p:spPr>
          <a:xfrm>
            <a:off x="685800" y="462507"/>
            <a:ext cx="8032007" cy="424732"/>
          </a:xfrm>
          <a:prstGeom prst="rect">
            <a:avLst/>
          </a:prstGeom>
          <a:noFill/>
        </p:spPr>
        <p:txBody>
          <a:bodyPr wrap="none" rtlCol="0">
            <a:spAutoFit/>
          </a:bodyPr>
          <a:lstStyle/>
          <a:p>
            <a:pPr>
              <a:buNone/>
            </a:pPr>
            <a:r>
              <a:rPr lang="en-US" sz="2400" b="1" dirty="0" smtClean="0">
                <a:latin typeface="Arial" panose="020B0604020202020204" pitchFamily="34" charset="0"/>
                <a:cs typeface="Arial" panose="020B0604020202020204" pitchFamily="34" charset="0"/>
              </a:rPr>
              <a:t>Operations at the Delaware Valley Intelligence Center </a:t>
            </a:r>
            <a:endParaRPr lang="en-US" sz="2400" b="1" dirty="0">
              <a:latin typeface="Arial" panose="020B0604020202020204" pitchFamily="34" charset="0"/>
              <a:cs typeface="Arial" panose="020B0604020202020204" pitchFamily="34" charset="0"/>
            </a:endParaRPr>
          </a:p>
        </p:txBody>
      </p:sp>
      <p:sp>
        <p:nvSpPr>
          <p:cNvPr id="58" name="TextBox 57"/>
          <p:cNvSpPr txBox="1"/>
          <p:nvPr/>
        </p:nvSpPr>
        <p:spPr>
          <a:xfrm>
            <a:off x="7327679" y="3730823"/>
            <a:ext cx="1475084" cy="286232"/>
          </a:xfrm>
          <a:prstGeom prst="rect">
            <a:avLst/>
          </a:prstGeom>
          <a:noFill/>
        </p:spPr>
        <p:txBody>
          <a:bodyPr wrap="none" rtlCol="0">
            <a:spAutoFit/>
          </a:bodyPr>
          <a:lstStyle/>
          <a:p>
            <a:pPr>
              <a:buNone/>
            </a:pPr>
            <a:r>
              <a:rPr lang="en-US" sz="1400" dirty="0" smtClean="0">
                <a:solidFill>
                  <a:schemeClr val="accent2"/>
                </a:solidFill>
              </a:rPr>
              <a:t>Law Enforcement</a:t>
            </a:r>
            <a:endParaRPr lang="en-US" sz="1400" dirty="0">
              <a:solidFill>
                <a:schemeClr val="accent2"/>
              </a:solidFill>
            </a:endParaRPr>
          </a:p>
        </p:txBody>
      </p:sp>
      <p:sp>
        <p:nvSpPr>
          <p:cNvPr id="59" name="TextBox 58"/>
          <p:cNvSpPr txBox="1"/>
          <p:nvPr/>
        </p:nvSpPr>
        <p:spPr>
          <a:xfrm>
            <a:off x="7543800" y="4327598"/>
            <a:ext cx="1212191" cy="286232"/>
          </a:xfrm>
          <a:prstGeom prst="rect">
            <a:avLst/>
          </a:prstGeom>
          <a:noFill/>
        </p:spPr>
        <p:txBody>
          <a:bodyPr wrap="none" rtlCol="0">
            <a:spAutoFit/>
          </a:bodyPr>
          <a:lstStyle/>
          <a:p>
            <a:pPr>
              <a:buNone/>
            </a:pPr>
            <a:r>
              <a:rPr lang="en-US" sz="1400" dirty="0" smtClean="0">
                <a:solidFill>
                  <a:schemeClr val="accent2"/>
                </a:solidFill>
              </a:rPr>
              <a:t>Public Health </a:t>
            </a:r>
            <a:endParaRPr lang="en-US" sz="1400" dirty="0">
              <a:solidFill>
                <a:schemeClr val="accent2"/>
              </a:solidFill>
            </a:endParaRPr>
          </a:p>
        </p:txBody>
      </p:sp>
      <p:sp>
        <p:nvSpPr>
          <p:cNvPr id="60" name="TextBox 59"/>
          <p:cNvSpPr txBox="1"/>
          <p:nvPr/>
        </p:nvSpPr>
        <p:spPr>
          <a:xfrm>
            <a:off x="8305800" y="4111823"/>
            <a:ext cx="583814" cy="286232"/>
          </a:xfrm>
          <a:prstGeom prst="rect">
            <a:avLst/>
          </a:prstGeom>
          <a:noFill/>
        </p:spPr>
        <p:txBody>
          <a:bodyPr wrap="none" rtlCol="0">
            <a:spAutoFit/>
          </a:bodyPr>
          <a:lstStyle/>
          <a:p>
            <a:pPr>
              <a:buNone/>
            </a:pPr>
            <a:r>
              <a:rPr lang="en-US" sz="1400" dirty="0" smtClean="0">
                <a:solidFill>
                  <a:schemeClr val="accent2"/>
                </a:solidFill>
              </a:rPr>
              <a:t>OEM</a:t>
            </a:r>
            <a:endParaRPr lang="en-US" sz="1400" dirty="0">
              <a:solidFill>
                <a:schemeClr val="accent2"/>
              </a:solidFill>
            </a:endParaRPr>
          </a:p>
        </p:txBody>
      </p:sp>
      <p:sp>
        <p:nvSpPr>
          <p:cNvPr id="61" name="TextBox 60"/>
          <p:cNvSpPr txBox="1"/>
          <p:nvPr/>
        </p:nvSpPr>
        <p:spPr>
          <a:xfrm>
            <a:off x="7315198" y="4107518"/>
            <a:ext cx="891591" cy="286232"/>
          </a:xfrm>
          <a:prstGeom prst="rect">
            <a:avLst/>
          </a:prstGeom>
          <a:noFill/>
        </p:spPr>
        <p:txBody>
          <a:bodyPr wrap="none" rtlCol="0">
            <a:spAutoFit/>
          </a:bodyPr>
          <a:lstStyle/>
          <a:p>
            <a:pPr>
              <a:buNone/>
            </a:pPr>
            <a:r>
              <a:rPr lang="en-US" sz="1400" dirty="0" smtClean="0">
                <a:solidFill>
                  <a:schemeClr val="accent2"/>
                </a:solidFill>
              </a:rPr>
              <a:t>Fire/EMS</a:t>
            </a:r>
            <a:endParaRPr lang="en-US" sz="1400" dirty="0">
              <a:solidFill>
                <a:schemeClr val="accent2"/>
              </a:solidFill>
            </a:endParaRPr>
          </a:p>
        </p:txBody>
      </p:sp>
      <p:sp>
        <p:nvSpPr>
          <p:cNvPr id="62" name="TextBox 61"/>
          <p:cNvSpPr txBox="1"/>
          <p:nvPr/>
        </p:nvSpPr>
        <p:spPr>
          <a:xfrm>
            <a:off x="7467598" y="3923453"/>
            <a:ext cx="1196161" cy="286232"/>
          </a:xfrm>
          <a:prstGeom prst="rect">
            <a:avLst/>
          </a:prstGeom>
          <a:noFill/>
        </p:spPr>
        <p:txBody>
          <a:bodyPr wrap="none" rtlCol="0">
            <a:spAutoFit/>
          </a:bodyPr>
          <a:lstStyle/>
          <a:p>
            <a:pPr>
              <a:buNone/>
            </a:pPr>
            <a:r>
              <a:rPr lang="en-US" sz="1400" dirty="0" smtClean="0">
                <a:solidFill>
                  <a:schemeClr val="accent2"/>
                </a:solidFill>
              </a:rPr>
              <a:t>Private Sector</a:t>
            </a:r>
            <a:endParaRPr lang="en-US" sz="1400" dirty="0">
              <a:solidFill>
                <a:schemeClr val="accent2"/>
              </a:solidFill>
            </a:endParaRPr>
          </a:p>
        </p:txBody>
      </p:sp>
    </p:spTree>
    <p:extLst>
      <p:ext uri="{BB962C8B-B14F-4D97-AF65-F5344CB8AC3E}">
        <p14:creationId xmlns:p14="http://schemas.microsoft.com/office/powerpoint/2010/main" xmlns="" val="2405525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Services</a:t>
            </a:r>
            <a:endParaRPr lang="en-US" dirty="0"/>
          </a:p>
        </p:txBody>
      </p:sp>
      <p:sp>
        <p:nvSpPr>
          <p:cNvPr id="3" name="Content Placeholder 2"/>
          <p:cNvSpPr>
            <a:spLocks noGrp="1"/>
          </p:cNvSpPr>
          <p:nvPr>
            <p:ph idx="1"/>
          </p:nvPr>
        </p:nvSpPr>
        <p:spPr/>
        <p:txBody>
          <a:bodyPr/>
          <a:lstStyle/>
          <a:p>
            <a:r>
              <a:rPr lang="en-US" dirty="0" smtClean="0"/>
              <a:t>Forensic Investigative Reports</a:t>
            </a:r>
          </a:p>
          <a:p>
            <a:r>
              <a:rPr lang="en-US" dirty="0"/>
              <a:t>Forensic data and reports delivered to DVIC</a:t>
            </a:r>
          </a:p>
          <a:p>
            <a:pPr lvl="1"/>
            <a:r>
              <a:rPr lang="en-US" dirty="0"/>
              <a:t>Data mined</a:t>
            </a:r>
          </a:p>
          <a:p>
            <a:pPr lvl="1"/>
            <a:r>
              <a:rPr lang="en-US" dirty="0"/>
              <a:t>Data mapped</a:t>
            </a:r>
          </a:p>
          <a:p>
            <a:pPr lvl="1"/>
            <a:r>
              <a:rPr lang="en-US" dirty="0"/>
              <a:t>Link analysis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65871" y="3108960"/>
            <a:ext cx="5678129" cy="3520440"/>
          </a:xfrm>
          <a:prstGeom prst="rect">
            <a:avLst/>
          </a:prstGeom>
        </p:spPr>
      </p:pic>
    </p:spTree>
    <p:extLst>
      <p:ext uri="{BB962C8B-B14F-4D97-AF65-F5344CB8AC3E}">
        <p14:creationId xmlns:p14="http://schemas.microsoft.com/office/powerpoint/2010/main" xmlns="" val="1185764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0792" y="457200"/>
            <a:ext cx="1591056" cy="6858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b="1" dirty="0" smtClean="0">
                <a:solidFill>
                  <a:prstClr val="black"/>
                </a:solidFill>
              </a:rPr>
              <a:t>DC11-17-</a:t>
            </a:r>
          </a:p>
          <a:p>
            <a:pPr algn="ctr" fontAlgn="auto">
              <a:lnSpc>
                <a:spcPct val="100000"/>
              </a:lnSpc>
              <a:spcBef>
                <a:spcPts val="0"/>
              </a:spcBef>
              <a:spcAft>
                <a:spcPts val="0"/>
              </a:spcAft>
              <a:buSzTx/>
              <a:buFontTx/>
              <a:buNone/>
            </a:pPr>
            <a:r>
              <a:rPr lang="en-US" sz="1000" b="1" dirty="0" smtClean="0">
                <a:solidFill>
                  <a:prstClr val="black"/>
                </a:solidFill>
              </a:rPr>
              <a:t>SDD#11-</a:t>
            </a:r>
          </a:p>
          <a:p>
            <a:pPr algn="ctr" fontAlgn="auto">
              <a:lnSpc>
                <a:spcPct val="100000"/>
              </a:lnSpc>
              <a:spcBef>
                <a:spcPts val="0"/>
              </a:spcBef>
              <a:spcAft>
                <a:spcPts val="0"/>
              </a:spcAft>
              <a:buSzTx/>
              <a:buFontTx/>
              <a:buNone/>
            </a:pPr>
            <a:r>
              <a:rPr lang="en-US" sz="1000" b="1" dirty="0" smtClean="0">
                <a:solidFill>
                  <a:prstClr val="black"/>
                </a:solidFill>
              </a:rPr>
              <a:t>Firearm: Bryco Jennings (9mm)</a:t>
            </a:r>
          </a:p>
        </p:txBody>
      </p:sp>
      <p:sp>
        <p:nvSpPr>
          <p:cNvPr id="6" name="Rounded Rectangle 5"/>
          <p:cNvSpPr/>
          <p:nvPr/>
        </p:nvSpPr>
        <p:spPr>
          <a:xfrm>
            <a:off x="228600" y="1143000"/>
            <a:ext cx="1591056" cy="6858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b="1" dirty="0" smtClean="0">
                <a:solidFill>
                  <a:prstClr val="black"/>
                </a:solidFill>
              </a:rPr>
              <a:t>DC11-17-</a:t>
            </a:r>
          </a:p>
          <a:p>
            <a:pPr algn="ctr" fontAlgn="auto">
              <a:lnSpc>
                <a:spcPct val="100000"/>
              </a:lnSpc>
              <a:spcBef>
                <a:spcPts val="0"/>
              </a:spcBef>
              <a:spcAft>
                <a:spcPts val="0"/>
              </a:spcAft>
              <a:buSzTx/>
              <a:buFontTx/>
              <a:buNone/>
            </a:pPr>
            <a:r>
              <a:rPr lang="en-US" sz="1000" b="1" dirty="0" smtClean="0">
                <a:solidFill>
                  <a:prstClr val="black"/>
                </a:solidFill>
              </a:rPr>
              <a:t>SDD#11-</a:t>
            </a:r>
          </a:p>
          <a:p>
            <a:pPr algn="ctr" fontAlgn="auto">
              <a:lnSpc>
                <a:spcPct val="100000"/>
              </a:lnSpc>
              <a:spcBef>
                <a:spcPts val="0"/>
              </a:spcBef>
              <a:spcAft>
                <a:spcPts val="0"/>
              </a:spcAft>
              <a:buSzTx/>
              <a:buFontTx/>
              <a:buNone/>
            </a:pPr>
            <a:r>
              <a:rPr lang="en-US" sz="1000" b="1" dirty="0" smtClean="0">
                <a:solidFill>
                  <a:prstClr val="black"/>
                </a:solidFill>
              </a:rPr>
              <a:t>Firearm: S&amp;W Model 19 (.357 caliber)</a:t>
            </a:r>
            <a:endParaRPr lang="en-US" sz="1000" b="1" dirty="0">
              <a:solidFill>
                <a:prstClr val="black"/>
              </a:solidFill>
            </a:endParaRPr>
          </a:p>
        </p:txBody>
      </p:sp>
      <p:sp>
        <p:nvSpPr>
          <p:cNvPr id="8" name="Rounded Rectangle 7"/>
          <p:cNvSpPr/>
          <p:nvPr/>
        </p:nvSpPr>
        <p:spPr>
          <a:xfrm>
            <a:off x="2057400" y="457200"/>
            <a:ext cx="1600200" cy="6858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DC11-17-</a:t>
            </a:r>
          </a:p>
          <a:p>
            <a:pPr algn="ctr" fontAlgn="auto">
              <a:lnSpc>
                <a:spcPct val="100000"/>
              </a:lnSpc>
              <a:spcBef>
                <a:spcPts val="0"/>
              </a:spcBef>
              <a:spcAft>
                <a:spcPts val="0"/>
              </a:spcAft>
              <a:buSzTx/>
              <a:buFontTx/>
              <a:buNone/>
            </a:pPr>
            <a:r>
              <a:rPr lang="en-US" sz="1000" b="1" dirty="0" smtClean="0">
                <a:solidFill>
                  <a:srgbClr val="FF0000"/>
                </a:solidFill>
              </a:rPr>
              <a:t>HOM#11-</a:t>
            </a:r>
          </a:p>
          <a:p>
            <a:pPr algn="ctr" fontAlgn="auto">
              <a:lnSpc>
                <a:spcPct val="100000"/>
              </a:lnSpc>
              <a:spcBef>
                <a:spcPts val="0"/>
              </a:spcBef>
              <a:spcAft>
                <a:spcPts val="0"/>
              </a:spcAft>
              <a:buSzTx/>
              <a:buFontTx/>
              <a:buNone/>
            </a:pPr>
            <a:r>
              <a:rPr lang="en-US" sz="1000" dirty="0" smtClean="0">
                <a:solidFill>
                  <a:prstClr val="black"/>
                </a:solidFill>
              </a:rPr>
              <a:t>Recovered FCCs (9mm)</a:t>
            </a:r>
            <a:endParaRPr lang="en-US" sz="1000" dirty="0">
              <a:solidFill>
                <a:prstClr val="black"/>
              </a:solidFill>
            </a:endParaRPr>
          </a:p>
        </p:txBody>
      </p:sp>
      <p:sp>
        <p:nvSpPr>
          <p:cNvPr id="9" name="Rounded Rectangle 8"/>
          <p:cNvSpPr/>
          <p:nvPr/>
        </p:nvSpPr>
        <p:spPr>
          <a:xfrm>
            <a:off x="7315200" y="457200"/>
            <a:ext cx="1600200" cy="6858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DC10-03-</a:t>
            </a:r>
          </a:p>
          <a:p>
            <a:pPr algn="ctr" fontAlgn="auto">
              <a:lnSpc>
                <a:spcPct val="100000"/>
              </a:lnSpc>
              <a:spcBef>
                <a:spcPts val="0"/>
              </a:spcBef>
              <a:spcAft>
                <a:spcPts val="0"/>
              </a:spcAft>
              <a:buSzTx/>
              <a:buFontTx/>
              <a:buNone/>
            </a:pPr>
            <a:r>
              <a:rPr lang="en-US" sz="1000" dirty="0" smtClean="0">
                <a:solidFill>
                  <a:prstClr val="black"/>
                </a:solidFill>
              </a:rPr>
              <a:t>SDD#10-</a:t>
            </a:r>
          </a:p>
          <a:p>
            <a:pPr algn="ctr" fontAlgn="auto">
              <a:lnSpc>
                <a:spcPct val="100000"/>
              </a:lnSpc>
              <a:spcBef>
                <a:spcPts val="0"/>
              </a:spcBef>
              <a:spcAft>
                <a:spcPts val="0"/>
              </a:spcAft>
              <a:buSzTx/>
              <a:buFontTx/>
              <a:buNone/>
            </a:pPr>
            <a:r>
              <a:rPr lang="en-US" sz="1000" dirty="0" smtClean="0">
                <a:solidFill>
                  <a:prstClr val="black"/>
                </a:solidFill>
              </a:rPr>
              <a:t>Recovered FCCs (9mm)</a:t>
            </a:r>
            <a:endParaRPr lang="en-US" sz="1000" dirty="0">
              <a:solidFill>
                <a:prstClr val="black"/>
              </a:solidFill>
            </a:endParaRPr>
          </a:p>
        </p:txBody>
      </p:sp>
      <p:sp>
        <p:nvSpPr>
          <p:cNvPr id="10" name="Rounded Rectangle 9"/>
          <p:cNvSpPr/>
          <p:nvPr/>
        </p:nvSpPr>
        <p:spPr>
          <a:xfrm>
            <a:off x="3889248" y="457200"/>
            <a:ext cx="1447800" cy="6858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DC10-01-</a:t>
            </a:r>
          </a:p>
          <a:p>
            <a:pPr algn="ctr" fontAlgn="auto">
              <a:lnSpc>
                <a:spcPct val="100000"/>
              </a:lnSpc>
              <a:spcBef>
                <a:spcPts val="0"/>
              </a:spcBef>
              <a:spcAft>
                <a:spcPts val="0"/>
              </a:spcAft>
              <a:buSzTx/>
              <a:buFontTx/>
              <a:buNone/>
            </a:pPr>
            <a:r>
              <a:rPr lang="en-US" sz="1000" dirty="0" smtClean="0">
                <a:solidFill>
                  <a:prstClr val="black"/>
                </a:solidFill>
              </a:rPr>
              <a:t>SDD#10-</a:t>
            </a:r>
          </a:p>
          <a:p>
            <a:pPr algn="ctr" fontAlgn="auto">
              <a:lnSpc>
                <a:spcPct val="100000"/>
              </a:lnSpc>
              <a:spcBef>
                <a:spcPts val="0"/>
              </a:spcBef>
              <a:spcAft>
                <a:spcPts val="0"/>
              </a:spcAft>
              <a:buSzTx/>
              <a:buFontTx/>
              <a:buNone/>
            </a:pPr>
            <a:r>
              <a:rPr lang="en-US" sz="1000" dirty="0" smtClean="0">
                <a:solidFill>
                  <a:prstClr val="black"/>
                </a:solidFill>
              </a:rPr>
              <a:t>Recovered FCC (9mm)</a:t>
            </a:r>
            <a:endParaRPr lang="en-US" sz="1000" dirty="0">
              <a:solidFill>
                <a:prstClr val="black"/>
              </a:solidFill>
            </a:endParaRPr>
          </a:p>
        </p:txBody>
      </p:sp>
      <p:sp>
        <p:nvSpPr>
          <p:cNvPr id="11" name="Rounded Rectangle 10"/>
          <p:cNvSpPr/>
          <p:nvPr/>
        </p:nvSpPr>
        <p:spPr>
          <a:xfrm>
            <a:off x="5562600" y="457200"/>
            <a:ext cx="1600200" cy="6858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DC10-03-</a:t>
            </a:r>
          </a:p>
          <a:p>
            <a:pPr algn="ctr" fontAlgn="auto">
              <a:lnSpc>
                <a:spcPct val="100000"/>
              </a:lnSpc>
              <a:spcBef>
                <a:spcPts val="0"/>
              </a:spcBef>
              <a:spcAft>
                <a:spcPts val="0"/>
              </a:spcAft>
              <a:buSzTx/>
              <a:buFontTx/>
              <a:buNone/>
            </a:pPr>
            <a:r>
              <a:rPr lang="en-US" sz="1000" dirty="0" smtClean="0">
                <a:solidFill>
                  <a:prstClr val="black"/>
                </a:solidFill>
              </a:rPr>
              <a:t>SDD#10-</a:t>
            </a:r>
          </a:p>
          <a:p>
            <a:pPr algn="ctr" fontAlgn="auto">
              <a:lnSpc>
                <a:spcPct val="100000"/>
              </a:lnSpc>
              <a:spcBef>
                <a:spcPts val="0"/>
              </a:spcBef>
              <a:spcAft>
                <a:spcPts val="0"/>
              </a:spcAft>
              <a:buSzTx/>
              <a:buFontTx/>
              <a:buNone/>
            </a:pPr>
            <a:r>
              <a:rPr lang="en-US" sz="1000" dirty="0" smtClean="0">
                <a:solidFill>
                  <a:prstClr val="black"/>
                </a:solidFill>
              </a:rPr>
              <a:t>Recovered FCCs</a:t>
            </a:r>
            <a:endParaRPr lang="en-US" sz="1000" dirty="0">
              <a:solidFill>
                <a:prstClr val="black"/>
              </a:solidFill>
            </a:endParaRPr>
          </a:p>
        </p:txBody>
      </p:sp>
      <p:sp>
        <p:nvSpPr>
          <p:cNvPr id="12" name="Rounded Rectangle 11"/>
          <p:cNvSpPr/>
          <p:nvPr/>
        </p:nvSpPr>
        <p:spPr>
          <a:xfrm>
            <a:off x="2057400" y="1143000"/>
            <a:ext cx="1600200" cy="6858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DC11-17-</a:t>
            </a:r>
          </a:p>
          <a:p>
            <a:pPr algn="ctr" fontAlgn="auto">
              <a:lnSpc>
                <a:spcPct val="100000"/>
              </a:lnSpc>
              <a:spcBef>
                <a:spcPts val="0"/>
              </a:spcBef>
              <a:spcAft>
                <a:spcPts val="0"/>
              </a:spcAft>
              <a:buSzTx/>
              <a:buFontTx/>
              <a:buNone/>
            </a:pPr>
            <a:r>
              <a:rPr lang="en-US" sz="1000" b="1" dirty="0" smtClean="0">
                <a:solidFill>
                  <a:srgbClr val="FF0000"/>
                </a:solidFill>
              </a:rPr>
              <a:t>HOM#11-</a:t>
            </a:r>
          </a:p>
          <a:p>
            <a:pPr algn="ctr" fontAlgn="auto">
              <a:lnSpc>
                <a:spcPct val="100000"/>
              </a:lnSpc>
              <a:spcBef>
                <a:spcPts val="0"/>
              </a:spcBef>
              <a:spcAft>
                <a:spcPts val="0"/>
              </a:spcAft>
              <a:buSzTx/>
              <a:buFontTx/>
              <a:buNone/>
            </a:pPr>
            <a:r>
              <a:rPr lang="en-US" sz="1000" dirty="0" smtClean="0">
                <a:solidFill>
                  <a:prstClr val="black"/>
                </a:solidFill>
              </a:rPr>
              <a:t>Recovered Body Bullets</a:t>
            </a:r>
            <a:endParaRPr lang="en-US" sz="1000" dirty="0">
              <a:solidFill>
                <a:prstClr val="black"/>
              </a:solidFill>
            </a:endParaRPr>
          </a:p>
        </p:txBody>
      </p:sp>
      <p:sp>
        <p:nvSpPr>
          <p:cNvPr id="13" name="Rounded Rectangle 12"/>
          <p:cNvSpPr/>
          <p:nvPr/>
        </p:nvSpPr>
        <p:spPr>
          <a:xfrm>
            <a:off x="3886200" y="1143000"/>
            <a:ext cx="1447800" cy="685800"/>
          </a:xfrm>
          <a:prstGeom prst="roundRect">
            <a:avLst/>
          </a:prstGeom>
          <a:solidFill>
            <a:srgbClr val="EEF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DC10-01-</a:t>
            </a:r>
          </a:p>
          <a:p>
            <a:pPr algn="ctr" fontAlgn="auto">
              <a:lnSpc>
                <a:spcPct val="100000"/>
              </a:lnSpc>
              <a:spcBef>
                <a:spcPts val="0"/>
              </a:spcBef>
              <a:spcAft>
                <a:spcPts val="0"/>
              </a:spcAft>
              <a:buSzTx/>
              <a:buFontTx/>
              <a:buNone/>
            </a:pPr>
            <a:r>
              <a:rPr lang="en-US" sz="1000" dirty="0" smtClean="0">
                <a:solidFill>
                  <a:prstClr val="black"/>
                </a:solidFill>
              </a:rPr>
              <a:t>SDD#10-</a:t>
            </a:r>
          </a:p>
          <a:p>
            <a:pPr algn="ctr" fontAlgn="auto">
              <a:lnSpc>
                <a:spcPct val="100000"/>
              </a:lnSpc>
              <a:spcBef>
                <a:spcPts val="0"/>
              </a:spcBef>
              <a:spcAft>
                <a:spcPts val="0"/>
              </a:spcAft>
              <a:buSzTx/>
              <a:buFontTx/>
              <a:buNone/>
            </a:pPr>
            <a:r>
              <a:rPr lang="en-US" sz="1000" dirty="0" smtClean="0">
                <a:solidFill>
                  <a:prstClr val="black"/>
                </a:solidFill>
              </a:rPr>
              <a:t>Recovered FCCs (9mm)</a:t>
            </a:r>
            <a:endParaRPr lang="en-US" sz="1000" dirty="0">
              <a:solidFill>
                <a:prstClr val="black"/>
              </a:solidFill>
            </a:endParaRPr>
          </a:p>
        </p:txBody>
      </p:sp>
      <p:sp>
        <p:nvSpPr>
          <p:cNvPr id="15" name="Rounded Rectangle 14"/>
          <p:cNvSpPr/>
          <p:nvPr/>
        </p:nvSpPr>
        <p:spPr>
          <a:xfrm>
            <a:off x="3898392" y="2133600"/>
            <a:ext cx="1447800" cy="685800"/>
          </a:xfrm>
          <a:prstGeom prst="roundRect">
            <a:avLst/>
          </a:prstGeom>
          <a:solidFill>
            <a:srgbClr val="EEF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DC05-01-</a:t>
            </a:r>
          </a:p>
          <a:p>
            <a:pPr algn="ctr" fontAlgn="auto">
              <a:lnSpc>
                <a:spcPct val="100000"/>
              </a:lnSpc>
              <a:spcBef>
                <a:spcPts val="0"/>
              </a:spcBef>
              <a:spcAft>
                <a:spcPts val="0"/>
              </a:spcAft>
              <a:buSzTx/>
              <a:buFontTx/>
              <a:buNone/>
            </a:pPr>
            <a:r>
              <a:rPr lang="en-US" sz="1000" b="1" dirty="0" smtClean="0">
                <a:solidFill>
                  <a:srgbClr val="FF0000"/>
                </a:solidFill>
              </a:rPr>
              <a:t>HOM#05-</a:t>
            </a:r>
          </a:p>
          <a:p>
            <a:pPr algn="ctr" fontAlgn="auto">
              <a:lnSpc>
                <a:spcPct val="100000"/>
              </a:lnSpc>
              <a:spcBef>
                <a:spcPts val="0"/>
              </a:spcBef>
              <a:spcAft>
                <a:spcPts val="0"/>
              </a:spcAft>
              <a:buSzTx/>
              <a:buFontTx/>
              <a:buNone/>
            </a:pPr>
            <a:r>
              <a:rPr lang="en-US" sz="1000" dirty="0" smtClean="0">
                <a:solidFill>
                  <a:prstClr val="black"/>
                </a:solidFill>
              </a:rPr>
              <a:t>Recovered FCCs (9mm)</a:t>
            </a:r>
            <a:endParaRPr lang="en-US" sz="1000" dirty="0">
              <a:solidFill>
                <a:prstClr val="black"/>
              </a:solidFill>
            </a:endParaRPr>
          </a:p>
        </p:txBody>
      </p:sp>
      <p:sp>
        <p:nvSpPr>
          <p:cNvPr id="16" name="Rounded Rectangle 15"/>
          <p:cNvSpPr/>
          <p:nvPr/>
        </p:nvSpPr>
        <p:spPr>
          <a:xfrm>
            <a:off x="3810000" y="5181600"/>
            <a:ext cx="1600200" cy="685800"/>
          </a:xfrm>
          <a:prstGeom prst="roundRect">
            <a:avLst/>
          </a:prstGeom>
          <a:solidFill>
            <a:srgbClr val="EEF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DC06-01-</a:t>
            </a:r>
          </a:p>
          <a:p>
            <a:pPr algn="ctr" fontAlgn="auto">
              <a:lnSpc>
                <a:spcPct val="100000"/>
              </a:lnSpc>
              <a:spcBef>
                <a:spcPts val="0"/>
              </a:spcBef>
              <a:spcAft>
                <a:spcPts val="0"/>
              </a:spcAft>
              <a:buSzTx/>
              <a:buFontTx/>
              <a:buNone/>
            </a:pPr>
            <a:r>
              <a:rPr lang="en-US" sz="1000" dirty="0" smtClean="0">
                <a:solidFill>
                  <a:prstClr val="black"/>
                </a:solidFill>
              </a:rPr>
              <a:t>SDD#06-</a:t>
            </a:r>
          </a:p>
          <a:p>
            <a:pPr algn="ctr" fontAlgn="auto">
              <a:lnSpc>
                <a:spcPct val="100000"/>
              </a:lnSpc>
              <a:spcBef>
                <a:spcPts val="0"/>
              </a:spcBef>
              <a:spcAft>
                <a:spcPts val="0"/>
              </a:spcAft>
              <a:buSzTx/>
              <a:buFontTx/>
              <a:buNone/>
            </a:pPr>
            <a:r>
              <a:rPr lang="en-US" sz="1000" dirty="0" smtClean="0">
                <a:solidFill>
                  <a:prstClr val="black"/>
                </a:solidFill>
              </a:rPr>
              <a:t>Recovered FCCs (9mm)</a:t>
            </a:r>
            <a:endParaRPr lang="en-US" sz="1000" dirty="0">
              <a:solidFill>
                <a:prstClr val="black"/>
              </a:solidFill>
            </a:endParaRPr>
          </a:p>
        </p:txBody>
      </p:sp>
      <p:sp>
        <p:nvSpPr>
          <p:cNvPr id="17" name="Rounded Rectangle 16"/>
          <p:cNvSpPr/>
          <p:nvPr/>
        </p:nvSpPr>
        <p:spPr>
          <a:xfrm>
            <a:off x="3898392" y="4114800"/>
            <a:ext cx="1447800" cy="685800"/>
          </a:xfrm>
          <a:prstGeom prst="roundRect">
            <a:avLst/>
          </a:prstGeom>
          <a:solidFill>
            <a:srgbClr val="EEF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b="1" dirty="0" smtClean="0">
                <a:solidFill>
                  <a:prstClr val="black"/>
                </a:solidFill>
              </a:rPr>
              <a:t>DC10-17-</a:t>
            </a:r>
          </a:p>
          <a:p>
            <a:pPr algn="ctr" fontAlgn="auto">
              <a:lnSpc>
                <a:spcPct val="100000"/>
              </a:lnSpc>
              <a:spcBef>
                <a:spcPts val="0"/>
              </a:spcBef>
              <a:spcAft>
                <a:spcPts val="0"/>
              </a:spcAft>
              <a:buSzTx/>
              <a:buFontTx/>
              <a:buNone/>
            </a:pPr>
            <a:r>
              <a:rPr lang="en-US" sz="1000" b="1" dirty="0" smtClean="0">
                <a:solidFill>
                  <a:prstClr val="black"/>
                </a:solidFill>
              </a:rPr>
              <a:t>SDD#10-</a:t>
            </a:r>
          </a:p>
          <a:p>
            <a:pPr algn="ctr" fontAlgn="auto">
              <a:lnSpc>
                <a:spcPct val="100000"/>
              </a:lnSpc>
              <a:spcBef>
                <a:spcPts val="0"/>
              </a:spcBef>
              <a:spcAft>
                <a:spcPts val="0"/>
              </a:spcAft>
              <a:buSzTx/>
              <a:buFontTx/>
              <a:buNone/>
            </a:pPr>
            <a:r>
              <a:rPr lang="en-US" sz="1000" b="1" dirty="0" smtClean="0">
                <a:solidFill>
                  <a:prstClr val="black"/>
                </a:solidFill>
              </a:rPr>
              <a:t>Firearm: Keltec P-11 (9mm)</a:t>
            </a:r>
            <a:endParaRPr lang="en-US" sz="1000" b="1" dirty="0">
              <a:solidFill>
                <a:prstClr val="black"/>
              </a:solidFill>
            </a:endParaRPr>
          </a:p>
        </p:txBody>
      </p:sp>
      <p:sp>
        <p:nvSpPr>
          <p:cNvPr id="18" name="Rounded Rectangle 17"/>
          <p:cNvSpPr/>
          <p:nvPr/>
        </p:nvSpPr>
        <p:spPr>
          <a:xfrm>
            <a:off x="3898392" y="3124200"/>
            <a:ext cx="1447800" cy="685800"/>
          </a:xfrm>
          <a:prstGeom prst="roundRect">
            <a:avLst/>
          </a:prstGeom>
          <a:solidFill>
            <a:srgbClr val="EEF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DC10-03-</a:t>
            </a:r>
          </a:p>
          <a:p>
            <a:pPr algn="ctr" fontAlgn="auto">
              <a:lnSpc>
                <a:spcPct val="100000"/>
              </a:lnSpc>
              <a:spcBef>
                <a:spcPts val="0"/>
              </a:spcBef>
              <a:spcAft>
                <a:spcPts val="0"/>
              </a:spcAft>
              <a:buSzTx/>
              <a:buFontTx/>
              <a:buNone/>
            </a:pPr>
            <a:r>
              <a:rPr lang="en-US" sz="1000" dirty="0" smtClean="0">
                <a:solidFill>
                  <a:prstClr val="black"/>
                </a:solidFill>
              </a:rPr>
              <a:t>SDD#10-</a:t>
            </a:r>
          </a:p>
          <a:p>
            <a:pPr algn="ctr" fontAlgn="auto">
              <a:lnSpc>
                <a:spcPct val="100000"/>
              </a:lnSpc>
              <a:spcBef>
                <a:spcPts val="0"/>
              </a:spcBef>
              <a:spcAft>
                <a:spcPts val="0"/>
              </a:spcAft>
              <a:buSzTx/>
              <a:buFontTx/>
              <a:buNone/>
            </a:pPr>
            <a:r>
              <a:rPr lang="en-US" sz="1000" dirty="0" smtClean="0">
                <a:solidFill>
                  <a:prstClr val="black"/>
                </a:solidFill>
              </a:rPr>
              <a:t>Recovered FCC (9mm)</a:t>
            </a:r>
            <a:endParaRPr lang="en-US" sz="1000" dirty="0">
              <a:solidFill>
                <a:prstClr val="black"/>
              </a:solidFill>
            </a:endParaRPr>
          </a:p>
        </p:txBody>
      </p:sp>
      <p:sp>
        <p:nvSpPr>
          <p:cNvPr id="19" name="Rounded Rectangle 18"/>
          <p:cNvSpPr/>
          <p:nvPr/>
        </p:nvSpPr>
        <p:spPr>
          <a:xfrm>
            <a:off x="3810000" y="5867400"/>
            <a:ext cx="1600200" cy="6858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DC06-01-</a:t>
            </a:r>
          </a:p>
          <a:p>
            <a:pPr algn="ctr" fontAlgn="auto">
              <a:lnSpc>
                <a:spcPct val="100000"/>
              </a:lnSpc>
              <a:spcBef>
                <a:spcPts val="0"/>
              </a:spcBef>
              <a:spcAft>
                <a:spcPts val="0"/>
              </a:spcAft>
              <a:buSzTx/>
              <a:buFontTx/>
              <a:buNone/>
            </a:pPr>
            <a:r>
              <a:rPr lang="en-US" sz="1000" dirty="0" smtClean="0">
                <a:solidFill>
                  <a:prstClr val="black"/>
                </a:solidFill>
              </a:rPr>
              <a:t>SDD#06-</a:t>
            </a:r>
          </a:p>
          <a:p>
            <a:pPr algn="ctr" fontAlgn="auto">
              <a:lnSpc>
                <a:spcPct val="100000"/>
              </a:lnSpc>
              <a:spcBef>
                <a:spcPts val="0"/>
              </a:spcBef>
              <a:spcAft>
                <a:spcPts val="0"/>
              </a:spcAft>
              <a:buSzTx/>
              <a:buFontTx/>
              <a:buNone/>
            </a:pPr>
            <a:r>
              <a:rPr lang="en-US" sz="1000" dirty="0" smtClean="0">
                <a:solidFill>
                  <a:prstClr val="black"/>
                </a:solidFill>
              </a:rPr>
              <a:t>Recovered FCCs</a:t>
            </a:r>
          </a:p>
          <a:p>
            <a:pPr algn="ctr" fontAlgn="auto">
              <a:lnSpc>
                <a:spcPct val="100000"/>
              </a:lnSpc>
              <a:spcBef>
                <a:spcPts val="0"/>
              </a:spcBef>
              <a:spcAft>
                <a:spcPts val="0"/>
              </a:spcAft>
              <a:buSzTx/>
              <a:buFontTx/>
              <a:buNone/>
            </a:pPr>
            <a:r>
              <a:rPr lang="en-US" sz="1000" dirty="0" smtClean="0">
                <a:solidFill>
                  <a:prstClr val="black"/>
                </a:solidFill>
              </a:rPr>
              <a:t> (.40 S&amp;W)</a:t>
            </a:r>
          </a:p>
        </p:txBody>
      </p:sp>
      <p:sp>
        <p:nvSpPr>
          <p:cNvPr id="20" name="Rounded Rectangle 19"/>
          <p:cNvSpPr/>
          <p:nvPr/>
        </p:nvSpPr>
        <p:spPr>
          <a:xfrm>
            <a:off x="5562600" y="1143000"/>
            <a:ext cx="1600200" cy="6858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DC10-03-</a:t>
            </a:r>
          </a:p>
          <a:p>
            <a:pPr algn="ctr" fontAlgn="auto">
              <a:lnSpc>
                <a:spcPct val="100000"/>
              </a:lnSpc>
              <a:spcBef>
                <a:spcPts val="0"/>
              </a:spcBef>
              <a:spcAft>
                <a:spcPts val="0"/>
              </a:spcAft>
              <a:buSzTx/>
              <a:buFontTx/>
              <a:buNone/>
            </a:pPr>
            <a:r>
              <a:rPr lang="en-US" sz="1000" dirty="0" smtClean="0">
                <a:solidFill>
                  <a:prstClr val="black"/>
                </a:solidFill>
              </a:rPr>
              <a:t>SDD#10-</a:t>
            </a:r>
          </a:p>
          <a:p>
            <a:pPr algn="ctr" fontAlgn="auto">
              <a:lnSpc>
                <a:spcPct val="100000"/>
              </a:lnSpc>
              <a:spcBef>
                <a:spcPts val="0"/>
              </a:spcBef>
              <a:spcAft>
                <a:spcPts val="0"/>
              </a:spcAft>
              <a:buSzTx/>
              <a:buFontTx/>
              <a:buNone/>
            </a:pPr>
            <a:r>
              <a:rPr lang="en-US" sz="1000" dirty="0" smtClean="0">
                <a:solidFill>
                  <a:prstClr val="black"/>
                </a:solidFill>
              </a:rPr>
              <a:t>Recovered FCCs</a:t>
            </a:r>
          </a:p>
          <a:p>
            <a:pPr algn="ctr" fontAlgn="auto">
              <a:lnSpc>
                <a:spcPct val="100000"/>
              </a:lnSpc>
              <a:spcBef>
                <a:spcPts val="0"/>
              </a:spcBef>
              <a:spcAft>
                <a:spcPts val="0"/>
              </a:spcAft>
              <a:buSzTx/>
              <a:buFontTx/>
              <a:buNone/>
            </a:pPr>
            <a:r>
              <a:rPr lang="en-US" sz="1000" dirty="0" smtClean="0">
                <a:solidFill>
                  <a:prstClr val="black"/>
                </a:solidFill>
              </a:rPr>
              <a:t> (.45 auto)</a:t>
            </a:r>
            <a:endParaRPr lang="en-US" sz="1000" dirty="0">
              <a:solidFill>
                <a:prstClr val="black"/>
              </a:solidFill>
            </a:endParaRPr>
          </a:p>
        </p:txBody>
      </p:sp>
      <p:sp>
        <p:nvSpPr>
          <p:cNvPr id="21" name="Rounded Rectangle 20"/>
          <p:cNvSpPr/>
          <p:nvPr/>
        </p:nvSpPr>
        <p:spPr>
          <a:xfrm>
            <a:off x="5647944" y="2133600"/>
            <a:ext cx="1447800" cy="6858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b="1" dirty="0" smtClean="0">
                <a:solidFill>
                  <a:prstClr val="black"/>
                </a:solidFill>
              </a:rPr>
              <a:t>DC10-22-</a:t>
            </a:r>
          </a:p>
          <a:p>
            <a:pPr algn="ctr" fontAlgn="auto">
              <a:lnSpc>
                <a:spcPct val="100000"/>
              </a:lnSpc>
              <a:spcBef>
                <a:spcPts val="0"/>
              </a:spcBef>
              <a:spcAft>
                <a:spcPts val="0"/>
              </a:spcAft>
              <a:buSzTx/>
              <a:buFontTx/>
              <a:buNone/>
            </a:pPr>
            <a:r>
              <a:rPr lang="en-US" sz="1000" b="1" dirty="0" smtClean="0">
                <a:solidFill>
                  <a:prstClr val="black"/>
                </a:solidFill>
              </a:rPr>
              <a:t>CDD#10-</a:t>
            </a:r>
          </a:p>
          <a:p>
            <a:pPr algn="ctr" fontAlgn="auto">
              <a:lnSpc>
                <a:spcPct val="100000"/>
              </a:lnSpc>
              <a:spcBef>
                <a:spcPts val="0"/>
              </a:spcBef>
              <a:spcAft>
                <a:spcPts val="0"/>
              </a:spcAft>
              <a:buSzTx/>
              <a:buFontTx/>
              <a:buNone/>
            </a:pPr>
            <a:r>
              <a:rPr lang="en-US" sz="1000" b="1" dirty="0" smtClean="0">
                <a:solidFill>
                  <a:prstClr val="black"/>
                </a:solidFill>
              </a:rPr>
              <a:t>Firearm: Sig Sauer P245 (.45 auto)</a:t>
            </a:r>
            <a:endParaRPr lang="en-US" sz="1000" b="1" dirty="0">
              <a:solidFill>
                <a:prstClr val="black"/>
              </a:solidFill>
            </a:endParaRPr>
          </a:p>
        </p:txBody>
      </p:sp>
      <p:cxnSp>
        <p:nvCxnSpPr>
          <p:cNvPr id="40" name="Straight Connector 39"/>
          <p:cNvCxnSpPr/>
          <p:nvPr/>
        </p:nvCxnSpPr>
        <p:spPr>
          <a:xfrm>
            <a:off x="4584192" y="18288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84192" y="28194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84192" y="38100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5638800" y="5867400"/>
            <a:ext cx="1447800" cy="6858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DC06-01-</a:t>
            </a:r>
          </a:p>
          <a:p>
            <a:pPr algn="ctr" fontAlgn="auto">
              <a:lnSpc>
                <a:spcPct val="100000"/>
              </a:lnSpc>
              <a:spcBef>
                <a:spcPts val="0"/>
              </a:spcBef>
              <a:spcAft>
                <a:spcPts val="0"/>
              </a:spcAft>
              <a:buSzTx/>
              <a:buFontTx/>
              <a:buNone/>
            </a:pPr>
            <a:r>
              <a:rPr lang="en-US" sz="1000" dirty="0" smtClean="0">
                <a:solidFill>
                  <a:prstClr val="black"/>
                </a:solidFill>
              </a:rPr>
              <a:t>SDD#06-</a:t>
            </a:r>
          </a:p>
          <a:p>
            <a:pPr algn="ctr" fontAlgn="auto">
              <a:lnSpc>
                <a:spcPct val="100000"/>
              </a:lnSpc>
              <a:spcBef>
                <a:spcPts val="0"/>
              </a:spcBef>
              <a:spcAft>
                <a:spcPts val="0"/>
              </a:spcAft>
              <a:buSzTx/>
              <a:buFontTx/>
              <a:buNone/>
            </a:pPr>
            <a:r>
              <a:rPr lang="en-US" sz="1000" dirty="0" smtClean="0">
                <a:solidFill>
                  <a:prstClr val="black"/>
                </a:solidFill>
              </a:rPr>
              <a:t>Recovered FCCs </a:t>
            </a:r>
          </a:p>
          <a:p>
            <a:pPr algn="ctr" fontAlgn="auto">
              <a:lnSpc>
                <a:spcPct val="100000"/>
              </a:lnSpc>
              <a:spcBef>
                <a:spcPts val="0"/>
              </a:spcBef>
              <a:spcAft>
                <a:spcPts val="0"/>
              </a:spcAft>
              <a:buSzTx/>
              <a:buFontTx/>
              <a:buNone/>
            </a:pPr>
            <a:r>
              <a:rPr lang="en-US" sz="1000" dirty="0" smtClean="0">
                <a:solidFill>
                  <a:prstClr val="black"/>
                </a:solidFill>
              </a:rPr>
              <a:t>(.40  S&amp;W)</a:t>
            </a:r>
            <a:endParaRPr lang="en-US" sz="1000" dirty="0">
              <a:solidFill>
                <a:prstClr val="black"/>
              </a:solidFill>
            </a:endParaRPr>
          </a:p>
        </p:txBody>
      </p:sp>
      <p:cxnSp>
        <p:nvCxnSpPr>
          <p:cNvPr id="46" name="Straight Connector 45"/>
          <p:cNvCxnSpPr/>
          <p:nvPr/>
        </p:nvCxnSpPr>
        <p:spPr>
          <a:xfrm>
            <a:off x="6333744" y="18288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7388352" y="1438656"/>
            <a:ext cx="1447800" cy="6858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000" dirty="0" smtClean="0">
                <a:solidFill>
                  <a:prstClr val="black"/>
                </a:solidFill>
              </a:rPr>
              <a:t>DC10-01-</a:t>
            </a:r>
          </a:p>
          <a:p>
            <a:pPr algn="ctr" fontAlgn="auto">
              <a:lnSpc>
                <a:spcPct val="100000"/>
              </a:lnSpc>
              <a:spcBef>
                <a:spcPts val="0"/>
              </a:spcBef>
              <a:spcAft>
                <a:spcPts val="0"/>
              </a:spcAft>
              <a:buSzTx/>
              <a:buFontTx/>
              <a:buNone/>
            </a:pPr>
            <a:r>
              <a:rPr lang="en-US" sz="1000" dirty="0" smtClean="0">
                <a:solidFill>
                  <a:prstClr val="black"/>
                </a:solidFill>
              </a:rPr>
              <a:t>SDD#10-</a:t>
            </a:r>
          </a:p>
          <a:p>
            <a:pPr algn="ctr" fontAlgn="auto">
              <a:lnSpc>
                <a:spcPct val="100000"/>
              </a:lnSpc>
              <a:spcBef>
                <a:spcPts val="0"/>
              </a:spcBef>
              <a:spcAft>
                <a:spcPts val="0"/>
              </a:spcAft>
              <a:buSzTx/>
              <a:buFontTx/>
              <a:buNone/>
            </a:pPr>
            <a:r>
              <a:rPr lang="en-US" sz="1000" dirty="0" smtClean="0">
                <a:solidFill>
                  <a:prstClr val="black"/>
                </a:solidFill>
              </a:rPr>
              <a:t>Recovered FCC (9mm)</a:t>
            </a:r>
            <a:endParaRPr lang="en-US" sz="1000" dirty="0">
              <a:solidFill>
                <a:prstClr val="black"/>
              </a:solidFill>
            </a:endParaRPr>
          </a:p>
        </p:txBody>
      </p:sp>
      <p:sp>
        <p:nvSpPr>
          <p:cNvPr id="93" name="Decagon 92"/>
          <p:cNvSpPr/>
          <p:nvPr/>
        </p:nvSpPr>
        <p:spPr>
          <a:xfrm>
            <a:off x="7315200" y="1295400"/>
            <a:ext cx="3048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dirty="0" smtClean="0">
                <a:solidFill>
                  <a:prstClr val="black"/>
                </a:solidFill>
              </a:rPr>
              <a:t>6</a:t>
            </a:r>
            <a:endParaRPr lang="en-US" dirty="0">
              <a:solidFill>
                <a:prstClr val="black"/>
              </a:solidFill>
            </a:endParaRPr>
          </a:p>
        </p:txBody>
      </p:sp>
      <p:sp>
        <p:nvSpPr>
          <p:cNvPr id="94" name="Decagon 93"/>
          <p:cNvSpPr/>
          <p:nvPr/>
        </p:nvSpPr>
        <p:spPr>
          <a:xfrm>
            <a:off x="3810000" y="1981200"/>
            <a:ext cx="3048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dirty="0" smtClean="0">
                <a:solidFill>
                  <a:prstClr val="black"/>
                </a:solidFill>
              </a:rPr>
              <a:t>7</a:t>
            </a:r>
            <a:endParaRPr lang="en-US" dirty="0">
              <a:solidFill>
                <a:prstClr val="black"/>
              </a:solidFill>
            </a:endParaRPr>
          </a:p>
        </p:txBody>
      </p:sp>
      <p:sp>
        <p:nvSpPr>
          <p:cNvPr id="96" name="Decagon 95"/>
          <p:cNvSpPr/>
          <p:nvPr/>
        </p:nvSpPr>
        <p:spPr>
          <a:xfrm>
            <a:off x="3810000" y="2971800"/>
            <a:ext cx="3048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dirty="0" smtClean="0">
                <a:solidFill>
                  <a:prstClr val="black"/>
                </a:solidFill>
              </a:rPr>
              <a:t>8</a:t>
            </a:r>
            <a:endParaRPr lang="en-US" dirty="0">
              <a:solidFill>
                <a:prstClr val="black"/>
              </a:solidFill>
            </a:endParaRPr>
          </a:p>
        </p:txBody>
      </p:sp>
      <p:sp>
        <p:nvSpPr>
          <p:cNvPr id="97" name="Decagon 96"/>
          <p:cNvSpPr/>
          <p:nvPr/>
        </p:nvSpPr>
        <p:spPr>
          <a:xfrm>
            <a:off x="3810000" y="3962400"/>
            <a:ext cx="3048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dirty="0" smtClean="0">
                <a:solidFill>
                  <a:prstClr val="black"/>
                </a:solidFill>
              </a:rPr>
              <a:t>9</a:t>
            </a:r>
            <a:endParaRPr lang="en-US" dirty="0">
              <a:solidFill>
                <a:prstClr val="black"/>
              </a:solidFill>
            </a:endParaRPr>
          </a:p>
        </p:txBody>
      </p:sp>
      <p:sp>
        <p:nvSpPr>
          <p:cNvPr id="99" name="Decagon 98"/>
          <p:cNvSpPr/>
          <p:nvPr/>
        </p:nvSpPr>
        <p:spPr>
          <a:xfrm>
            <a:off x="5486400" y="5715000"/>
            <a:ext cx="4572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200" b="1" dirty="0" smtClean="0">
                <a:solidFill>
                  <a:prstClr val="black"/>
                </a:solidFill>
              </a:rPr>
              <a:t>11</a:t>
            </a:r>
            <a:endParaRPr lang="en-US" sz="1200" b="1" dirty="0">
              <a:solidFill>
                <a:prstClr val="black"/>
              </a:solidFill>
            </a:endParaRPr>
          </a:p>
        </p:txBody>
      </p:sp>
      <p:sp>
        <p:nvSpPr>
          <p:cNvPr id="102" name="Decagon 101"/>
          <p:cNvSpPr/>
          <p:nvPr/>
        </p:nvSpPr>
        <p:spPr>
          <a:xfrm>
            <a:off x="5486400" y="1981200"/>
            <a:ext cx="4572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200" b="1" dirty="0" smtClean="0">
                <a:solidFill>
                  <a:prstClr val="black"/>
                </a:solidFill>
              </a:rPr>
              <a:t>12</a:t>
            </a:r>
            <a:endParaRPr lang="en-US" sz="1200" b="1" dirty="0">
              <a:solidFill>
                <a:prstClr val="black"/>
              </a:solidFill>
            </a:endParaRPr>
          </a:p>
        </p:txBody>
      </p:sp>
      <p:sp>
        <p:nvSpPr>
          <p:cNvPr id="67" name="TextBox 66"/>
          <p:cNvSpPr txBox="1"/>
          <p:nvPr/>
        </p:nvSpPr>
        <p:spPr>
          <a:xfrm>
            <a:off x="152400" y="2286000"/>
            <a:ext cx="3369089" cy="1200329"/>
          </a:xfrm>
          <a:prstGeom prst="rect">
            <a:avLst/>
          </a:prstGeom>
          <a:noFill/>
        </p:spPr>
        <p:txBody>
          <a:bodyPr wrap="square" rtlCol="0">
            <a:spAutoFit/>
          </a:bodyPr>
          <a:lstStyle/>
          <a:p>
            <a:pPr fontAlgn="auto">
              <a:lnSpc>
                <a:spcPct val="100000"/>
              </a:lnSpc>
              <a:spcBef>
                <a:spcPts val="0"/>
              </a:spcBef>
              <a:spcAft>
                <a:spcPts val="0"/>
              </a:spcAft>
              <a:buSzTx/>
              <a:buFontTx/>
              <a:buNone/>
            </a:pPr>
            <a:r>
              <a:rPr lang="en-US" sz="2400" dirty="0" smtClean="0">
                <a:solidFill>
                  <a:prstClr val="black"/>
                </a:solidFill>
                <a:latin typeface="Calibri"/>
              </a:rPr>
              <a:t>Forensic Evidence – Linking cases, aiding investigation</a:t>
            </a:r>
          </a:p>
        </p:txBody>
      </p:sp>
      <p:sp>
        <p:nvSpPr>
          <p:cNvPr id="74" name="Rounded Rectangle 73"/>
          <p:cNvSpPr/>
          <p:nvPr/>
        </p:nvSpPr>
        <p:spPr>
          <a:xfrm>
            <a:off x="228600" y="457200"/>
            <a:ext cx="1600200" cy="1371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endParaRPr lang="en-US" dirty="0">
              <a:solidFill>
                <a:prstClr val="white"/>
              </a:solidFill>
            </a:endParaRPr>
          </a:p>
        </p:txBody>
      </p:sp>
      <p:sp>
        <p:nvSpPr>
          <p:cNvPr id="88" name="Decagon 87"/>
          <p:cNvSpPr/>
          <p:nvPr/>
        </p:nvSpPr>
        <p:spPr>
          <a:xfrm>
            <a:off x="152400" y="304800"/>
            <a:ext cx="3048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dirty="0" smtClean="0">
                <a:solidFill>
                  <a:prstClr val="black"/>
                </a:solidFill>
              </a:rPr>
              <a:t>1</a:t>
            </a:r>
            <a:endParaRPr lang="en-US" dirty="0">
              <a:solidFill>
                <a:prstClr val="black"/>
              </a:solidFill>
            </a:endParaRPr>
          </a:p>
        </p:txBody>
      </p:sp>
      <p:sp>
        <p:nvSpPr>
          <p:cNvPr id="76" name="Rounded Rectangle 75"/>
          <p:cNvSpPr/>
          <p:nvPr/>
        </p:nvSpPr>
        <p:spPr>
          <a:xfrm>
            <a:off x="2057400" y="457200"/>
            <a:ext cx="1600200" cy="1371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endParaRPr lang="en-US" dirty="0">
              <a:solidFill>
                <a:prstClr val="white"/>
              </a:solidFill>
            </a:endParaRPr>
          </a:p>
        </p:txBody>
      </p:sp>
      <p:sp>
        <p:nvSpPr>
          <p:cNvPr id="77" name="Rounded Rectangle 76"/>
          <p:cNvSpPr/>
          <p:nvPr/>
        </p:nvSpPr>
        <p:spPr>
          <a:xfrm>
            <a:off x="5562600" y="457200"/>
            <a:ext cx="1600200" cy="1371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endParaRPr lang="en-US" dirty="0">
              <a:solidFill>
                <a:prstClr val="white"/>
              </a:solidFill>
            </a:endParaRPr>
          </a:p>
        </p:txBody>
      </p:sp>
      <p:sp>
        <p:nvSpPr>
          <p:cNvPr id="79" name="Rounded Rectangle 78"/>
          <p:cNvSpPr/>
          <p:nvPr/>
        </p:nvSpPr>
        <p:spPr>
          <a:xfrm>
            <a:off x="3886200" y="457200"/>
            <a:ext cx="1447800" cy="1371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endParaRPr lang="en-US" dirty="0">
              <a:solidFill>
                <a:prstClr val="white"/>
              </a:solidFill>
            </a:endParaRPr>
          </a:p>
        </p:txBody>
      </p:sp>
      <p:sp>
        <p:nvSpPr>
          <p:cNvPr id="80" name="Rounded Rectangle 79"/>
          <p:cNvSpPr/>
          <p:nvPr/>
        </p:nvSpPr>
        <p:spPr>
          <a:xfrm>
            <a:off x="3810000" y="5181600"/>
            <a:ext cx="1600200" cy="1371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endParaRPr lang="en-US" dirty="0">
              <a:solidFill>
                <a:prstClr val="white"/>
              </a:solidFill>
            </a:endParaRPr>
          </a:p>
        </p:txBody>
      </p:sp>
      <p:sp>
        <p:nvSpPr>
          <p:cNvPr id="89" name="Decagon 88"/>
          <p:cNvSpPr/>
          <p:nvPr/>
        </p:nvSpPr>
        <p:spPr>
          <a:xfrm>
            <a:off x="1981200" y="304800"/>
            <a:ext cx="3048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dirty="0" smtClean="0">
                <a:solidFill>
                  <a:prstClr val="black"/>
                </a:solidFill>
              </a:rPr>
              <a:t>2</a:t>
            </a:r>
            <a:endParaRPr lang="en-US" dirty="0">
              <a:solidFill>
                <a:prstClr val="black"/>
              </a:solidFill>
            </a:endParaRPr>
          </a:p>
        </p:txBody>
      </p:sp>
      <p:sp>
        <p:nvSpPr>
          <p:cNvPr id="92" name="Decagon 91"/>
          <p:cNvSpPr/>
          <p:nvPr/>
        </p:nvSpPr>
        <p:spPr>
          <a:xfrm>
            <a:off x="5486400" y="304800"/>
            <a:ext cx="3048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dirty="0" smtClean="0">
                <a:solidFill>
                  <a:prstClr val="black"/>
                </a:solidFill>
              </a:rPr>
              <a:t>4</a:t>
            </a:r>
            <a:endParaRPr lang="en-US" dirty="0">
              <a:solidFill>
                <a:prstClr val="black"/>
              </a:solidFill>
            </a:endParaRPr>
          </a:p>
        </p:txBody>
      </p:sp>
      <p:sp>
        <p:nvSpPr>
          <p:cNvPr id="90" name="Decagon 89"/>
          <p:cNvSpPr/>
          <p:nvPr/>
        </p:nvSpPr>
        <p:spPr>
          <a:xfrm>
            <a:off x="7239000" y="304800"/>
            <a:ext cx="3048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dirty="0" smtClean="0">
                <a:solidFill>
                  <a:prstClr val="black"/>
                </a:solidFill>
              </a:rPr>
              <a:t>5</a:t>
            </a:r>
            <a:endParaRPr lang="en-US" dirty="0">
              <a:solidFill>
                <a:prstClr val="black"/>
              </a:solidFill>
            </a:endParaRPr>
          </a:p>
        </p:txBody>
      </p:sp>
      <p:sp>
        <p:nvSpPr>
          <p:cNvPr id="101" name="Decagon 100"/>
          <p:cNvSpPr/>
          <p:nvPr/>
        </p:nvSpPr>
        <p:spPr>
          <a:xfrm>
            <a:off x="3733800" y="5029200"/>
            <a:ext cx="4572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sz="1200" b="1" dirty="0" smtClean="0">
                <a:solidFill>
                  <a:prstClr val="black"/>
                </a:solidFill>
              </a:rPr>
              <a:t>10</a:t>
            </a:r>
            <a:endParaRPr lang="en-US" sz="1200" b="1" dirty="0">
              <a:solidFill>
                <a:prstClr val="black"/>
              </a:solidFill>
            </a:endParaRPr>
          </a:p>
        </p:txBody>
      </p:sp>
      <p:cxnSp>
        <p:nvCxnSpPr>
          <p:cNvPr id="86" name="Straight Connector 85"/>
          <p:cNvCxnSpPr/>
          <p:nvPr/>
        </p:nvCxnSpPr>
        <p:spPr>
          <a:xfrm>
            <a:off x="1828800" y="8382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828800" y="14478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657600" y="8382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334000" y="8382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162800" y="83820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Decagon 90"/>
          <p:cNvSpPr/>
          <p:nvPr/>
        </p:nvSpPr>
        <p:spPr>
          <a:xfrm>
            <a:off x="3810000" y="304800"/>
            <a:ext cx="304800" cy="304800"/>
          </a:xfrm>
          <a:prstGeom prst="decago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SzTx/>
              <a:buFontTx/>
              <a:buNone/>
            </a:pPr>
            <a:r>
              <a:rPr lang="en-US" dirty="0" smtClean="0">
                <a:solidFill>
                  <a:prstClr val="black"/>
                </a:solidFill>
              </a:rPr>
              <a:t>3</a:t>
            </a:r>
            <a:endParaRPr lang="en-US" dirty="0">
              <a:solidFill>
                <a:prstClr val="black"/>
              </a:solidFill>
            </a:endParaRPr>
          </a:p>
        </p:txBody>
      </p:sp>
      <p:cxnSp>
        <p:nvCxnSpPr>
          <p:cNvPr id="116" name="Straight Connector 115"/>
          <p:cNvCxnSpPr/>
          <p:nvPr/>
        </p:nvCxnSpPr>
        <p:spPr>
          <a:xfrm>
            <a:off x="5410200" y="61722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03906" y="4457700"/>
            <a:ext cx="3734548" cy="461665"/>
          </a:xfrm>
          <a:prstGeom prst="rect">
            <a:avLst/>
          </a:prstGeom>
          <a:noFill/>
        </p:spPr>
        <p:txBody>
          <a:bodyPr wrap="none" rtlCol="0">
            <a:spAutoFit/>
          </a:bodyPr>
          <a:lstStyle/>
          <a:p>
            <a:pPr fontAlgn="auto">
              <a:lnSpc>
                <a:spcPct val="100000"/>
              </a:lnSpc>
              <a:spcBef>
                <a:spcPts val="0"/>
              </a:spcBef>
              <a:spcAft>
                <a:spcPts val="0"/>
              </a:spcAft>
              <a:buSzTx/>
              <a:buFontTx/>
              <a:buNone/>
            </a:pPr>
            <a:r>
              <a:rPr lang="en-US" sz="2400" dirty="0" smtClean="0">
                <a:solidFill>
                  <a:prstClr val="black"/>
                </a:solidFill>
                <a:latin typeface="Calibri"/>
              </a:rPr>
              <a:t>6 YEARS : 12 CASES : 5 GUNS</a:t>
            </a:r>
            <a:endParaRPr lang="en-US" sz="2400" dirty="0">
              <a:solidFill>
                <a:prstClr val="black"/>
              </a:solidFill>
              <a:latin typeface="Calibri"/>
            </a:endParaRPr>
          </a:p>
        </p:txBody>
      </p:sp>
      <p:cxnSp>
        <p:nvCxnSpPr>
          <p:cNvPr id="118" name="Straight Connector 117"/>
          <p:cNvCxnSpPr/>
          <p:nvPr/>
        </p:nvCxnSpPr>
        <p:spPr>
          <a:xfrm>
            <a:off x="8077200" y="11430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599432" y="4800600"/>
            <a:ext cx="0"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362700" y="3486329"/>
            <a:ext cx="2552700" cy="1505027"/>
          </a:xfrm>
          <a:prstGeom prst="rect">
            <a:avLst/>
          </a:prstGeom>
          <a:noFill/>
        </p:spPr>
        <p:txBody>
          <a:bodyPr wrap="square" rtlCol="0">
            <a:spAutoFit/>
          </a:bodyPr>
          <a:lstStyle/>
          <a:p>
            <a:pPr>
              <a:buNone/>
            </a:pPr>
            <a:r>
              <a:rPr lang="en-US" dirty="0" smtClean="0"/>
              <a:t>Each color represents</a:t>
            </a:r>
          </a:p>
          <a:p>
            <a:pPr>
              <a:buNone/>
            </a:pPr>
            <a:r>
              <a:rPr lang="en-US" dirty="0" smtClean="0"/>
              <a:t>evidence linked to a specific firearm</a:t>
            </a:r>
          </a:p>
          <a:p>
            <a:pPr>
              <a:buNone/>
            </a:pPr>
            <a:endParaRPr lang="en-US" dirty="0"/>
          </a:p>
          <a:p>
            <a:pPr>
              <a:buNone/>
            </a:pPr>
            <a:endParaRPr lang="en-US" dirty="0"/>
          </a:p>
        </p:txBody>
      </p:sp>
    </p:spTree>
    <p:extLst>
      <p:ext uri="{BB962C8B-B14F-4D97-AF65-F5344CB8AC3E}">
        <p14:creationId xmlns:p14="http://schemas.microsoft.com/office/powerpoint/2010/main" xmlns="" val="2200127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971800"/>
            <a:ext cx="7772400" cy="1362075"/>
          </a:xfrm>
        </p:spPr>
        <p:txBody>
          <a:bodyPr/>
          <a:lstStyle/>
          <a:p>
            <a:r>
              <a:rPr lang="en-US" dirty="0" smtClean="0"/>
              <a:t>DVIC: TECHINT PRODUCTS</a:t>
            </a:r>
            <a:br>
              <a:rPr lang="en-US" dirty="0" smtClean="0"/>
            </a:br>
            <a:r>
              <a:rPr lang="en-US" dirty="0"/>
              <a:t/>
            </a:r>
            <a:br>
              <a:rPr lang="en-US" dirty="0"/>
            </a:br>
            <a:r>
              <a:rPr lang="en-US" sz="2000" dirty="0" smtClean="0"/>
              <a:t>awkward transition to pdf files…</a:t>
            </a:r>
            <a:endParaRPr lang="en-US" dirty="0"/>
          </a:p>
        </p:txBody>
      </p:sp>
    </p:spTree>
    <p:extLst>
      <p:ext uri="{BB962C8B-B14F-4D97-AF65-F5344CB8AC3E}">
        <p14:creationId xmlns:p14="http://schemas.microsoft.com/office/powerpoint/2010/main" xmlns="" val="2159784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676400"/>
            <a:ext cx="8229600" cy="4302125"/>
          </a:xfrm>
        </p:spPr>
        <p:txBody>
          <a:bodyPr/>
          <a:lstStyle/>
          <a:p>
            <a:r>
              <a:rPr lang="en-US" dirty="0" smtClean="0"/>
              <a:t>Resources</a:t>
            </a:r>
          </a:p>
          <a:p>
            <a:pPr lvl="1"/>
            <a:r>
              <a:rPr lang="en-US" dirty="0" smtClean="0"/>
              <a:t>Forensic science has to turn items around faster</a:t>
            </a:r>
          </a:p>
          <a:p>
            <a:pPr lvl="2"/>
            <a:r>
              <a:rPr lang="en-US" dirty="0" smtClean="0"/>
              <a:t>Technology</a:t>
            </a:r>
          </a:p>
          <a:p>
            <a:pPr lvl="2"/>
            <a:r>
              <a:rPr lang="en-US" dirty="0" smtClean="0"/>
              <a:t>Automation</a:t>
            </a:r>
          </a:p>
          <a:p>
            <a:pPr lvl="2"/>
            <a:r>
              <a:rPr lang="en-US" dirty="0" smtClean="0"/>
              <a:t>Six Sigma</a:t>
            </a:r>
          </a:p>
          <a:p>
            <a:pPr lvl="2"/>
            <a:r>
              <a:rPr lang="en-US" dirty="0" smtClean="0"/>
              <a:t>Proper staffing</a:t>
            </a:r>
          </a:p>
          <a:p>
            <a:pPr lvl="1"/>
            <a:r>
              <a:rPr lang="en-US" dirty="0" smtClean="0"/>
              <a:t>Need analysts</a:t>
            </a:r>
          </a:p>
          <a:p>
            <a:pPr lvl="2"/>
            <a:r>
              <a:rPr lang="en-US" dirty="0" smtClean="0"/>
              <a:t>Intel centers</a:t>
            </a:r>
          </a:p>
          <a:p>
            <a:r>
              <a:rPr lang="en-US" dirty="0" smtClean="0"/>
              <a:t>Acceptance</a:t>
            </a:r>
          </a:p>
          <a:p>
            <a:pPr lvl="1"/>
            <a:r>
              <a:rPr lang="en-US" dirty="0" smtClean="0"/>
              <a:t>Need buy in from investigator and scientists</a:t>
            </a:r>
          </a:p>
          <a:p>
            <a:pPr marL="909637" lvl="2" indent="0">
              <a:buNone/>
            </a:pPr>
            <a:endParaRPr lang="en-US" dirty="0" smtClean="0"/>
          </a:p>
          <a:p>
            <a:pPr lvl="1"/>
            <a:endParaRPr lang="en-US" dirty="0"/>
          </a:p>
        </p:txBody>
      </p:sp>
    </p:spTree>
    <p:extLst>
      <p:ext uri="{BB962C8B-B14F-4D97-AF65-F5344CB8AC3E}">
        <p14:creationId xmlns:p14="http://schemas.microsoft.com/office/powerpoint/2010/main" xmlns="" val="3044295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a:t>
            </a:r>
            <a:endParaRPr lang="en-US" dirty="0"/>
          </a:p>
        </p:txBody>
      </p:sp>
      <p:sp>
        <p:nvSpPr>
          <p:cNvPr id="3" name="Content Placeholder 2"/>
          <p:cNvSpPr>
            <a:spLocks noGrp="1"/>
          </p:cNvSpPr>
          <p:nvPr>
            <p:ph idx="1"/>
          </p:nvPr>
        </p:nvSpPr>
        <p:spPr/>
        <p:txBody>
          <a:bodyPr/>
          <a:lstStyle/>
          <a:p>
            <a:r>
              <a:rPr lang="en-US" dirty="0" smtClean="0"/>
              <a:t>This is a scalable effort</a:t>
            </a:r>
          </a:p>
          <a:p>
            <a:pPr marL="0"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438400"/>
            <a:ext cx="5267324" cy="42685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8236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22716" y="1916546"/>
            <a:ext cx="3407452" cy="1916692"/>
          </a:xfrm>
          <a:prstGeom prst="rect">
            <a:avLst/>
          </a:prstGeom>
        </p:spPr>
      </p:pic>
      <p:sp>
        <p:nvSpPr>
          <p:cNvPr id="2" name="Title 1"/>
          <p:cNvSpPr>
            <a:spLocks noGrp="1"/>
          </p:cNvSpPr>
          <p:nvPr>
            <p:ph type="title"/>
          </p:nvPr>
        </p:nvSpPr>
        <p:spPr>
          <a:xfrm>
            <a:off x="990600" y="76200"/>
            <a:ext cx="8153400" cy="1145707"/>
          </a:xfrm>
        </p:spPr>
        <p:txBody>
          <a:bodyPr/>
          <a:lstStyle/>
          <a:p>
            <a:r>
              <a:rPr lang="en-US" sz="3600" b="1" dirty="0" smtClean="0"/>
              <a:t>Intelligence = Operations = Intelligence</a:t>
            </a:r>
            <a:endParaRPr lang="en-US" sz="36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 y="1600200"/>
            <a:ext cx="2298865" cy="29617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19600" y="4630546"/>
            <a:ext cx="4481256" cy="21209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7200" y="4114800"/>
            <a:ext cx="3450872" cy="234546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77000" y="2111118"/>
            <a:ext cx="2560320" cy="1722120"/>
          </a:xfrm>
          <a:prstGeom prst="rect">
            <a:avLst/>
          </a:prstGeom>
        </p:spPr>
      </p:pic>
      <p:sp>
        <p:nvSpPr>
          <p:cNvPr id="9" name="TextBox 8"/>
          <p:cNvSpPr txBox="1"/>
          <p:nvPr/>
        </p:nvSpPr>
        <p:spPr>
          <a:xfrm>
            <a:off x="2732291" y="1510833"/>
            <a:ext cx="1774845" cy="341632"/>
          </a:xfrm>
          <a:prstGeom prst="rect">
            <a:avLst/>
          </a:prstGeom>
          <a:noFill/>
        </p:spPr>
        <p:txBody>
          <a:bodyPr wrap="none" rtlCol="0">
            <a:spAutoFit/>
          </a:bodyPr>
          <a:lstStyle/>
          <a:p>
            <a:pPr>
              <a:buNone/>
            </a:pPr>
            <a:r>
              <a:rPr lang="en-US" dirty="0" smtClean="0"/>
              <a:t>Counterterrorism</a:t>
            </a:r>
            <a:endParaRPr lang="en-US" dirty="0"/>
          </a:p>
        </p:txBody>
      </p:sp>
      <p:sp>
        <p:nvSpPr>
          <p:cNvPr id="10" name="TextBox 9"/>
          <p:cNvSpPr txBox="1"/>
          <p:nvPr/>
        </p:nvSpPr>
        <p:spPr>
          <a:xfrm>
            <a:off x="6651084" y="1756575"/>
            <a:ext cx="2082621" cy="341632"/>
          </a:xfrm>
          <a:prstGeom prst="rect">
            <a:avLst/>
          </a:prstGeom>
          <a:noFill/>
        </p:spPr>
        <p:txBody>
          <a:bodyPr wrap="none" rtlCol="0">
            <a:spAutoFit/>
          </a:bodyPr>
          <a:lstStyle/>
          <a:p>
            <a:pPr>
              <a:buNone/>
            </a:pPr>
            <a:r>
              <a:rPr lang="en-US" dirty="0" smtClean="0"/>
              <a:t>Counterproliferation</a:t>
            </a:r>
            <a:endParaRPr lang="en-US" dirty="0"/>
          </a:p>
        </p:txBody>
      </p:sp>
      <p:sp>
        <p:nvSpPr>
          <p:cNvPr id="11" name="TextBox 10"/>
          <p:cNvSpPr txBox="1"/>
          <p:nvPr/>
        </p:nvSpPr>
        <p:spPr>
          <a:xfrm>
            <a:off x="457200" y="6487696"/>
            <a:ext cx="1762021" cy="341632"/>
          </a:xfrm>
          <a:prstGeom prst="rect">
            <a:avLst/>
          </a:prstGeom>
          <a:noFill/>
        </p:spPr>
        <p:txBody>
          <a:bodyPr wrap="none" rtlCol="0">
            <a:spAutoFit/>
          </a:bodyPr>
          <a:lstStyle/>
          <a:p>
            <a:pPr>
              <a:buNone/>
            </a:pPr>
            <a:r>
              <a:rPr lang="en-US" dirty="0" smtClean="0"/>
              <a:t>Counternarcotics</a:t>
            </a:r>
            <a:endParaRPr lang="en-US" dirty="0"/>
          </a:p>
        </p:txBody>
      </p:sp>
      <p:sp>
        <p:nvSpPr>
          <p:cNvPr id="12" name="TextBox 11"/>
          <p:cNvSpPr txBox="1"/>
          <p:nvPr/>
        </p:nvSpPr>
        <p:spPr>
          <a:xfrm>
            <a:off x="4611209" y="4261214"/>
            <a:ext cx="2864887" cy="341632"/>
          </a:xfrm>
          <a:prstGeom prst="rect">
            <a:avLst/>
          </a:prstGeom>
          <a:noFill/>
        </p:spPr>
        <p:txBody>
          <a:bodyPr wrap="none" rtlCol="0">
            <a:spAutoFit/>
          </a:bodyPr>
          <a:lstStyle/>
          <a:p>
            <a:pPr>
              <a:buNone/>
            </a:pPr>
            <a:r>
              <a:rPr lang="en-US" dirty="0" smtClean="0"/>
              <a:t>Counterintelligence &amp; Cyber</a:t>
            </a:r>
            <a:endParaRPr lang="en-US" dirty="0"/>
          </a:p>
        </p:txBody>
      </p:sp>
    </p:spTree>
    <p:extLst>
      <p:ext uri="{BB962C8B-B14F-4D97-AF65-F5344CB8AC3E}">
        <p14:creationId xmlns:p14="http://schemas.microsoft.com/office/powerpoint/2010/main" xmlns="" val="3534025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4600" y="457200"/>
            <a:ext cx="4191000" cy="7318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None/>
            </a:pPr>
            <a:r>
              <a:rPr lang="en-US" sz="4000" dirty="0" smtClean="0">
                <a:latin typeface="Arial" panose="020B0604020202020204" pitchFamily="34" charset="0"/>
                <a:ea typeface="Times New Roman" pitchFamily="-106" charset="0"/>
                <a:cs typeface="Arial" panose="020B0604020202020204" pitchFamily="34" charset="0"/>
              </a:rPr>
              <a:t>Intelligence Cycle</a:t>
            </a:r>
            <a:endParaRPr lang="en-US" sz="4000" dirty="0">
              <a:latin typeface="Arial" panose="020B0604020202020204" pitchFamily="34" charset="0"/>
              <a:ea typeface="Times New Roman" pitchFamily="-106" charset="0"/>
              <a:cs typeface="Arial" panose="020B0604020202020204" pitchFamily="34" charset="0"/>
            </a:endParaRPr>
          </a:p>
        </p:txBody>
      </p:sp>
      <p:pic>
        <p:nvPicPr>
          <p:cNvPr id="3" name="Content Placeholder 4"/>
          <p:cNvPicPr>
            <a:picLocks/>
          </p:cNvPicPr>
          <p:nvPr/>
        </p:nvPicPr>
        <p:blipFill>
          <a:blip r:embed="rId3" cstate="print"/>
          <a:srcRect/>
          <a:stretch>
            <a:fillRect/>
          </a:stretch>
        </p:blipFill>
        <p:spPr>
          <a:xfrm>
            <a:off x="1600200" y="1371600"/>
            <a:ext cx="5595938" cy="5053013"/>
          </a:xfrm>
          <a:prstGeom prst="rect">
            <a:avLst/>
          </a:prstGeom>
        </p:spPr>
      </p:pic>
      <p:sp>
        <p:nvSpPr>
          <p:cNvPr id="4" name="TextBox 3"/>
          <p:cNvSpPr txBox="1"/>
          <p:nvPr/>
        </p:nvSpPr>
        <p:spPr>
          <a:xfrm>
            <a:off x="381000" y="1214740"/>
            <a:ext cx="1274708" cy="951030"/>
          </a:xfrm>
          <a:prstGeom prst="rect">
            <a:avLst/>
          </a:prstGeom>
          <a:noFill/>
        </p:spPr>
        <p:txBody>
          <a:bodyPr wrap="none" rtlCol="0">
            <a:spAutoFit/>
          </a:bodyPr>
          <a:lstStyle/>
          <a:p>
            <a:pPr>
              <a:buNone/>
            </a:pPr>
            <a:r>
              <a:rPr lang="en-US" dirty="0" smtClean="0"/>
              <a:t>Human</a:t>
            </a:r>
          </a:p>
          <a:p>
            <a:pPr>
              <a:buNone/>
            </a:pPr>
            <a:r>
              <a:rPr lang="en-US" dirty="0" smtClean="0"/>
              <a:t>Intelligence</a:t>
            </a:r>
          </a:p>
          <a:p>
            <a:pPr>
              <a:buNone/>
            </a:pPr>
            <a:r>
              <a:rPr lang="en-US" dirty="0" smtClean="0"/>
              <a:t>(HUMINT)</a:t>
            </a:r>
            <a:endParaRPr lang="en-US" dirty="0"/>
          </a:p>
        </p:txBody>
      </p:sp>
      <p:sp>
        <p:nvSpPr>
          <p:cNvPr id="5" name="TextBox 4"/>
          <p:cNvSpPr txBox="1"/>
          <p:nvPr/>
        </p:nvSpPr>
        <p:spPr>
          <a:xfrm>
            <a:off x="263147" y="2756581"/>
            <a:ext cx="1274708" cy="951030"/>
          </a:xfrm>
          <a:prstGeom prst="rect">
            <a:avLst/>
          </a:prstGeom>
          <a:noFill/>
        </p:spPr>
        <p:txBody>
          <a:bodyPr wrap="none" rtlCol="0">
            <a:spAutoFit/>
          </a:bodyPr>
          <a:lstStyle/>
          <a:p>
            <a:pPr>
              <a:buNone/>
            </a:pPr>
            <a:r>
              <a:rPr lang="en-US" dirty="0" smtClean="0"/>
              <a:t>Signals</a:t>
            </a:r>
          </a:p>
          <a:p>
            <a:pPr>
              <a:buNone/>
            </a:pPr>
            <a:r>
              <a:rPr lang="en-US" dirty="0" smtClean="0"/>
              <a:t>Intelligence</a:t>
            </a:r>
          </a:p>
          <a:p>
            <a:pPr>
              <a:buNone/>
            </a:pPr>
            <a:r>
              <a:rPr lang="en-US" dirty="0" smtClean="0"/>
              <a:t>(SIGINT)</a:t>
            </a:r>
            <a:endParaRPr lang="en-US" dirty="0"/>
          </a:p>
        </p:txBody>
      </p:sp>
      <p:sp>
        <p:nvSpPr>
          <p:cNvPr id="6" name="TextBox 5"/>
          <p:cNvSpPr txBox="1"/>
          <p:nvPr/>
        </p:nvSpPr>
        <p:spPr>
          <a:xfrm>
            <a:off x="290856" y="4572000"/>
            <a:ext cx="1274708" cy="951030"/>
          </a:xfrm>
          <a:prstGeom prst="rect">
            <a:avLst/>
          </a:prstGeom>
          <a:noFill/>
        </p:spPr>
        <p:txBody>
          <a:bodyPr wrap="none" rtlCol="0">
            <a:spAutoFit/>
          </a:bodyPr>
          <a:lstStyle/>
          <a:p>
            <a:pPr>
              <a:buNone/>
            </a:pPr>
            <a:r>
              <a:rPr lang="en-US" dirty="0" smtClean="0"/>
              <a:t>Imagery</a:t>
            </a:r>
          </a:p>
          <a:p>
            <a:pPr>
              <a:buNone/>
            </a:pPr>
            <a:r>
              <a:rPr lang="en-US" dirty="0" smtClean="0"/>
              <a:t>Intelligence</a:t>
            </a:r>
          </a:p>
          <a:p>
            <a:pPr>
              <a:buNone/>
            </a:pPr>
            <a:r>
              <a:rPr lang="en-US" dirty="0" smtClean="0"/>
              <a:t>(IMINT)</a:t>
            </a:r>
            <a:endParaRPr lang="en-US" dirty="0"/>
          </a:p>
        </p:txBody>
      </p:sp>
      <p:sp>
        <p:nvSpPr>
          <p:cNvPr id="7" name="TextBox 6"/>
          <p:cNvSpPr txBox="1"/>
          <p:nvPr/>
        </p:nvSpPr>
        <p:spPr>
          <a:xfrm>
            <a:off x="7237702" y="1189038"/>
            <a:ext cx="1326004" cy="951030"/>
          </a:xfrm>
          <a:prstGeom prst="rect">
            <a:avLst/>
          </a:prstGeom>
          <a:noFill/>
        </p:spPr>
        <p:txBody>
          <a:bodyPr wrap="none" rtlCol="0">
            <a:spAutoFit/>
          </a:bodyPr>
          <a:lstStyle/>
          <a:p>
            <a:pPr>
              <a:buNone/>
            </a:pPr>
            <a:r>
              <a:rPr lang="en-US" dirty="0" smtClean="0"/>
              <a:t>Technical</a:t>
            </a:r>
          </a:p>
          <a:p>
            <a:pPr>
              <a:buNone/>
            </a:pPr>
            <a:r>
              <a:rPr lang="en-US" dirty="0" smtClean="0"/>
              <a:t>Intelligence</a:t>
            </a:r>
          </a:p>
          <a:p>
            <a:pPr>
              <a:buNone/>
            </a:pPr>
            <a:r>
              <a:rPr lang="en-US" dirty="0" smtClean="0"/>
              <a:t>(TECHINT)</a:t>
            </a:r>
            <a:endParaRPr lang="en-US" dirty="0"/>
          </a:p>
        </p:txBody>
      </p:sp>
      <p:sp>
        <p:nvSpPr>
          <p:cNvPr id="8" name="TextBox 7"/>
          <p:cNvSpPr txBox="1"/>
          <p:nvPr/>
        </p:nvSpPr>
        <p:spPr>
          <a:xfrm>
            <a:off x="7263350" y="2743200"/>
            <a:ext cx="1505540" cy="1255728"/>
          </a:xfrm>
          <a:prstGeom prst="rect">
            <a:avLst/>
          </a:prstGeom>
          <a:noFill/>
        </p:spPr>
        <p:txBody>
          <a:bodyPr wrap="none" rtlCol="0">
            <a:spAutoFit/>
          </a:bodyPr>
          <a:lstStyle/>
          <a:p>
            <a:pPr>
              <a:buNone/>
            </a:pPr>
            <a:r>
              <a:rPr lang="en-US" dirty="0" smtClean="0"/>
              <a:t>Materials and </a:t>
            </a:r>
          </a:p>
          <a:p>
            <a:pPr>
              <a:buNone/>
            </a:pPr>
            <a:r>
              <a:rPr lang="en-US" dirty="0" smtClean="0"/>
              <a:t>Signatures</a:t>
            </a:r>
          </a:p>
          <a:p>
            <a:pPr>
              <a:buNone/>
            </a:pPr>
            <a:r>
              <a:rPr lang="en-US" dirty="0" smtClean="0"/>
              <a:t>Intelligence</a:t>
            </a:r>
          </a:p>
          <a:p>
            <a:pPr>
              <a:buNone/>
            </a:pPr>
            <a:r>
              <a:rPr lang="en-US" dirty="0" smtClean="0"/>
              <a:t>(MASINT)</a:t>
            </a:r>
            <a:endParaRPr lang="en-US" dirty="0"/>
          </a:p>
        </p:txBody>
      </p:sp>
      <p:sp>
        <p:nvSpPr>
          <p:cNvPr id="9" name="TextBox 8"/>
          <p:cNvSpPr txBox="1"/>
          <p:nvPr/>
        </p:nvSpPr>
        <p:spPr>
          <a:xfrm>
            <a:off x="7288998" y="4572000"/>
            <a:ext cx="1383712" cy="951030"/>
          </a:xfrm>
          <a:prstGeom prst="rect">
            <a:avLst/>
          </a:prstGeom>
          <a:noFill/>
        </p:spPr>
        <p:txBody>
          <a:bodyPr wrap="none" rtlCol="0">
            <a:spAutoFit/>
          </a:bodyPr>
          <a:lstStyle/>
          <a:p>
            <a:pPr>
              <a:buNone/>
            </a:pPr>
            <a:r>
              <a:rPr lang="en-US" dirty="0" smtClean="0"/>
              <a:t>Open Source</a:t>
            </a:r>
          </a:p>
          <a:p>
            <a:pPr>
              <a:buNone/>
            </a:pPr>
            <a:r>
              <a:rPr lang="en-US" dirty="0" smtClean="0"/>
              <a:t>Intelligence</a:t>
            </a:r>
          </a:p>
          <a:p>
            <a:pPr>
              <a:buNone/>
            </a:pPr>
            <a:r>
              <a:rPr lang="en-US" dirty="0" smtClean="0"/>
              <a:t>(OSINT)</a:t>
            </a:r>
            <a:endParaRPr lang="en-US" dirty="0"/>
          </a:p>
        </p:txBody>
      </p:sp>
    </p:spTree>
    <p:extLst>
      <p:ext uri="{BB962C8B-B14F-4D97-AF65-F5344CB8AC3E}">
        <p14:creationId xmlns:p14="http://schemas.microsoft.com/office/powerpoint/2010/main" xmlns="" val="124888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Enforcement: </a:t>
            </a:r>
            <a:r>
              <a:rPr lang="en-US" dirty="0" err="1" smtClean="0"/>
              <a:t>TechINT</a:t>
            </a:r>
            <a:endParaRPr lang="en-US" dirty="0"/>
          </a:p>
        </p:txBody>
      </p:sp>
      <p:sp>
        <p:nvSpPr>
          <p:cNvPr id="3" name="Content Placeholder 2"/>
          <p:cNvSpPr>
            <a:spLocks noGrp="1"/>
          </p:cNvSpPr>
          <p:nvPr>
            <p:ph sz="half" idx="1"/>
          </p:nvPr>
        </p:nvSpPr>
        <p:spPr/>
        <p:txBody>
          <a:bodyPr/>
          <a:lstStyle/>
          <a:p>
            <a:r>
              <a:rPr lang="en-US" dirty="0" smtClean="0"/>
              <a:t>Forensic Science is still, too often, viewed as a trial tool that isn’t nimble enough for real actionable intelligence…</a:t>
            </a:r>
            <a:endParaRPr lang="en-US" dirty="0"/>
          </a:p>
        </p:txBody>
      </p:sp>
      <p:sp>
        <p:nvSpPr>
          <p:cNvPr id="5" name="Rectangle 4"/>
          <p:cNvSpPr/>
          <p:nvPr/>
        </p:nvSpPr>
        <p:spPr>
          <a:xfrm rot="19954365">
            <a:off x="4134458" y="3187284"/>
            <a:ext cx="4449231" cy="840230"/>
          </a:xfrm>
          <a:prstGeom prst="rect">
            <a:avLst/>
          </a:prstGeom>
          <a:noFill/>
        </p:spPr>
        <p:txBody>
          <a:bodyPr wrap="none" lIns="91440" tIns="45720" rIns="91440" bIns="45720">
            <a:spAutoFit/>
          </a:bodyPr>
          <a:lstStyle/>
          <a:p>
            <a:pPr algn="ctr">
              <a:buNone/>
            </a:pP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Too Expensive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rot="19954365">
            <a:off x="4360897" y="4584885"/>
            <a:ext cx="4487703" cy="840230"/>
          </a:xfrm>
          <a:prstGeom prst="rect">
            <a:avLst/>
          </a:prstGeom>
          <a:noFill/>
        </p:spPr>
        <p:txBody>
          <a:bodyPr wrap="none" lIns="91440" tIns="45720" rIns="91440" bIns="45720">
            <a:spAutoFit/>
          </a:bodyPr>
          <a:lstStyle/>
          <a:p>
            <a:pPr algn="ctr">
              <a:buNone/>
            </a:pP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Too Restricted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rot="19954365">
            <a:off x="4223109" y="2078476"/>
            <a:ext cx="2871875" cy="840230"/>
          </a:xfrm>
          <a:prstGeom prst="rect">
            <a:avLst/>
          </a:prstGeom>
          <a:noFill/>
        </p:spPr>
        <p:txBody>
          <a:bodyPr wrap="none" lIns="91440" tIns="45720" rIns="91440" bIns="45720">
            <a:spAutoFit/>
          </a:bodyPr>
          <a:lstStyle/>
          <a:p>
            <a:pPr algn="ctr">
              <a:buNone/>
            </a:pP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Too Slow</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722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somewhere and grow…</a:t>
            </a:r>
            <a:endParaRPr lang="en-US" dirty="0"/>
          </a:p>
        </p:txBody>
      </p:sp>
      <p:pic>
        <p:nvPicPr>
          <p:cNvPr id="4098" name="Picture 2" descr="http://cobolschool.com/images/scalability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2514600"/>
            <a:ext cx="7143750" cy="333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8643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Data</a:t>
            </a:r>
            <a:endParaRPr lang="en-US" dirty="0"/>
          </a:p>
        </p:txBody>
      </p:sp>
      <p:sp>
        <p:nvSpPr>
          <p:cNvPr id="3" name="Content Placeholder 2"/>
          <p:cNvSpPr>
            <a:spLocks noGrp="1"/>
          </p:cNvSpPr>
          <p:nvPr>
            <p:ph sz="half" idx="1"/>
          </p:nvPr>
        </p:nvSpPr>
        <p:spPr/>
        <p:txBody>
          <a:bodyPr/>
          <a:lstStyle/>
          <a:p>
            <a:r>
              <a:rPr lang="en-US" dirty="0" smtClean="0"/>
              <a:t>DNA</a:t>
            </a:r>
          </a:p>
          <a:p>
            <a:pPr lvl="1"/>
            <a:r>
              <a:rPr lang="en-US" dirty="0" smtClean="0"/>
              <a:t>Convicted Offenders</a:t>
            </a:r>
          </a:p>
          <a:p>
            <a:pPr lvl="1"/>
            <a:r>
              <a:rPr lang="en-US" dirty="0" smtClean="0"/>
              <a:t>Arrestees</a:t>
            </a:r>
          </a:p>
          <a:p>
            <a:pPr lvl="1"/>
            <a:r>
              <a:rPr lang="en-US" dirty="0" smtClean="0"/>
              <a:t>Evidence</a:t>
            </a:r>
          </a:p>
          <a:p>
            <a:pPr lvl="1"/>
            <a:r>
              <a:rPr lang="en-US" dirty="0" smtClean="0"/>
              <a:t>Rapid DNA – future?</a:t>
            </a:r>
          </a:p>
          <a:p>
            <a:endParaRPr lang="en-US" dirty="0" smtClean="0"/>
          </a:p>
          <a:p>
            <a:pPr marL="0" indent="0">
              <a:buNone/>
            </a:pPr>
            <a:endParaRPr lang="en-US" dirty="0" smtClean="0"/>
          </a:p>
        </p:txBody>
      </p:sp>
      <p:sp>
        <p:nvSpPr>
          <p:cNvPr id="4" name="Content Placeholder 3"/>
          <p:cNvSpPr>
            <a:spLocks noGrp="1"/>
          </p:cNvSpPr>
          <p:nvPr>
            <p:ph sz="half" idx="2"/>
          </p:nvPr>
        </p:nvSpPr>
        <p:spPr/>
        <p:txBody>
          <a:bodyPr/>
          <a:lstStyle/>
          <a:p>
            <a:r>
              <a:rPr lang="en-US" dirty="0" smtClean="0"/>
              <a:t>Firearms</a:t>
            </a:r>
          </a:p>
          <a:p>
            <a:pPr lvl="1"/>
            <a:r>
              <a:rPr lang="en-US" dirty="0"/>
              <a:t>NIBN </a:t>
            </a:r>
          </a:p>
          <a:p>
            <a:pPr lvl="2"/>
            <a:r>
              <a:rPr lang="en-US" dirty="0"/>
              <a:t>Uploaded quickly</a:t>
            </a:r>
          </a:p>
          <a:p>
            <a:pPr lvl="2"/>
            <a:r>
              <a:rPr lang="en-US" dirty="0"/>
              <a:t>Results reported</a:t>
            </a:r>
          </a:p>
          <a:p>
            <a:pPr lvl="2"/>
            <a:r>
              <a:rPr lang="en-US" dirty="0"/>
              <a:t>Detectives taught on what to do</a:t>
            </a:r>
          </a:p>
          <a:p>
            <a:pPr lvl="1"/>
            <a:r>
              <a:rPr lang="en-US" dirty="0"/>
              <a:t>Serial #s, all searched</a:t>
            </a:r>
          </a:p>
          <a:p>
            <a:pPr lvl="1"/>
            <a:r>
              <a:rPr lang="en-US" dirty="0"/>
              <a:t>Recovered serial numbers</a:t>
            </a:r>
          </a:p>
          <a:p>
            <a:pPr lvl="2"/>
            <a:r>
              <a:rPr lang="en-US" dirty="0"/>
              <a:t>Search partials</a:t>
            </a:r>
          </a:p>
          <a:p>
            <a:endParaRPr lang="en-US" dirty="0"/>
          </a:p>
        </p:txBody>
      </p:sp>
      <p:pic>
        <p:nvPicPr>
          <p:cNvPr id="6" name="Content Placeholder 3" descr="DNA 1.JPG"/>
          <p:cNvPicPr>
            <a:picLocks noChangeAspect="1"/>
          </p:cNvPicPr>
          <p:nvPr/>
        </p:nvPicPr>
        <p:blipFill>
          <a:blip r:embed="rId2" cstate="print"/>
          <a:stretch>
            <a:fillRect/>
          </a:stretch>
        </p:blipFill>
        <p:spPr bwMode="auto">
          <a:xfrm>
            <a:off x="1066800" y="4114800"/>
            <a:ext cx="3276600" cy="2458148"/>
          </a:xfrm>
          <a:prstGeom prst="rect">
            <a:avLst/>
          </a:prstGeom>
          <a:noFill/>
          <a:ln w="9525">
            <a:noFill/>
            <a:miter lim="800000"/>
            <a:headEnd/>
            <a:tailEnd/>
          </a:ln>
          <a:effectLst/>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391400" y="1295400"/>
            <a:ext cx="1371600" cy="1314397"/>
          </a:xfrm>
          <a:prstGeom prst="rect">
            <a:avLst/>
          </a:prstGeom>
          <a:noFill/>
          <a:ln w="9525">
            <a:noFill/>
            <a:miter lim="800000"/>
            <a:headEnd/>
            <a:tailEnd/>
          </a:ln>
          <a:effectLst/>
        </p:spPr>
      </p:pic>
    </p:spTree>
    <p:extLst>
      <p:ext uri="{BB962C8B-B14F-4D97-AF65-F5344CB8AC3E}">
        <p14:creationId xmlns:p14="http://schemas.microsoft.com/office/powerpoint/2010/main" xmlns="" val="1860966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Data</a:t>
            </a:r>
            <a:endParaRPr lang="en-US" dirty="0"/>
          </a:p>
        </p:txBody>
      </p:sp>
      <p:sp>
        <p:nvSpPr>
          <p:cNvPr id="3" name="Content Placeholder 2"/>
          <p:cNvSpPr>
            <a:spLocks noGrp="1"/>
          </p:cNvSpPr>
          <p:nvPr>
            <p:ph sz="half" idx="1"/>
          </p:nvPr>
        </p:nvSpPr>
        <p:spPr/>
        <p:txBody>
          <a:bodyPr/>
          <a:lstStyle/>
          <a:p>
            <a:r>
              <a:rPr lang="en-US" dirty="0" smtClean="0"/>
              <a:t>Documents</a:t>
            </a:r>
          </a:p>
          <a:p>
            <a:pPr lvl="1"/>
            <a:r>
              <a:rPr lang="en-US" dirty="0"/>
              <a:t>Serial bank robberies</a:t>
            </a:r>
          </a:p>
          <a:p>
            <a:pPr lvl="2"/>
            <a:r>
              <a:rPr lang="en-US" dirty="0"/>
              <a:t>Inter-compare notes</a:t>
            </a:r>
          </a:p>
          <a:p>
            <a:r>
              <a:rPr lang="en-US" dirty="0"/>
              <a:t>Counterfeit IDs, </a:t>
            </a:r>
            <a:r>
              <a:rPr lang="en-US" dirty="0" err="1"/>
              <a:t>etc</a:t>
            </a:r>
            <a:endParaRPr lang="en-US" dirty="0"/>
          </a:p>
          <a:p>
            <a:pPr lvl="2"/>
            <a:r>
              <a:rPr lang="en-US" dirty="0"/>
              <a:t>Share with partner agencies</a:t>
            </a:r>
          </a:p>
          <a:p>
            <a:endParaRPr lang="en-US" dirty="0" smtClean="0"/>
          </a:p>
          <a:p>
            <a:pPr marL="0" indent="0">
              <a:buNone/>
            </a:pPr>
            <a:endParaRPr lang="en-US" dirty="0" smtClean="0"/>
          </a:p>
        </p:txBody>
      </p:sp>
      <p:sp>
        <p:nvSpPr>
          <p:cNvPr id="4" name="Content Placeholder 3"/>
          <p:cNvSpPr>
            <a:spLocks noGrp="1"/>
          </p:cNvSpPr>
          <p:nvPr>
            <p:ph sz="half" idx="2"/>
          </p:nvPr>
        </p:nvSpPr>
        <p:spPr/>
        <p:txBody>
          <a:bodyPr/>
          <a:lstStyle/>
          <a:p>
            <a:r>
              <a:rPr lang="en-US" dirty="0" smtClean="0"/>
              <a:t>Drug Chemistry</a:t>
            </a:r>
          </a:p>
          <a:p>
            <a:pPr lvl="1"/>
            <a:r>
              <a:rPr lang="en-US" dirty="0" smtClean="0"/>
              <a:t>Trends: distribution, synthetic compounds, additives, LOGOS, etc.</a:t>
            </a:r>
            <a:endParaRPr lang="en-US" dirty="0"/>
          </a:p>
          <a:p>
            <a:pPr lvl="1"/>
            <a:r>
              <a:rPr lang="en-US" dirty="0" smtClean="0"/>
              <a:t>Share </a:t>
            </a:r>
            <a:r>
              <a:rPr lang="en-US" dirty="0"/>
              <a:t>info with partner agencies</a:t>
            </a:r>
          </a:p>
          <a:p>
            <a:endParaRPr lang="en-US" dirty="0"/>
          </a:p>
        </p:txBody>
      </p:sp>
      <p:pic>
        <p:nvPicPr>
          <p:cNvPr id="8" name="Content Placeholder 8"/>
          <p:cNvPicPr>
            <a:picLocks/>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85800" y="4419600"/>
            <a:ext cx="3352800" cy="2057400"/>
          </a:xfrm>
          <a:prstGeom prst="rect">
            <a:avLst/>
          </a:prstGeom>
          <a:noFill/>
          <a:ln w="9525">
            <a:noFill/>
            <a:miter lim="800000"/>
            <a:headEnd/>
            <a:tailEnd/>
          </a:ln>
          <a:effectLst/>
        </p:spPr>
      </p:pic>
      <p:pic>
        <p:nvPicPr>
          <p:cNvPr id="9" name="Content Placeholder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867400" y="4384117"/>
            <a:ext cx="2552700" cy="2037906"/>
          </a:xfrm>
          <a:prstGeom prst="rect">
            <a:avLst/>
          </a:prstGeom>
          <a:noFill/>
          <a:ln w="9525">
            <a:noFill/>
            <a:miter lim="800000"/>
            <a:headEnd/>
            <a:tailEnd/>
          </a:ln>
          <a:effectLst/>
        </p:spPr>
      </p:pic>
    </p:spTree>
    <p:extLst>
      <p:ext uri="{BB962C8B-B14F-4D97-AF65-F5344CB8AC3E}">
        <p14:creationId xmlns:p14="http://schemas.microsoft.com/office/powerpoint/2010/main" xmlns="" val="3606169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Data: Computer/Digital</a:t>
            </a:r>
            <a:endParaRPr lang="en-US" dirty="0"/>
          </a:p>
        </p:txBody>
      </p:sp>
      <p:sp>
        <p:nvSpPr>
          <p:cNvPr id="3" name="Content Placeholder 2"/>
          <p:cNvSpPr>
            <a:spLocks noGrp="1"/>
          </p:cNvSpPr>
          <p:nvPr>
            <p:ph sz="half" idx="1"/>
          </p:nvPr>
        </p:nvSpPr>
        <p:spPr/>
        <p:txBody>
          <a:bodyPr/>
          <a:lstStyle/>
          <a:p>
            <a:r>
              <a:rPr lang="en-US" dirty="0" smtClean="0"/>
              <a:t>It’s everywhere…</a:t>
            </a:r>
          </a:p>
          <a:p>
            <a:endParaRPr lang="en-US" dirty="0"/>
          </a:p>
        </p:txBody>
      </p:sp>
      <p:pic>
        <p:nvPicPr>
          <p:cNvPr id="5" name="Picture 8" descr="       Some of the electronic media awaiting examination at the Silicon Valley (California) RCF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34056" y="2133600"/>
            <a:ext cx="4262243" cy="319668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http://upload.wikimedia.org/wikipedia/commons/8/87/PersonalStorageDevices.agr.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575" y="3332264"/>
            <a:ext cx="4078481" cy="3162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3503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831734"/>
            <a:ext cx="5720616" cy="48142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17528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Pct val="100000"/>
          <a:buFont typeface="Wingdings" pitchFamily="2" charset="2"/>
          <a:buChar char="•"/>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Pct val="100000"/>
          <a:buFont typeface="Wingdings" pitchFamily="2" charset="2"/>
          <a:buChar char="•"/>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Pct val="100000"/>
          <a:buFont typeface="Wingdings" pitchFamily="2" charset="2"/>
          <a:buChar char="•"/>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Pct val="100000"/>
          <a:buFont typeface="Wingdings" pitchFamily="2" charset="2"/>
          <a:buChar char="•"/>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2708</TotalTime>
  <Words>1144</Words>
  <Application>Microsoft Office PowerPoint</Application>
  <PresentationFormat>On-screen Show (4:3)</PresentationFormat>
  <Paragraphs>240</Paragraphs>
  <Slides>19</Slides>
  <Notes>4</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Quadrant</vt:lpstr>
      <vt:lpstr>Office Theme</vt:lpstr>
      <vt:lpstr>1_Quadrant</vt:lpstr>
      <vt:lpstr>Forensic Science as Technical intelligence</vt:lpstr>
      <vt:lpstr>Intelligence = Operations = Intelligence</vt:lpstr>
      <vt:lpstr>Slide 3</vt:lpstr>
      <vt:lpstr>Law Enforcement: TechINT</vt:lpstr>
      <vt:lpstr>Start somewhere and grow…</vt:lpstr>
      <vt:lpstr>Forensic Data</vt:lpstr>
      <vt:lpstr>Forensic Data</vt:lpstr>
      <vt:lpstr>Forensic Data: Computer/Digital</vt:lpstr>
      <vt:lpstr>Putting it all together…</vt:lpstr>
      <vt:lpstr>Is this the job of a forensic scientist?</vt:lpstr>
      <vt:lpstr>Forensic Scientists</vt:lpstr>
      <vt:lpstr>Slide 12</vt:lpstr>
      <vt:lpstr>Slide 13</vt:lpstr>
      <vt:lpstr>Slide 14</vt:lpstr>
      <vt:lpstr>Products and Services</vt:lpstr>
      <vt:lpstr>Slide 16</vt:lpstr>
      <vt:lpstr>DVIC: TECHINT PRODUCTS  awkward transition to pdf files…</vt:lpstr>
      <vt:lpstr>Challenges</vt:lpstr>
      <vt:lpstr>Good news</vt:lpstr>
    </vt:vector>
  </TitlesOfParts>
  <Company>Police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chemlab</dc:creator>
  <cp:lastModifiedBy>qqs20942</cp:lastModifiedBy>
  <cp:revision>112</cp:revision>
  <dcterms:created xsi:type="dcterms:W3CDTF">2011-02-27T15:00:42Z</dcterms:created>
  <dcterms:modified xsi:type="dcterms:W3CDTF">2015-05-06T15:06:56Z</dcterms:modified>
</cp:coreProperties>
</file>