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8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-90" y="-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010B7-9AC3-4237-B3F4-438F518178F6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A7521-F99F-412A-8305-033599C79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920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Sexual Assault "Backlog" Elimination Program in LA County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10/26/2010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EE069-182C-4925-BF09-F92185E307B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79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8EA1AA-82B1-4894-A8CB-5052BC780E30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01581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9541C4-A7F7-4CEC-9210-C50350512B96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what the room looks like now – </a:t>
            </a:r>
            <a:r>
              <a:rPr lang="en-US" b="1" smtClean="0"/>
              <a:t>after</a:t>
            </a:r>
            <a:r>
              <a:rPr lang="en-US" smtClean="0"/>
              <a:t> we took almost 14,000 files away.</a:t>
            </a:r>
          </a:p>
        </p:txBody>
      </p:sp>
    </p:spTree>
    <p:extLst>
      <p:ext uri="{BB962C8B-B14F-4D97-AF65-F5344CB8AC3E}">
        <p14:creationId xmlns:p14="http://schemas.microsoft.com/office/powerpoint/2010/main" xmlns="" val="196683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Sexual Assault "Backlog" Elimination Program in LA County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10/26/2010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EE069-182C-4925-BF09-F92185E307B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90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Sexual Assault "Backlog" Elimination Program in LA County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10/26/2010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EE069-182C-4925-BF09-F92185E307B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213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766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206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562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54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32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194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483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031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418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191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73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EE74E-5B24-4877-B4E8-639B32D72B79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2FA3-CC37-42E7-A632-62DDF3264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889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ytimes.com/pages/nyregion/index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613" y="414338"/>
            <a:ext cx="9144000" cy="2387600"/>
          </a:xfrm>
        </p:spPr>
        <p:txBody>
          <a:bodyPr/>
          <a:lstStyle/>
          <a:p>
            <a:r>
              <a:rPr lang="en-US" dirty="0" smtClean="0"/>
              <a:t>$35 Million Reasons to Test Your Backlog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Melissa Mourges</a:t>
            </a:r>
          </a:p>
          <a:p>
            <a:r>
              <a:rPr lang="en-US" dirty="0" smtClean="0"/>
              <a:t>Chief, Forensic Sciences/Cold Case Unit</a:t>
            </a:r>
          </a:p>
          <a:p>
            <a:r>
              <a:rPr lang="en-US" dirty="0" smtClean="0"/>
              <a:t>New York County District Attorney’s Office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" y="3509963"/>
            <a:ext cx="3143250" cy="2547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58262" y="3509963"/>
            <a:ext cx="3062288" cy="25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932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47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2263" y="1246189"/>
            <a:ext cx="646906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9052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674" name="Object 2"/>
          <p:cNvGraphicFramePr>
            <a:graphicFrameLocks noChangeAspect="1"/>
          </p:cNvGraphicFramePr>
          <p:nvPr/>
        </p:nvGraphicFramePr>
        <p:xfrm>
          <a:off x="212500" y="337685"/>
          <a:ext cx="4664075" cy="6035675"/>
        </p:xfrm>
        <a:graphic>
          <a:graphicData uri="http://schemas.openxmlformats.org/presentationml/2006/ole">
            <p:oleObj spid="_x0000_s4105" name="Acrobat Document" r:id="rId4" imgW="7768440" imgH="10050480" progId="AcroExch.Document.11">
              <p:embed/>
            </p:oleObj>
          </a:graphicData>
        </a:graphic>
      </p:graphicFrame>
      <p:sp>
        <p:nvSpPr>
          <p:cNvPr id="5" name="Oval 4"/>
          <p:cNvSpPr/>
          <p:nvPr/>
        </p:nvSpPr>
        <p:spPr>
          <a:xfrm>
            <a:off x="212500" y="1766207"/>
            <a:ext cx="2133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6157" y="1502229"/>
            <a:ext cx="67110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Problem: Incomplete paperwork 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Victim’s name = “Known to Department” 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Solution: Contract labs Xerox front of rape kit for file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 victim who undergoes rape kit collection expects that kit will be tested.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0893" y="4979652"/>
            <a:ext cx="2621507" cy="1737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3957" y="4471986"/>
            <a:ext cx="1524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504" y="4672011"/>
            <a:ext cx="2190750" cy="208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8527" y="5014911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0678" y="1781855"/>
            <a:ext cx="10948307" cy="25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4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We test all the evidence in other types of cases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6588" y="1581151"/>
            <a:ext cx="5838824" cy="3007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686300"/>
            <a:ext cx="102978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“Don’t bother to test these guns and drugs; we know who was in possession because we got them red-handed!” </a:t>
            </a:r>
          </a:p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NOT!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72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8"/>
          <p:cNvSpPr>
            <a:spLocks noGrp="1"/>
          </p:cNvSpPr>
          <p:nvPr>
            <p:ph type="ctrTitle"/>
          </p:nvPr>
        </p:nvSpPr>
        <p:spPr>
          <a:xfrm>
            <a:off x="2209800" y="1143001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Many Benefits of Forklift Approach</a:t>
            </a:r>
          </a:p>
        </p:txBody>
      </p:sp>
      <p:sp>
        <p:nvSpPr>
          <p:cNvPr id="11267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/>
            <a:r>
              <a:rPr lang="en-US" sz="8000" dirty="0" smtClean="0">
                <a:solidFill>
                  <a:srgbClr val="002060"/>
                </a:solidFill>
              </a:rPr>
              <a:t>Corroboration of all kinds:</a:t>
            </a:r>
          </a:p>
          <a:p>
            <a:pPr eaLnBrk="1" hangingPunct="1"/>
            <a:r>
              <a:rPr lang="en-US" sz="8000" dirty="0" smtClean="0">
                <a:solidFill>
                  <a:srgbClr val="002060"/>
                </a:solidFill>
              </a:rPr>
              <a:t>Cases with Compromised Victims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1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ctrTitle"/>
          </p:nvPr>
        </p:nvSpPr>
        <p:spPr>
          <a:xfrm>
            <a:off x="2133600" y="0"/>
            <a:ext cx="77724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Confused or Elderly Victims</a:t>
            </a:r>
          </a:p>
        </p:txBody>
      </p:sp>
      <p:sp>
        <p:nvSpPr>
          <p:cNvPr id="12291" name="Subtitle 4"/>
          <p:cNvSpPr>
            <a:spLocks noGrp="1"/>
          </p:cNvSpPr>
          <p:nvPr>
            <p:ph type="subTitle" idx="1"/>
          </p:nvPr>
        </p:nvSpPr>
        <p:spPr>
          <a:xfrm>
            <a:off x="2133600" y="1767673"/>
            <a:ext cx="8077200" cy="173920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Victim #1: 56 year old woman, with slurred speech and history of alcohol abuse.  Police thought she was intoxicated when she reported rape; in fact, she was a stroke victim.  Case was unsolved.</a:t>
            </a:r>
          </a:p>
        </p:txBody>
      </p:sp>
      <p:pic>
        <p:nvPicPr>
          <p:cNvPr id="12292" name="Picture 2" descr="http://www.rice.edu/sallyport/2005/spring/photos/WomanCane_fmt_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2020888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92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002060"/>
                </a:solidFill>
              </a:rPr>
              <a:t>Confused or Elderly Victims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209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Victim #2:  Elderly “pigeon lady” who was attacked in elevator after feeding birds.  Reported rape. Police suspected raped in retribution, because her grandchildren involved in drugs. Case was unsolved.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8539" y="4800601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83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304800"/>
            <a:ext cx="9144000" cy="2667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Cases matched each other, then CODIS hit to Carleton Evans.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Convicted after trial = 20 years.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339" name="Subtitle 4"/>
          <p:cNvSpPr>
            <a:spLocks noGrp="1"/>
          </p:cNvSpPr>
          <p:nvPr>
            <p:ph type="subTitle" idx="1"/>
          </p:nvPr>
        </p:nvSpPr>
        <p:spPr>
          <a:xfrm>
            <a:off x="2286000" y="3124200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Moral of the story: 2 is better than 1; gaps in victims’ memories less important with DNA evidence</a:t>
            </a:r>
          </a:p>
        </p:txBody>
      </p:sp>
      <p:pic>
        <p:nvPicPr>
          <p:cNvPr id="14340" name="Picture 2" descr="http://farm3.static.flickr.com/2142/2194435613_ac937565e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16376"/>
            <a:ext cx="35814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http://farm3.static.flickr.com/2142/2194435613_ac937565e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62401"/>
            <a:ext cx="35814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http://farm3.static.flickr.com/2142/2194435613_ac937565e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1" y="3962400"/>
            <a:ext cx="34321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73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ctrTitle"/>
          </p:nvPr>
        </p:nvSpPr>
        <p:spPr>
          <a:xfrm>
            <a:off x="2209800" y="0"/>
            <a:ext cx="7772400" cy="1447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Sex Worker/Drug Addicted Victims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0200" y="1447800"/>
            <a:ext cx="8915400" cy="2819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</a:rPr>
              <a:t>Victim #1: Prostitute reports john with butcher knife raped  her. Case unsolved.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</a:rPr>
              <a:t>Victim #2: Prostitute reports john with butcher knife raped her.  Case unsolved.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</a:rPr>
              <a:t>Victim #3: Addict reports man with butcher knife raped            her during drug transaction.  Case unsolved.</a:t>
            </a:r>
          </a:p>
        </p:txBody>
      </p:sp>
      <p:pic>
        <p:nvPicPr>
          <p:cNvPr id="16388" name="Picture 2" descr="http://www.stanford.edu/group/ccr/blog/prostitu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1"/>
            <a:ext cx="32766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www.udel.edu/chem/C465/senior/fall00/DrugAddiction/paraph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67200"/>
            <a:ext cx="2209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41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8991600" cy="2057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All cases match to same guy.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Convicted after trial = 25 to 100 years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411" name="Subtitle 4"/>
          <p:cNvSpPr>
            <a:spLocks noGrp="1"/>
          </p:cNvSpPr>
          <p:nvPr>
            <p:ph type="subTitle" idx="1"/>
          </p:nvPr>
        </p:nvSpPr>
        <p:spPr>
          <a:xfrm>
            <a:off x="1524000" y="2373085"/>
            <a:ext cx="9144000" cy="165630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Moral of the story: the rape of one prostitute may go unsolved; DNA may not prove a thing; but three victims makes a serial rapist and a compelling case.</a:t>
            </a:r>
          </a:p>
        </p:txBody>
      </p:sp>
      <p:pic>
        <p:nvPicPr>
          <p:cNvPr id="17412" name="Picture 2" descr="http://www.elementshealthspace.com/wp-content/uploads/2009/05/crime-scen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22788"/>
            <a:ext cx="152400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www.elementshealthspace.com/wp-content/uploads/2009/05/crime-scen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22788"/>
            <a:ext cx="152400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ttp://www.elementshealthspace.com/wp-content/uploads/2009/05/crime-scen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638676"/>
            <a:ext cx="14478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511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8171" y="732376"/>
            <a:ext cx="640938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N.Y. / Region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|</a:t>
            </a:r>
            <a:r>
              <a:rPr kumimoji="0" lang="en-US" altLang="en-US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​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​NYT Now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New York Initiative to Help Other Cities Clear Rape-Kit Backlogs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1605" y="4327103"/>
            <a:ext cx="65675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 </a:t>
            </a:r>
            <a:endParaRPr lang="en-US" sz="2400" dirty="0" smtClean="0"/>
          </a:p>
          <a:p>
            <a:pPr algn="ctr"/>
            <a:r>
              <a:rPr lang="en-US" sz="2400" dirty="0" smtClean="0"/>
              <a:t>Cyrus R. Vance Jr., the Manhattan district attorney, announced that his office had committed up to $35 million to eliminate a backlog of rape kits that await testing– deadline June 1st.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5464" y="1455651"/>
            <a:ext cx="8384722" cy="3682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9718" y="199188"/>
            <a:ext cx="528637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32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Benefits of Forklift Approach: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“Date” Rapists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491343" y="4189980"/>
            <a:ext cx="9067800" cy="21336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2060"/>
                </a:solidFill>
              </a:rPr>
              <a:t>We linked several different </a:t>
            </a:r>
            <a:r>
              <a:rPr lang="en-US" dirty="0" err="1" smtClean="0">
                <a:solidFill>
                  <a:srgbClr val="002060"/>
                </a:solidFill>
              </a:rPr>
              <a:t>perps</a:t>
            </a:r>
            <a:r>
              <a:rPr lang="en-US" dirty="0" smtClean="0">
                <a:solidFill>
                  <a:srgbClr val="002060"/>
                </a:solidFill>
              </a:rPr>
              <a:t> in “date-</a:t>
            </a:r>
            <a:r>
              <a:rPr lang="en-US" dirty="0" err="1" smtClean="0">
                <a:solidFill>
                  <a:srgbClr val="002060"/>
                </a:solidFill>
              </a:rPr>
              <a:t>rape”cases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2060"/>
                </a:solidFill>
              </a:rPr>
              <a:t>Moral of the story: One drunk girl who wakes up confused about what happened is a shame; 2 or 3 with the same guy points to a predator. </a:t>
            </a:r>
          </a:p>
        </p:txBody>
      </p:sp>
      <p:pic>
        <p:nvPicPr>
          <p:cNvPr id="152578" name="Picture 2" descr="http://www.eulipia.com/Eulipia-B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1793" y="1189945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0925" y="1247435"/>
            <a:ext cx="28098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25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Even When We Know WHO DID IT,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TESTING PROVIDES CORROBORATION!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9361" y="1481817"/>
            <a:ext cx="5723164" cy="3763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9236" y="5309733"/>
            <a:ext cx="7723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Moral of the Story: Prosecutor still needs to prove the who, what, where, when and how, even in an acquaintance case. DNA helps!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2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Benefits of Forklift Approach: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Acquaintance Rape Solves Stranger Rape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2531" name="Picture 2" descr="http://images.animelab.com/gallery/Absolute_Boyfriend/Images/kiss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044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5943600"/>
            <a:ext cx="2133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533" name="Picture 4" descr="http://blogmyway.org/videos/wp-content/uploads/2010/11/Phantom-Part-1-2-On-DVD-1182010-Anime-Trail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95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068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8686800" cy="38862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2060"/>
                </a:solidFill>
              </a:rPr>
              <a:t>Victim #1 reports rape by husband, then drops    charges.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Victim #2 reports stranger rape; case unsolved.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Case to case CODIS match; we know ID of assailant in the intimate partner case; stranger case is solved because the intimate partner kit was tested.</a:t>
            </a:r>
          </a:p>
        </p:txBody>
      </p:sp>
      <p:sp>
        <p:nvSpPr>
          <p:cNvPr id="23555" name="Subtitle 3"/>
          <p:cNvSpPr>
            <a:spLocks noGrp="1"/>
          </p:cNvSpPr>
          <p:nvPr>
            <p:ph type="subTitle" idx="1"/>
          </p:nvPr>
        </p:nvSpPr>
        <p:spPr>
          <a:xfrm>
            <a:off x="2895600" y="45720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Moral of the story: </a:t>
            </a:r>
          </a:p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Testing kits with known assailants can solve other cases!</a:t>
            </a:r>
          </a:p>
        </p:txBody>
      </p:sp>
    </p:spTree>
    <p:extLst>
      <p:ext uri="{BB962C8B-B14F-4D97-AF65-F5344CB8AC3E}">
        <p14:creationId xmlns:p14="http://schemas.microsoft.com/office/powerpoint/2010/main" xmlns="" val="30728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440" y="134711"/>
            <a:ext cx="8229600" cy="14954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Benefits of Forklift Approach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Impact on current cases</a:t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51214"/>
            <a:ext cx="8229600" cy="3858986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600" dirty="0">
                <a:solidFill>
                  <a:srgbClr val="002060"/>
                </a:solidFill>
              </a:rPr>
              <a:t>Defendant had pleaded guilty to a Manhattan rape, and was begging judge for mercy.</a:t>
            </a:r>
          </a:p>
          <a:p>
            <a:pPr eaLnBrk="1" hangingPunct="1"/>
            <a:r>
              <a:rPr lang="en-US" sz="2600" dirty="0">
                <a:solidFill>
                  <a:srgbClr val="002060"/>
                </a:solidFill>
              </a:rPr>
              <a:t>He argued that this behavior was an </a:t>
            </a:r>
            <a:r>
              <a:rPr lang="en-US" sz="2600" dirty="0" smtClean="0">
                <a:solidFill>
                  <a:srgbClr val="002060"/>
                </a:solidFill>
              </a:rPr>
              <a:t>aberration, no record.</a:t>
            </a:r>
            <a:endParaRPr lang="en-US" sz="2600" dirty="0">
              <a:solidFill>
                <a:srgbClr val="002060"/>
              </a:solidFill>
            </a:endParaRPr>
          </a:p>
          <a:p>
            <a:pPr eaLnBrk="1" hangingPunct="1"/>
            <a:r>
              <a:rPr lang="en-US" sz="2600" dirty="0">
                <a:solidFill>
                  <a:srgbClr val="002060"/>
                </a:solidFill>
              </a:rPr>
              <a:t>Days before sentencing, we received CODIS hit to 5 other Manhattan cases and 2 Queens cases – all barred by SOL.</a:t>
            </a:r>
          </a:p>
          <a:p>
            <a:pPr eaLnBrk="1" hangingPunct="1"/>
            <a:r>
              <a:rPr lang="en-US" sz="2600" dirty="0">
                <a:solidFill>
                  <a:srgbClr val="002060"/>
                </a:solidFill>
              </a:rPr>
              <a:t>Judge used this information  to give maximum sentence.</a:t>
            </a:r>
          </a:p>
          <a:p>
            <a:pPr algn="ctr" eaLnBrk="1" hangingPunct="1">
              <a:buFontTx/>
              <a:buNone/>
            </a:pPr>
            <a:r>
              <a:rPr lang="en-US" sz="4300" dirty="0" smtClean="0"/>
              <a:t>MORAL of the Story: TIMING IS EVERYTHING!</a:t>
            </a:r>
            <a:endParaRPr lang="en-US" sz="4300" dirty="0"/>
          </a:p>
          <a:p>
            <a:pPr eaLnBrk="1" hangingPunct="1"/>
            <a:endParaRPr lang="en-US" b="1" dirty="0" smtClean="0"/>
          </a:p>
        </p:txBody>
      </p:sp>
      <p:pic>
        <p:nvPicPr>
          <p:cNvPr id="5" name="Picture 2" descr="http://www.biztape.com/images/upload/Image/CAUTION-TAPE-PIC/crime-scene-tap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154738"/>
            <a:ext cx="1131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iztape.com/images/upload/Image/CAUTION-TAPE-PIC/crime-scene-tap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19775"/>
            <a:ext cx="1131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biztape.com/images/upload/Image/CAUTION-TAPE-PIC/crime-scene-tap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7264" y="6124575"/>
            <a:ext cx="1133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biztape.com/images/upload/Image/CAUTION-TAPE-PIC/crime-scene-tap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131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biztape.com/images/upload/Image/CAUTION-TAPE-PIC/crime-scene-tap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264" y="5486400"/>
            <a:ext cx="1133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biztape.com/images/upload/Image/CAUTION-TAPE-PIC/crime-scene-tap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2939" y="5334000"/>
            <a:ext cx="11318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biztape.com/images/upload/Image/CAUTION-TAPE-PIC/crime-scene-tap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5889" y="6019800"/>
            <a:ext cx="11318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52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Benefits of Forklift Approach: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Detecting New Patterns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133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Serial rapists often go undetected- they move, change MO, learn from mistakes, escalate violence.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Recent NDIS hit from offender in Puerto Rico to 13 unsolved NYC home invasion/rapes: all barred by SOL.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Can provide the information to parole.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9460" name="Picture 2" descr="http://t1.gstatic.com/images?q=tbn:ANd9GcRsHvLOhii4MwXjPXCYMIDR5fOOje98maAwPsDBrEgDXjoyC5p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267200"/>
            <a:ext cx="3000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http://www.weichert.com/images/counties/NY-Queen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011614"/>
            <a:ext cx="762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8" descr="data:image/jpg;base64,/9j/4AAQSkZJRgABAQAAAQABAAD/2wBDAAkGBwgHBgkIBwgKCgkLDRYPDQwMDRsUFRAWIB0iIiAdHx8kKDQsJCYxJx8fLT0tMTU3Ojo6Iys/RD84QzQ5Ojf/2wBDAQoKCg0MDRoPDxo3JR8lNzc3Nzc3Nzc3Nzc3Nzc3Nzc3Nzc3Nzc3Nzc3Nzc3Nzc3Nzc3Nzc3Nzc3Nzc3Nzc3Nzf/wAARCAFIAFUDASIAAhEBAxEB/8QAGgAAAwEBAQEAAAAAAAAAAAAAAAQFAwYCAf/EAD8QAAIBAwMCBAQEAwYFBAMAAAECAwAEEQUSIRMxIkFRYRRxgZEjMqGxBjNSJELB0fDxFRZiY+ElcqKyNUPC/8QAGgEAAgMBAQAAAAAAAAAAAAAABAUAAgMBBv/EADARAAICAQMCAwUJAQEAAAAAAAECAAMRBBIhMUEFUWETIkJx8BQygZGhscHR8eEj/9oADAMBAAIRAxEAPwC5jPFOXvEdrCOenDuY+7EsfsMV801A8xz5KT2z6f51NmnuNVtRPaStbSTncrYDlRyMY+3l5Uy1Wu2X7QOF/mC2PsXPnxGhEx/KrHnHAzT+qxPbyw7TuEKrGCPUd/1zSGm2epxTpE2tKkmOqqfCKQo5AGfnjz8j3pqe3u4EuRfXguT18owiCFfXt70FXr7LdQu48Zx+BllVtuSessI4kRXXGGGRivVZWylLaJT3Cj9q1qjgBiBCIUUUVWSFFFFSSFFFFSSRtLGWlwSPARke5FLaHBNDpFq9vF1WlXYhj8axjnG/GNvAz9KZ0r+ZKAM+Dt9RSehSL/y3bfDuQIZiAUYjOcjP3U8+9d8TAW9z8pRa1cop9ZV061W2AXcXd33SOe7E+fPl5Y9hTOozI0vTa2ibfMRklvU89692Ukk1oLi4geTEuBJHgEgcsSPPy96nmWSXVEEn5eqzKcdweR+lC6OotaD8z+k7ZlH2GVD37Aewor55V9omWhRRRUkhRRRUkhRRRUkkbS8K0zn+7Hu/UVNt7ltOsWsRbT3G1IyJI8HBDFTnJ98fMiqelAsZ1UEkx4GPWpo/h60tbhRPp9wVmR1Ijfdt8DHnxcef3rniZzqmHym1FYKhu4lr+HdRe5+GjeGWCMIrCKUqdzNJnIAPcdvvWFvnr2e7uHYfQZrDQtJ0+31HT3htZo3VMoxZtoYSEc5P9I4z34qnDYSGWGQSReF2ZsZbufLANZ6Vtj+905/acuTLbvSN9qK+DtX2tZlCiiipJCiiipJCiiipJJ+n3FvvKW9oBu7GVy5Pz7DtScWt38F1dQMMLDKVUR22AAODyrAcZHelopDE6upIIOaqyadY3aNK1pC3VjkD+AZLFSc/PgjPtW2v05qt3djNNMdx2mfdP1S7V0hvYb2SVY8v04G2t+KRxk88DFLC4mmSF5JXJWbByxJ5/wBGrVjEqx2bxhQiRLHsUYCgSccehwftUm7iSKEtCCFcJKEZslfEV7+lYU49ouZNSrbwe3IlQ96K+IwcKwztYZB8jkZr6PWrEYJEzECCATg4FGDnGDx3qRafw/bWosglxdt8J1OmWl/NvPO7jn29K9QaHBAbIrc3ZNm5dCZfz5IJDADBGVHp29zXJJWIxnOR8x3r5Smm2MenW5hieSRS7PmUgnJ+g49PTsOMCm6kkKKKKkk5ir+meG1tgR/MfaPceIf/ANCoHfvVe3dZ9PQmYRyQcFmJA5+QPtTXxXPs1+c7piofLnAkqSyvLCO1Fpc6teGVCCiXCqQd+4ckeqAe24+tTLqx1SU9EprGcPDlrpQM8HnK+Rx6n2Hn2E+oSwSWIQJdbz3jwWzvI7lf9EUrrTPqiQQPE8IlV8ykgbCGG1+P/bn1pICRyIS22w4U5+UkaLp897byde61G0khkxtW43Bs4bIyOwPGPaup9fKpumtnNzcMqPnpToqkhmB4YexBBz71SNEOQx3DvBmUqcGFFFFVnIUUUVJIUUUVJJzBqjo7qHkSTIjYBWOO2TjP0zn6VOFVNFEfWUSRK+50BJz2Jz+4Bpz4mwFGPMzBWw4njTmlOsNHPIxEE8caocYTzOOPMmnrtVNpB4cMrYB9d2T+4/WsbAFdUNxLb2/9qnR1ZSc4GF9fUGmdQRbm16SZhKdNsxNg4O5e/PqK8+OkdZKkYEn6jEILia7VQyWsfQmUg5eItliMeYYZ+tOWVx1F6ZOfCHjYj8yHsfn5H5UtJaOBfKbq4YrKPEzctywwfvn50y0ohlHSghXEasmFzwVBYDJOPbHp71dHxkHvMb688gfWBGfLNFG7eA+c5/vetFaQIwoooqSQoooqSTmM8iqmkuI0nmKlmjXKgeoU4/epZ7VU0zw203fLpLj3wlOPEwDTk+czqA3gmLCWOa90y5Vr1fhlBKBSFYdXGSMc98/evq6QDe2UbX92xSOTbul/PvG7DeuMcemabtLu3uLqyWKZS6su5OzDxk8/cVuvjvLKbAw7Kp9iBg/pj70g6cGNLlO0sD0/vMgpavcfDg3E/wDb7VoFZbtchQdwc8Dx4I54+tM6LazfB4iMsgikcB5rgMzYbJO7jHOfljzpa1URjT4pEcSqrYXHbjBz/rvTukgLBMAVJ2T52kHyJ8vPn51w9JsAQM/XSV3ZobhrZlCRAbolUcY8/r/nXsjHljIzWOwyqkYIGWXDf0YiB/wrR5We8eLYfzbVK848hkeX7VolgccdRFzoc5nqivlxNFHucsAh/Lj9MVn8XD8MJTuVTLtyyn+nNbBWIziZEgdTNaKwF1GwyiysPVYm/wAqK77N/KczOfH7DNVrAkNpgXuLlh9ciol3C1xbvFHPLAzYxLGRuX5UnFaX8VzZRwXGryhp1/EhdQqnI75zkjGe2MU08SB9mPmJjjIInYNphna0Ets4yoV2VcHHUz3HI8q2tuhBBMjo0U6YCdRiRvKMFJz64OTXIxWurtcWkTNrMbFlGZHQBcttypB/6s9+6nsTxUsdMvbizguG1C/B8EjW00igADqLg4IyM4PzPn5AOAcZENLHoOhi9gLcRaWTE2djAhWHJI74xwO5PfvXpvibOJZS12omMylWhSXIO3b3YEeFuPv7Vp8PIiaSZnxd/iRukrDcTjOeOBgcc44FXHjkLdNkt3QQ5UNsbDdMevuBQB4hNm5q/cOD/wAkl7m7FvK8cU8vhEiF4AhIMJG0jP5sEH04NetMa4+MeS+jnP4bY3oseWEeeCCQcD980rrkU/xV0BqNzbb40VVt4N6oRESSuDjnGD7HvTdvaTz6jMTezNsmll6bEooRrcALyeRnB9sVkR6TMcjBMwt76xu7WO7WykXEhV4xPxGw8vy0xdyQSaUnRhaLbcHdubdnwd+1KJYyWvxUrtH0pEXwK6th8/m4J5I9RW4XdpqjIObkD/4UYCbdOGI5BxF+srwcCdBYJ07SJPRB/n/jRWgHkvAFFJ2PMMrGEAnEiaLk70JHcbhx862u5ZIdHZ4SyyBjhlbGCQBkHy71MksXaRmBgALeaep9vpVK5jMukmFQ5ZpMfhrk9h2H0r1etew0neMciYahKlX3GzOlhs2SWwXqRsIjt5cZOHPNfba0lZEBeIheojDeDlSAR/8AIE1NudXhW3vumnQntBtgZpgxZiC/bHJUkcc8Zr6uoGG5jiiLKGtWlwXHibBGe3v/AKzShtWx4InXbPBm80MY1KS4luIQUkcdMyL4wxIIOe2Bz86+3Vqt01xBHcoySWrxBklCtzFtz7VBgkkuUE0mS8mZH3eRPJ9PWiS4kh2ujLHuIRizBcqeCAT6jiuAKVJJmCeJO9mwjrxPepaJGivDLe6qySRLETDLuAAj3A5A75zz6E+2NTpiX83S+Kvoy0dy6sz9MKJYwcZx+ZScDPIHqBVLrA6qsfSm+HFsWYBsgv08YLbeDtyO/Oc0ib7GlRTly0puXRpDJ3GFUjwqeduB24PfihwYxIzxMbWxa3itdMild+7NJI24sWJYnPnjOB9KsT2sdlaRGPJSOdZJNx5PGKnvP8PPBPbpgdMqquc45IrOO+kDuZl60cgw6Me/pj0+lG2OxpRV+7jP4xdqLlrYo3+TqFYFVZSuGGQc96KhQ/lzZX6Rxn/9dwQpX25GD8xRQH2ZjzNF1Jx0/aSfLjz7VW0YFnQBWOZSpI8soy/4ioBsYyzHqTDcSTiQ45qnpFlH8XBOJJ1d5lBCyYGPcfPFej8SLtRyvfzltlI53n8ohq6SG5mDW5fO/aOk2SemeQSefTj0qoY8XSFg7E2ZBVUwAO5Oc8Z4Hb7Y52l0mafrzx3LC4nX8JgxUAsBGNxGSe2cjtnzpp0dbRp1aT4hB0lkLtuAKk4z7kD9K82ccZnOJztuxa3jIwAV4AOcD7+lM29r8XLt3OCitKNg5YqpIHY0vbpLFCguTIZlGH6n5t3Oc++ae01iLhyCQRDJyPLwGmJ0zmhrT0Ai2ilzcG9YzcwJbX4v7qSOJOh8OnU48RizwT69seteFt7SSC2s4pi6iSSSPEo3MVQN3Hcbs8e2KfciRQJirrkYDnIz0fevWLcMnTMQA6hXbjjMQ7UFpUGpTcDj/J6F8qRmQ71wH2E4ES7SfI+ZP3zWIkDYIKnPbnvTupwK0fWDRkMimQZ5wRSWn2dp8Yu6BeQV7eRBH+NehrVW04CqDtHfrAHrqZj7WbpaTzDdGEI9pAf8aKrwWNrbljBEsRbAbZkZx2/c0UMNdYBjaJY1U/CTj8Jy4upcHNnNkEgYIPaqml3Ekki2z20yI6yoJ0IO3IA3D5DJ9qU7kZqjp8jRyKFAJWRCB6g8EfUVr4orCkAtnmVa6sfB+pky1GnXEkVvLJrpdpIbIykNGvMzuW4OACQV3eWBittGt7S7mt7hLjVI1ErXYEwwg3EJsYZycbDjy5PPNNTW9+dRngh1C/jWWVeliIMiLvZR4g3bIznj/Gvlkbm009rq5vpJUmliUJcYUxkIQTwSOT/vSHkzjNgZnnUv/wAhdD/vv/8AY1600Iblt7EL0ZMkDJA2Hy86y1CSL/iF2TJGFEzjIcd9xr1pjI90wEsY/ClGSwx+Ujn7j70W99opKZ4xFlFji4Dtn+Z71J4rhxb4sLi3xvRZpwpJEIzwCewJ5+XrWdvpX8Pdeb4hLJd0jhHjm3GQPFxnxdyrE488nGMVnLpoguJEj0i3nRZRCrG4yTBJD+IwLHgDaMAeQ9K0tNMjublGvNMsbcM0rsEl7GONViZQGxjaxPbjHuKx0TpWhBOJ6Cz3jGLz+H9JFjILe2MmUQlMsoOVLZ7nuyqfbAqVGL5ommSzYJGOX3+ddNdlY7KV+qjloYvyNn+7jP65pW2wdFucAY3H/CmddhT30PBIH9zEsoOCAfr0iOj3V2/WE0brjBGHznJNFOaMg6DsRklsc/696K2sYK5X+JkWVucD9f7kDfeYP4ER5OPGe3lVbRDeHUVYQJJDvXxK/iUZ749u/wBKlfG22GzMvhJB79xTl2Vl0u3TKrEL2EsdwQkbiTySPt8+K54iFNGVbODLtkMN6Ade06CG/t7a+t4J5NrKOm4Kt+YyMBjjnxAVmtvHqenumxpBHcqSPEpVlyfmOa3i5ksfCAcqe3/cNTtPkWIT2EjHqCYSxliWLIQckn1BOK88MGZdpzuoWUUOq3KxaMGRbiaMP1+yFi2SCfNuMc45PsdNC02K8upUn0wwMYWK7Zicsy7mAIPGGVfmRmqWpD/1G6z36z//AGNetLAN0QWCjoyDc3YeA0XY5NZHpFlVpN6jHeKS2LXdm2qzwMk00q25Eb+HYAUBx6/Ptz5U3p+iCy12VbeKUBbVly7ZB3An0x3z29RxWXwSf8uxpFNCSL1SSAwz69wPn9KqPp4Gp3F18Vb4khMaKVbhhFye3bkfSlLcgj+Z6jof+TxqkbwWIDrh2SIAZ9F7UnBPex6S6PZKqOG8fUU8+Qx86ja3eahpqxQXOo2rO8UR3xwHaQIzzyPY/cdsHK1zrt1HpcUUmo25KyEMEtWOQrYwrYx2DnPn4SO/DrSADToufigdlgV293tOn0d7yOFhPahQTlWV1wfofkPvRT2mpdxoTfSQyEogARQFUhcNjgHk889u1FXsclicym8H4ROYS1Ky7zMzDcTsYAgg/wCv0p+92NploMkEXkPCYJJ3Hjkj/XlU430YLAxzZUkH8M84qrZXNs6JHJazOySKwYKQu8HwklT7/pR/iHsvs5CeYl1ruscb/L0lyP8Am2PHmMe/jasFs4rl4ZHbY8c21WAByGU5U+xIH2rZ7mOFbeVLQNsXcFQnccMxwPc44+dQrC6nudMjnPx8PVuBB0pVUMpP988eWP39aQirvmd+zHOJvqFndNf3LLazkGZyMRsc+I+1erO0uITJLJBIqiGUkshwPAfatzrkP/qKTQPJLZwupkkfb19jbcjHAPAzx/lWk2qoLi0VrCRjdw4O0lhF+HnDc+/71uwDArBK/DQrizPfMlyrYSaY1vDdR9KKVZG3+PHhzyD5Fjj2yKttbzuwYRNyX5IxnMSgfrS8Go2819dWX/BpI1hjZjK6fhy4jHC+vftTGn3p1G1jmWzmtCTIvRlG1gRGPLPzA+WaDOiU/EY0FpzFNQsrmSCBEiJIiUNhgMYUDHf50tPolwtlbxpPdyNjBQzjCjBHH3pT+LbNspLFO6XAhTeDKyqFXbn8uecA1LYdfUoFa8DW6RgkpdyMVUcng+fH6U3pTFdY7DJgpe0FignWQaU9vnZcXPixndPRX3T7q2kjKQXPW2fmLOSw5Pcn60UPjMuz255B+vwnOC5hJI68fBIbLAY9ao6deoZYoRcAeLlAxx37HnFJGyBJ/sw57/h/+KegitrWze7uLYHpEHJjUODkcgkd/n6U71rsKWziY1ey3jGZdiljL2WIFGdvZzx4zUWUXFpZdQ3FzODKE2RxKSCV/N6nGP1+1y2SJlspgk6jcu0HHOWJ/T9iK5jVmRoFtNVuLSNlkWTCyuhDMjBfp4hkZz+lIlUniGF1Exl1iBra46umXMjxieJmkVkLMHRznBwpbJPl4hgVb0jVoL1zGmnywhLXJaXcFPhIwOee32Irm7e3/hq6F5FPqatPIzSjpyMcMCzeHJzgqW4Pp7Vc0ttCtBLNZTSSJFabWlaQbduzcBk8f3h9x61f2L56SNau3BP7+Uvh1Mf8gY8zuPfpn/asbq6tYEMk6oieIElz/QuP3xWD65pccRElxEF2Hk3CAYEe4nv9K3hnsLu4MClXdN7GNnU9kUHI78ZH1qFCBBxqKyeJy1/qNi946C6gONqhRKD7Y+9L2ep6YJkkW5tmGT3ZRkdj+9N6nZ2Mru6SXEdyhYgRxqoLemc9uMVOtbRo5GZzLINhC9ZlbJ8jjAxzj6U5rJFSpt7eUHCuxJBHXznW2r2s4ZrR4ZADgmPaflmilLC96cAN7Aibh4GjcLuxkHIx8qKVGp+wP5S7Ag4yPznPS3WuCVxHe3hjJO3bcqODnHBHenxdXUv8O3UV7PNJNsLYlkzjxf1L54x2FZ8euPem7ABxJEY8h1/NzzjnH6U31unUUMRM6T/6DMuwu6y2i/HxkIAHxKf6z3+nrXOa6X1WRZFJhKwBcyRxOXIycglskcjHH93uK+yEFL7LyFQMcJ+UBc+Hnxd/bvWciRI0GVJaOzcAltp24AI24Pt5/ekdTAOCYyerInuHRJp3kvINVhiZkMgBgjODleeO3n2J78Hzqs2iwxrc2szwSW00DlY3wAEKYUY/pGMDv2pK0ntbDTB15Ugj6Kom6TIz4SBuIGeAT2HY05d6vpyieOe8gV7eF15b/tDcvsRkHHuaKe1FUlT2/iYGo95MvP4ZL3RaE6R8LtUdGSIlv5OD4sduM9v/ABb0q0h02OMomnxzESdaSLOWzGpbGfVgGP0pGLU7Gd+hDdwSTMCVRW5YCDnHr3FaXk8KNJFLNEr7ZRtL88wjHHvj9KTjXWswUjrKnR1oCwPTmTbzaLqbYSV3nk1jXye8gdIna4hJaJdxMg7gkHP2rx8RBjPWjwe3jHqR+4I+lez0toelTAT1lfT4lukLSflQBFHy/wB6Kw029jjgyDuR8MrJyDRQ1iW7ztHEsCMROm9MMQu4+tuC5yCq5OfKlK+qxVgy9x6Ufam9CsqDg5liQWkSyf2BZopcs6gHfJ5EYB74AAHypRNbhwIjo84HVA39JigGBjnPvx5cH0py2nhjMcsz4RWVwfXHkMnnPz+1fUudPYLAt3J1HnGPwu5xjb37815V6XVyo7RgNTUFG84MkPfJqV7PustQgWYMoRrbKIT5tnIUeWeOT6VQKWGkyzPcWi3MTgkr0gxXKE7R7eXryK+3108V5dGARSwSIX6hkAypcZIxkHmsZre11O5f/iMzW7xxMsZhl8JQquCffgeE5HlzmqFHAzidOooIxmLprunQqZV0SZXVnIZbPDYEeOfF3wRnGeM+2ad1DYyySXEmnW7SPG6sXDZwIOB344dh8jWEn8Oaa9t+LfXrCGIFvx2A2kYHn6heT6fPL1vplraWotYLpyi9VV6nibmLnPPOOT+nlQBVwQR5iQ2IQfkZwsumy3h+HiTTooyxMO6BjtYlQBndn8qKM+1b22hR27MNQt7WS4WTcGjiK4AO4ZB/6smuqs9EjgvIJPjgdkkZA6eN3IPr27c0ve2yRW6uLpZyzF0PYhCcevIyOPrT3SXItwXqDFqb2X3h0k2JFijWONQqIAqqOwAor1RXosSQooorskZjjt760eyvYOrEH6g2sVYEAjy8sE9zSF1a6Tompw3k8Em344TAx7n8bAjcQPb6Vum0OpcZUHJFN3+lwXMq38l1dxbQoaKOQ7WAyBx2GcjJx5DHnlPrawlm/sZVxuT5SVpVloMs3TS2uJrZLZokdlbGxg2QwznO3f8AIkdsirMX8P6DCoURSW9uEwu6YcFl34z3PLGsG0tr14BJqWodOaIxGP4ghd6oQOPUgLz3JJ9aes9QsrdraN2vY0Eaq0c1vuBKrtGSRkngcgUAwIUzJTn7vImV3YaZa6oqCOeIX0zLeKJfDNhG4PqMseP3pi903StKjaa2trl5bUfhJDKNz7Yio5J54d+/fJJzWVxJa3F5b3MdyX2uyOJIiu5mXgE9h9cfOnr3TNO1SOBr0QySqkkf5skZUdtv/tB/3IKz3hwYeFJ7TnY7e0fUFik0a9EUbC0ieeXaEgYhGB57EEH1GAO4p+bSrK2top7RCZUgaIN1CfAJWbn3yzf64rxq9r/D1tdbZ7G8uptokUxBz4SdxG7d5sc+vJrJtasLWxt4LKx6cO51BnuVUBWO4kZOT+c+VaDcG3DtLexbByJgQMkeYorykd4zuJ7YIBwBGxfnsc4HtRXrqtQjIGzBQfOfaK8TSpDE0srbUQZZvQVjbzXV++zTbGWbn+Y/gUD155rR7FTqZIyT9gc1V06e2NlJDOUViwCkL4nz6/L1qU+lQ4K6pqUk47G3tPCp9mYf7e1Ox6h0OLW3jiUDBwSTj3bv9sUJeDqEKhZZW2nMt2kVzFHIkFt0AAHRz5kd8sfUftXzUNEg1IQC4+MTps7LscJw6kEHPcA/uPI4qJq2umxtrUTXUS2sw3MrcbyMBlz5d8cGvsGq6a11NBYap0gighjc9QEErkgHsfyjGT3PFKDaQcHiah1U7QMT2v8AD1rZ2s11EL3qR7donk3gjsRgDI4GOOMkZyBU6w1OdODebJIlWd43t85BTyAPfhjgZPIHeq1pqVtDpttcwrLcM8sAcx4I3EupzjtypzxxkUja6jNGXD6TqP4iEKI0UncGGB378D7/AEIup27gRCa3Ug8yhc6hY6fbWiaiZprroR9Qwxsdx5UkDjzU8Z8wMZIpCDWdFRYYLHS5YHLqAXsFAjyWGTnOPyn5cU9/FAkeG1axgujOsjsNswiKrIrAnkYyM8eYPuKi6PaXFrcvNe28yKEba8l0JMk4XBAHbCAg+pPrVOvC9TNgDjJ6SpfXt11z/aLgDggRyFQMgHyPvRSc8hklZsnk54or0en0gWpQ3WKGUsSYxus4f5aG5f8Aqk8KfQDk/U1nPeTzrseTEY7RoNqD6UvRRQqUHJ5MtmBo8x6586Wv7yGyiLSSxxyMr9LqHAJCk8+2BzUy21iecsok0/cqlmCyFjgKpY9x2z78EV17VU4M5OmmjXUYPh544ThQYtw4BGDz3748vQVpZaRpsLWkrnTkMJYO3hUMhGeT7H9Melc9pmr3Ul1DFM1kjF04RmJOdxwPLPA+59K6VvglfD27yKwDEdTAYd/IZ/Xyrwuv1d9GoYPwM/p2jarTVXVh1HOPrvI0NzFDEtq9np0tqYcSRLeRrvZHZg2Pcr+pHqadtNO/h2+t2kbT7VrphtmCS79pPkCPLHbz7Yp+HTNItit3FbJHLsWNTKN4y3iPYZBOK2W0sNLtC8Wnwxh03N0WPiUDC4PnwPfit1tW7AU8yopSvtxJvxNzo6EXIa/snfKID+LEM84wOVH/AI+TEUS6mFu7W561oTncRtZT55H6Z7ftS1pf6VfXEU3/ABAwu7BujdptI88Z+h8vKq0+luJOvYuba4DBy8IBEhwRhwPzDn9qZADT4K/e9RBnc2H0hFYW0Yx095Pm3NFe7GeWZHF7am3nQ4Yx7Sj/APUMnIoqh1FhOcmV2Cc/37V8r4xwrHBOATgedTYJb0TK0q3TRsQNrWyrgH3DcYz79q9K9gUgecFzKTKrfnRG4x4hms1t4RnEMfbGQgHFe5WMcEkiru2KWxnGcZ/ypNNS3Ng27A7gv82P1wf73l/nXN6Z9ZMg9I7FHGhG1FUD0UD1x+/70pqEnREkUmqTQzEvIoCZEaZyB2xgbWGO5DGmIXkdGLRNGQeAxBz78fX7VS0y4t4L5JbiJSu3aXKg7R/lmkHi/hr6ixbah6H/AAw/TagVoyn8JOu5Xe3IOryCFJ8vttW/BEKBJVbj3B9c8jINI3t8J7Qpa6zMGkVnDdEsQg2sCRjjwYGP+o45rt0Fval7hui0UmVDgqeoD54wcN5HPfzzXOXSwS3BZIo1VeEwo4GMfsKG0Ggdr95GMfQnLb818TLSQJfFddKZJdzoJIjwpOQMd8jOPkKsto9spBtHmtSoKqYZDgZOTwcg8gVBtdXsElDR3sIK5GEkXjPHY8eVdBFq2nSRllvbchF3P+Ko2jA7+ncfemOvVQwIg1flGrBr2GIpeXQuSD4G6eCB75zk0UWtxBeKz2k0Uyq21ikgIBHcH39qKX4E03Gc586+lvfvRRXqigYgmD7QeTBgHQowypGCD2IrA2dq27NtD4uGPTHPOf3ooqgrVegnAoXpPNxNPHJsjs3lUrnergc88YPt5+9JltQcyOqzx+LcI2SM7V9Ac8nj9c0UVRhk4zOxrSrvUoJ9k6ySQOpEiTJGEbt3wc59xVV7aO4jMtkWbHieBjl19x/UKKKzcezG9es6BJsdhaIy9K0gUhhtwg7/AO9XrHTLWK3j32cIkCkE7Bkjtz68etFFC+I+6oAlkjkMMUG/oxpHvYs21cbie5PvRRRSqaT/2Q=="/>
          <p:cNvSpPr>
            <a:spLocks noChangeAspect="1" noChangeArrowheads="1"/>
          </p:cNvSpPr>
          <p:nvPr/>
        </p:nvSpPr>
        <p:spPr bwMode="auto">
          <a:xfrm>
            <a:off x="1597025" y="-738188"/>
            <a:ext cx="400050" cy="154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AutoShape 10" descr="data:image/jpg;base64,/9j/4AAQSkZJRgABAQAAAQABAAD/2wBDAAkGBwgHBgkIBwgKCgkLDRYPDQwMDRsUFRAWIB0iIiAdHx8kKDQsJCYxJx8fLT0tMTU3Ojo6Iys/RD84QzQ5Ojf/2wBDAQoKCg0MDRoPDxo3JR8lNzc3Nzc3Nzc3Nzc3Nzc3Nzc3Nzc3Nzc3Nzc3Nzc3Nzc3Nzc3Nzc3Nzc3Nzc3Nzc3Nzf/wAARCAFIAFUDASIAAhEBAxEB/8QAGgAAAwEBAQEAAAAAAAAAAAAAAAQFAwYCAf/EAD8QAAIBAwMCBAQEAwYFBAMAAAECAwAEEQUSIRMxIkFRYRRxgZEjMqGxBjNSJELB0fDxFRZiY+ElcqKyNUPC/8QAGgEAAgMBAQAAAAAAAAAAAAAABAUAAgMBBv/EADARAAICAQMCAwUJAQEAAAAAAAECAAMRBBIhMUEFUWETIkJx8BQygZGhscHR8eEj/9oADAMBAAIRAxEAPwC5jPFOXvEdrCOenDuY+7EsfsMV801A8xz5KT2z6f51NmnuNVtRPaStbSTncrYDlRyMY+3l5Uy1Wu2X7QOF/mC2PsXPnxGhEx/KrHnHAzT+qxPbyw7TuEKrGCPUd/1zSGm2epxTpE2tKkmOqqfCKQo5AGfnjz8j3pqe3u4EuRfXguT18owiCFfXt70FXr7LdQu48Zx+BllVtuSessI4kRXXGGGRivVZWylLaJT3Cj9q1qjgBiBCIUUUVWSFFFFSSFFFFSSRtLGWlwSPARke5FLaHBNDpFq9vF1WlXYhj8axjnG/GNvAz9KZ0r+ZKAM+Dt9RSehSL/y3bfDuQIZiAUYjOcjP3U8+9d8TAW9z8pRa1cop9ZV061W2AXcXd33SOe7E+fPl5Y9hTOozI0vTa2ibfMRklvU89692Ukk1oLi4geTEuBJHgEgcsSPPy96nmWSXVEEn5eqzKcdweR+lC6OotaD8z+k7ZlH2GVD37Aewor55V9omWhRRRUkhRRRUkhRRRUkkbS8K0zn+7Hu/UVNt7ltOsWsRbT3G1IyJI8HBDFTnJ98fMiqelAsZ1UEkx4GPWpo/h60tbhRPp9wVmR1Ijfdt8DHnxcef3rniZzqmHym1FYKhu4lr+HdRe5+GjeGWCMIrCKUqdzNJnIAPcdvvWFvnr2e7uHYfQZrDQtJ0+31HT3htZo3VMoxZtoYSEc5P9I4z34qnDYSGWGQSReF2ZsZbufLANZ6Vtj+905/acuTLbvSN9qK+DtX2tZlCiiipJCiiipJCiiipJJ+n3FvvKW9oBu7GVy5Pz7DtScWt38F1dQMMLDKVUR22AAODyrAcZHelopDE6upIIOaqyadY3aNK1pC3VjkD+AZLFSc/PgjPtW2v05qt3djNNMdx2mfdP1S7V0hvYb2SVY8v04G2t+KRxk88DFLC4mmSF5JXJWbByxJ5/wBGrVjEqx2bxhQiRLHsUYCgSccehwftUm7iSKEtCCFcJKEZslfEV7+lYU49ouZNSrbwe3IlQ96K+IwcKwztYZB8jkZr6PWrEYJEzECCATg4FGDnGDx3qRafw/bWosglxdt8J1OmWl/NvPO7jn29K9QaHBAbIrc3ZNm5dCZfz5IJDADBGVHp29zXJJWIxnOR8x3r5Smm2MenW5hieSRS7PmUgnJ+g49PTsOMCm6kkKKKKkk5ir+meG1tgR/MfaPceIf/ANCoHfvVe3dZ9PQmYRyQcFmJA5+QPtTXxXPs1+c7piofLnAkqSyvLCO1Fpc6teGVCCiXCqQd+4ckeqAe24+tTLqx1SU9EprGcPDlrpQM8HnK+Rx6n2Hn2E+oSwSWIQJdbz3jwWzvI7lf9EUrrTPqiQQPE8IlV8ykgbCGG1+P/bn1pICRyIS22w4U5+UkaLp897byde61G0khkxtW43Bs4bIyOwPGPaup9fKpumtnNzcMqPnpToqkhmB4YexBBz71SNEOQx3DvBmUqcGFFFFVnIUUUVJIUUUVJJzBqjo7qHkSTIjYBWOO2TjP0zn6VOFVNFEfWUSRK+50BJz2Jz+4Bpz4mwFGPMzBWw4njTmlOsNHPIxEE8caocYTzOOPMmnrtVNpB4cMrYB9d2T+4/WsbAFdUNxLb2/9qnR1ZSc4GF9fUGmdQRbm16SZhKdNsxNg4O5e/PqK8+OkdZKkYEn6jEILia7VQyWsfQmUg5eItliMeYYZ+tOWVx1F6ZOfCHjYj8yHsfn5H5UtJaOBfKbq4YrKPEzctywwfvn50y0ohlHSghXEasmFzwVBYDJOPbHp71dHxkHvMb688gfWBGfLNFG7eA+c5/vetFaQIwoooqSQoooqSTmM8iqmkuI0nmKlmjXKgeoU4/epZ7VU0zw203fLpLj3wlOPEwDTk+czqA3gmLCWOa90y5Vr1fhlBKBSFYdXGSMc98/evq6QDe2UbX92xSOTbul/PvG7DeuMcemabtLu3uLqyWKZS6su5OzDxk8/cVuvjvLKbAw7Kp9iBg/pj70g6cGNLlO0sD0/vMgpavcfDg3E/wDb7VoFZbtchQdwc8Dx4I54+tM6LazfB4iMsgikcB5rgMzYbJO7jHOfljzpa1URjT4pEcSqrYXHbjBz/rvTukgLBMAVJ2T52kHyJ8vPn51w9JsAQM/XSV3ZobhrZlCRAbolUcY8/r/nXsjHljIzWOwyqkYIGWXDf0YiB/wrR5We8eLYfzbVK848hkeX7VolgccdRFzoc5nqivlxNFHucsAh/Lj9MVn8XD8MJTuVTLtyyn+nNbBWIziZEgdTNaKwF1GwyiysPVYm/wAqK77N/KczOfH7DNVrAkNpgXuLlh9ciol3C1xbvFHPLAzYxLGRuX5UnFaX8VzZRwXGryhp1/EhdQqnI75zkjGe2MU08SB9mPmJjjIInYNphna0Ets4yoV2VcHHUz3HI8q2tuhBBMjo0U6YCdRiRvKMFJz64OTXIxWurtcWkTNrMbFlGZHQBcttypB/6s9+6nsTxUsdMvbizguG1C/B8EjW00igADqLg4IyM4PzPn5AOAcZENLHoOhi9gLcRaWTE2djAhWHJI74xwO5PfvXpvibOJZS12omMylWhSXIO3b3YEeFuPv7Vp8PIiaSZnxd/iRukrDcTjOeOBgcc44FXHjkLdNkt3QQ5UNsbDdMevuBQB4hNm5q/cOD/wAkl7m7FvK8cU8vhEiF4AhIMJG0jP5sEH04NetMa4+MeS+jnP4bY3oseWEeeCCQcD980rrkU/xV0BqNzbb40VVt4N6oRESSuDjnGD7HvTdvaTz6jMTezNsmll6bEooRrcALyeRnB9sVkR6TMcjBMwt76xu7WO7WykXEhV4xPxGw8vy0xdyQSaUnRhaLbcHdubdnwd+1KJYyWvxUrtH0pEXwK6th8/m4J5I9RW4XdpqjIObkD/4UYCbdOGI5BxF+srwcCdBYJ07SJPRB/n/jRWgHkvAFFJ2PMMrGEAnEiaLk70JHcbhx862u5ZIdHZ4SyyBjhlbGCQBkHy71MksXaRmBgALeaep9vpVK5jMukmFQ5ZpMfhrk9h2H0r1etew0neMciYahKlX3GzOlhs2SWwXqRsIjt5cZOHPNfba0lZEBeIheojDeDlSAR/8AIE1NudXhW3vumnQntBtgZpgxZiC/bHJUkcc8Zr6uoGG5jiiLKGtWlwXHibBGe3v/AKzShtWx4InXbPBm80MY1KS4luIQUkcdMyL4wxIIOe2Bz86+3Vqt01xBHcoySWrxBklCtzFtz7VBgkkuUE0mS8mZH3eRPJ9PWiS4kh2ujLHuIRizBcqeCAT6jiuAKVJJmCeJO9mwjrxPepaJGivDLe6qySRLETDLuAAj3A5A75zz6E+2NTpiX83S+Kvoy0dy6sz9MKJYwcZx+ZScDPIHqBVLrA6qsfSm+HFsWYBsgv08YLbeDtyO/Oc0ib7GlRTly0puXRpDJ3GFUjwqeduB24PfihwYxIzxMbWxa3itdMild+7NJI24sWJYnPnjOB9KsT2sdlaRGPJSOdZJNx5PGKnvP8PPBPbpgdMqquc45IrOO+kDuZl60cgw6Me/pj0+lG2OxpRV+7jP4xdqLlrYo3+TqFYFVZSuGGQc96KhQ/lzZX6Rxn/9dwQpX25GD8xRQH2ZjzNF1Jx0/aSfLjz7VW0YFnQBWOZSpI8soy/4ioBsYyzHqTDcSTiQ45qnpFlH8XBOJJ1d5lBCyYGPcfPFej8SLtRyvfzltlI53n8ohq6SG5mDW5fO/aOk2SemeQSefTj0qoY8XSFg7E2ZBVUwAO5Oc8Z4Hb7Y52l0mafrzx3LC4nX8JgxUAsBGNxGSe2cjtnzpp0dbRp1aT4hB0lkLtuAKk4z7kD9K82ccZnOJztuxa3jIwAV4AOcD7+lM29r8XLt3OCitKNg5YqpIHY0vbpLFCguTIZlGH6n5t3Oc++ae01iLhyCQRDJyPLwGmJ0zmhrT0Ai2ilzcG9YzcwJbX4v7qSOJOh8OnU48RizwT69seteFt7SSC2s4pi6iSSSPEo3MVQN3Hcbs8e2KfciRQJirrkYDnIz0fevWLcMnTMQA6hXbjjMQ7UFpUGpTcDj/J6F8qRmQ71wH2E4ES7SfI+ZP3zWIkDYIKnPbnvTupwK0fWDRkMimQZ5wRSWn2dp8Yu6BeQV7eRBH+NehrVW04CqDtHfrAHrqZj7WbpaTzDdGEI9pAf8aKrwWNrbljBEsRbAbZkZx2/c0UMNdYBjaJY1U/CTj8Jy4upcHNnNkEgYIPaqml3Ekki2z20yI6yoJ0IO3IA3D5DJ9qU7kZqjp8jRyKFAJWRCB6g8EfUVr4orCkAtnmVa6sfB+pky1GnXEkVvLJrpdpIbIykNGvMzuW4OACQV3eWBittGt7S7mt7hLjVI1ErXYEwwg3EJsYZycbDjy5PPNNTW9+dRngh1C/jWWVeliIMiLvZR4g3bIznj/Gvlkbm009rq5vpJUmliUJcYUxkIQTwSOT/vSHkzjNgZnnUv/wAhdD/vv/8AY1600Iblt7EL0ZMkDJA2Hy86y1CSL/iF2TJGFEzjIcd9xr1pjI90wEsY/ClGSwx+Ujn7j70W99opKZ4xFlFji4Dtn+Z71J4rhxb4sLi3xvRZpwpJEIzwCewJ5+XrWdvpX8Pdeb4hLJd0jhHjm3GQPFxnxdyrE488nGMVnLpoguJEj0i3nRZRCrG4yTBJD+IwLHgDaMAeQ9K0tNMjublGvNMsbcM0rsEl7GONViZQGxjaxPbjHuKx0TpWhBOJ6Cz3jGLz+H9JFjILe2MmUQlMsoOVLZ7nuyqfbAqVGL5ommSzYJGOX3+ddNdlY7KV+qjloYvyNn+7jP65pW2wdFucAY3H/CmddhT30PBIH9zEsoOCAfr0iOj3V2/WE0brjBGHznJNFOaMg6DsRklsc/696K2sYK5X+JkWVucD9f7kDfeYP4ER5OPGe3lVbRDeHUVYQJJDvXxK/iUZ749u/wBKlfG22GzMvhJB79xTl2Vl0u3TKrEL2EsdwQkbiTySPt8+K54iFNGVbODLtkMN6Ade06CG/t7a+t4J5NrKOm4Kt+YyMBjjnxAVmtvHqenumxpBHcqSPEpVlyfmOa3i5ksfCAcqe3/cNTtPkWIT2EjHqCYSxliWLIQckn1BOK88MGZdpzuoWUUOq3KxaMGRbiaMP1+yFi2SCfNuMc45PsdNC02K8upUn0wwMYWK7Zicsy7mAIPGGVfmRmqWpD/1G6z36z//AGNetLAN0QWCjoyDc3YeA0XY5NZHpFlVpN6jHeKS2LXdm2qzwMk00q25Eb+HYAUBx6/Ptz5U3p+iCy12VbeKUBbVly7ZB3An0x3z29RxWXwSf8uxpFNCSL1SSAwz69wPn9KqPp4Gp3F18Vb4khMaKVbhhFye3bkfSlLcgj+Z6jof+TxqkbwWIDrh2SIAZ9F7UnBPex6S6PZKqOG8fUU8+Qx86ja3eahpqxQXOo2rO8UR3xwHaQIzzyPY/cdsHK1zrt1HpcUUmo25KyEMEtWOQrYwrYx2DnPn4SO/DrSADToufigdlgV293tOn0d7yOFhPahQTlWV1wfofkPvRT2mpdxoTfSQyEogARQFUhcNjgHk889u1FXsclicym8H4ROYS1Ky7zMzDcTsYAgg/wCv0p+92NploMkEXkPCYJJ3Hjkj/XlU430YLAxzZUkH8M84qrZXNs6JHJazOySKwYKQu8HwklT7/pR/iHsvs5CeYl1ruscb/L0lyP8Am2PHmMe/jasFs4rl4ZHbY8c21WAByGU5U+xIH2rZ7mOFbeVLQNsXcFQnccMxwPc44+dQrC6nudMjnPx8PVuBB0pVUMpP988eWP39aQirvmd+zHOJvqFndNf3LLazkGZyMRsc+I+1erO0uITJLJBIqiGUkshwPAfatzrkP/qKTQPJLZwupkkfb19jbcjHAPAzx/lWk2qoLi0VrCRjdw4O0lhF+HnDc+/71uwDArBK/DQrizPfMlyrYSaY1vDdR9KKVZG3+PHhzyD5Fjj2yKttbzuwYRNyX5IxnMSgfrS8Go2819dWX/BpI1hjZjK6fhy4jHC+vftTGn3p1G1jmWzmtCTIvRlG1gRGPLPzA+WaDOiU/EY0FpzFNQsrmSCBEiJIiUNhgMYUDHf50tPolwtlbxpPdyNjBQzjCjBHH3pT+LbNspLFO6XAhTeDKyqFXbn8uecA1LYdfUoFa8DW6RgkpdyMVUcng+fH6U3pTFdY7DJgpe0FignWQaU9vnZcXPixndPRX3T7q2kjKQXPW2fmLOSw5Pcn60UPjMuz255B+vwnOC5hJI68fBIbLAY9ao6deoZYoRcAeLlAxx37HnFJGyBJ/sw57/h/+KegitrWze7uLYHpEHJjUODkcgkd/n6U71rsKWziY1ey3jGZdiljL2WIFGdvZzx4zUWUXFpZdQ3FzODKE2RxKSCV/N6nGP1+1y2SJlspgk6jcu0HHOWJ/T9iK5jVmRoFtNVuLSNlkWTCyuhDMjBfp4hkZz+lIlUniGF1Exl1iBra46umXMjxieJmkVkLMHRznBwpbJPl4hgVb0jVoL1zGmnywhLXJaXcFPhIwOee32Irm7e3/hq6F5FPqatPIzSjpyMcMCzeHJzgqW4Pp7Vc0ttCtBLNZTSSJFabWlaQbduzcBk8f3h9x61f2L56SNau3BP7+Uvh1Mf8gY8zuPfpn/asbq6tYEMk6oieIElz/QuP3xWD65pccRElxEF2Hk3CAYEe4nv9K3hnsLu4MClXdN7GNnU9kUHI78ZH1qFCBBxqKyeJy1/qNi946C6gONqhRKD7Y+9L2ep6YJkkW5tmGT3ZRkdj+9N6nZ2Mru6SXEdyhYgRxqoLemc9uMVOtbRo5GZzLINhC9ZlbJ8jjAxzj6U5rJFSpt7eUHCuxJBHXznW2r2s4ZrR4ZADgmPaflmilLC96cAN7Aibh4GjcLuxkHIx8qKVGp+wP5S7Ag4yPznPS3WuCVxHe3hjJO3bcqODnHBHenxdXUv8O3UV7PNJNsLYlkzjxf1L54x2FZ8euPem7ABxJEY8h1/NzzjnH6U31unUUMRM6T/6DMuwu6y2i/HxkIAHxKf6z3+nrXOa6X1WRZFJhKwBcyRxOXIycglskcjHH93uK+yEFL7LyFQMcJ+UBc+Hnxd/bvWciRI0GVJaOzcAltp24AI24Pt5/ekdTAOCYyerInuHRJp3kvINVhiZkMgBgjODleeO3n2J78Hzqs2iwxrc2szwSW00DlY3wAEKYUY/pGMDv2pK0ntbDTB15Ugj6Kom6TIz4SBuIGeAT2HY05d6vpyieOe8gV7eF15b/tDcvsRkHHuaKe1FUlT2/iYGo95MvP4ZL3RaE6R8LtUdGSIlv5OD4sduM9v/ABb0q0h02OMomnxzESdaSLOWzGpbGfVgGP0pGLU7Gd+hDdwSTMCVRW5YCDnHr3FaXk8KNJFLNEr7ZRtL88wjHHvj9KTjXWswUjrKnR1oCwPTmTbzaLqbYSV3nk1jXye8gdIna4hJaJdxMg7gkHP2rx8RBjPWjwe3jHqR+4I+lez0toelTAT1lfT4lukLSflQBFHy/wB6Kw029jjgyDuR8MrJyDRQ1iW7ztHEsCMROm9MMQu4+tuC5yCq5OfKlK+qxVgy9x6Ufam9CsqDg5liQWkSyf2BZopcs6gHfJ5EYB74AAHypRNbhwIjo84HVA39JigGBjnPvx5cH0py2nhjMcsz4RWVwfXHkMnnPz+1fUudPYLAt3J1HnGPwu5xjb37815V6XVyo7RgNTUFG84MkPfJqV7PustQgWYMoRrbKIT5tnIUeWeOT6VQKWGkyzPcWi3MTgkr0gxXKE7R7eXryK+3108V5dGARSwSIX6hkAypcZIxkHmsZre11O5f/iMzW7xxMsZhl8JQquCffgeE5HlzmqFHAzidOooIxmLprunQqZV0SZXVnIZbPDYEeOfF3wRnGeM+2ad1DYyySXEmnW7SPG6sXDZwIOB344dh8jWEn8Oaa9t+LfXrCGIFvx2A2kYHn6heT6fPL1vplraWotYLpyi9VV6nibmLnPPOOT+nlQBVwQR5iQ2IQfkZwsumy3h+HiTTooyxMO6BjtYlQBndn8qKM+1b22hR27MNQt7WS4WTcGjiK4AO4ZB/6smuqs9EjgvIJPjgdkkZA6eN3IPr27c0ve2yRW6uLpZyzF0PYhCcevIyOPrT3SXItwXqDFqb2X3h0k2JFijWONQqIAqqOwAor1RXosSQooorskZjjt760eyvYOrEH6g2sVYEAjy8sE9zSF1a6Tompw3k8Em344TAx7n8bAjcQPb6Vum0OpcZUHJFN3+lwXMq38l1dxbQoaKOQ7WAyBx2GcjJx5DHnlPrawlm/sZVxuT5SVpVloMs3TS2uJrZLZokdlbGxg2QwznO3f8AIkdsirMX8P6DCoURSW9uEwu6YcFl34z3PLGsG0tr14BJqWodOaIxGP4ghd6oQOPUgLz3JJ9aes9QsrdraN2vY0Eaq0c1vuBKrtGSRkngcgUAwIUzJTn7vImV3YaZa6oqCOeIX0zLeKJfDNhG4PqMseP3pi903StKjaa2trl5bUfhJDKNz7Yio5J54d+/fJJzWVxJa3F5b3MdyX2uyOJIiu5mXgE9h9cfOnr3TNO1SOBr0QySqkkf5skZUdtv/tB/3IKz3hwYeFJ7TnY7e0fUFik0a9EUbC0ieeXaEgYhGB57EEH1GAO4p+bSrK2top7RCZUgaIN1CfAJWbn3yzf64rxq9r/D1tdbZ7G8uptokUxBz4SdxG7d5sc+vJrJtasLWxt4LKx6cO51BnuVUBWO4kZOT+c+VaDcG3DtLexbByJgQMkeYorykd4zuJ7YIBwBGxfnsc4HtRXrqtQjIGzBQfOfaK8TSpDE0srbUQZZvQVjbzXV++zTbGWbn+Y/gUD155rR7FTqZIyT9gc1V06e2NlJDOUViwCkL4nz6/L1qU+lQ4K6pqUk47G3tPCp9mYf7e1Ox6h0OLW3jiUDBwSTj3bv9sUJeDqEKhZZW2nMt2kVzFHIkFt0AAHRz5kd8sfUftXzUNEg1IQC4+MTps7LscJw6kEHPcA/uPI4qJq2umxtrUTXUS2sw3MrcbyMBlz5d8cGvsGq6a11NBYap0gighjc9QEErkgHsfyjGT3PFKDaQcHiah1U7QMT2v8AD1rZ2s11EL3qR7donk3gjsRgDI4GOOMkZyBU6w1OdODebJIlWd43t85BTyAPfhjgZPIHeq1pqVtDpttcwrLcM8sAcx4I3EupzjtypzxxkUja6jNGXD6TqP4iEKI0UncGGB378D7/AEIup27gRCa3Ug8yhc6hY6fbWiaiZprroR9Qwxsdx5UkDjzU8Z8wMZIpCDWdFRYYLHS5YHLqAXsFAjyWGTnOPyn5cU9/FAkeG1axgujOsjsNswiKrIrAnkYyM8eYPuKi6PaXFrcvNe28yKEba8l0JMk4XBAHbCAg+pPrVOvC9TNgDjJ6SpfXt11z/aLgDggRyFQMgHyPvRSc8hklZsnk54or0en0gWpQ3WKGUsSYxus4f5aG5f8Aqk8KfQDk/U1nPeTzrseTEY7RoNqD6UvRRQqUHJ5MtmBo8x6586Wv7yGyiLSSxxyMr9LqHAJCk8+2BzUy21iecsok0/cqlmCyFjgKpY9x2z78EV17VU4M5OmmjXUYPh544ThQYtw4BGDz3748vQVpZaRpsLWkrnTkMJYO3hUMhGeT7H9Melc9pmr3Ul1DFM1kjF04RmJOdxwPLPA+59K6VvglfD27yKwDEdTAYd/IZ/Xyrwuv1d9GoYPwM/p2jarTVXVh1HOPrvI0NzFDEtq9np0tqYcSRLeRrvZHZg2Pcr+pHqadtNO/h2+t2kbT7VrphtmCS79pPkCPLHbz7Yp+HTNItit3FbJHLsWNTKN4y3iPYZBOK2W0sNLtC8Wnwxh03N0WPiUDC4PnwPfit1tW7AU8yopSvtxJvxNzo6EXIa/snfKID+LEM84wOVH/AI+TEUS6mFu7W561oTncRtZT55H6Z7ftS1pf6VfXEU3/ABAwu7BujdptI88Z+h8vKq0+luJOvYuba4DBy8IBEhwRhwPzDn9qZADT4K/e9RBnc2H0hFYW0Yx095Pm3NFe7GeWZHF7am3nQ4Yx7Sj/APUMnIoqh1FhOcmV2Cc/37V8r4xwrHBOATgedTYJb0TK0q3TRsQNrWyrgH3DcYz79q9K9gUgecFzKTKrfnRG4x4hms1t4RnEMfbGQgHFe5WMcEkiru2KWxnGcZ/ypNNS3Ng27A7gv82P1wf73l/nXN6Z9ZMg9I7FHGhG1FUD0UD1x+/70pqEnREkUmqTQzEvIoCZEaZyB2xgbWGO5DGmIXkdGLRNGQeAxBz78fX7VS0y4t4L5JbiJSu3aXKg7R/lmkHi/hr6ixbah6H/AAw/TagVoyn8JOu5Xe3IOryCFJ8vttW/BEKBJVbj3B9c8jINI3t8J7Qpa6zMGkVnDdEsQg2sCRjjwYGP+o45rt0Fval7hui0UmVDgqeoD54wcN5HPfzzXOXSwS3BZIo1VeEwo4GMfsKG0Ggdr95GMfQnLb818TLSQJfFddKZJdzoJIjwpOQMd8jOPkKsto9spBtHmtSoKqYZDgZOTwcg8gVBtdXsElDR3sIK5GEkXjPHY8eVdBFq2nSRllvbchF3P+Ko2jA7+ncfemOvVQwIg1flGrBr2GIpeXQuSD4G6eCB75zk0UWtxBeKz2k0Uyq21ikgIBHcH39qKX4E03Gc586+lvfvRRXqigYgmD7QeTBgHQowypGCD2IrA2dq27NtD4uGPTHPOf3ooqgrVegnAoXpPNxNPHJsjs3lUrnergc88YPt5+9JltQcyOqzx+LcI2SM7V9Ac8nj9c0UVRhk4zOxrSrvUoJ9k6ySQOpEiTJGEbt3wc59xVV7aO4jMtkWbHieBjl19x/UKKKzcezG9es6BJsdhaIy9K0gUhhtwg7/AO9XrHTLWK3j32cIkCkE7Bkjtz68etFFC+I+6oAlkjkMMUG/oxpHvYs21cbie5PvRRRSqaT/2Q=="/>
          <p:cNvSpPr>
            <a:spLocks noChangeAspect="1" noChangeArrowheads="1"/>
          </p:cNvSpPr>
          <p:nvPr/>
        </p:nvSpPr>
        <p:spPr bwMode="auto">
          <a:xfrm>
            <a:off x="1597025" y="-738188"/>
            <a:ext cx="400050" cy="154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4" name="Picture 12" descr="http://t3.gstatic.com/images?q=tbn:ANd9GcQOaIMxt1MGsz-L9fKUmYfQbuYNuWX5stlZ5XyWXReQ1gE0zAV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151" y="4921250"/>
            <a:ext cx="785813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4" descr="http://t0.gstatic.com/images?q=tbn:ANd9GcRz4K6VlxtXK6JMtUAzWnKWMZWclD9HWyX-TCzEXG_syAtIOMXB7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7376" y="5837238"/>
            <a:ext cx="9620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3505200" y="5638801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2060"/>
                </a:solidFill>
              </a:rPr>
              <a:t>Manhattan: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</a:rPr>
              <a:t>11 rapes</a:t>
            </a:r>
          </a:p>
        </p:txBody>
      </p:sp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5524500" y="3897314"/>
            <a:ext cx="2019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2060"/>
                </a:solidFill>
              </a:rPr>
              <a:t>Queens: 1 rape</a:t>
            </a:r>
          </a:p>
        </p:txBody>
      </p:sp>
      <p:sp>
        <p:nvSpPr>
          <p:cNvPr id="19468" name="TextBox 12"/>
          <p:cNvSpPr txBox="1">
            <a:spLocks noChangeArrowheads="1"/>
          </p:cNvSpPr>
          <p:nvPr/>
        </p:nvSpPr>
        <p:spPr bwMode="auto">
          <a:xfrm>
            <a:off x="6705600" y="64008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2060"/>
                </a:solidFill>
              </a:rPr>
              <a:t>Bronx: 1 rape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8800" y="4419600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5486400"/>
            <a:ext cx="6858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581400" y="5181600"/>
            <a:ext cx="38100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934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202474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Benefits of Forklift Approach: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Victims in time-barred cases write parole letters.  Their voices are heard.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008" y="2441120"/>
            <a:ext cx="3246438" cy="255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http://www.theyeshivaworld.com/wp-content/uploads/2009/12/pr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4374" y="2449285"/>
            <a:ext cx="2718124" cy="25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4258" y="5657850"/>
            <a:ext cx="1014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Moral of the Story: Even cases barred by the Statute of Limitations provide important evidence!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9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14" y="1066801"/>
            <a:ext cx="6556340" cy="2209800"/>
          </a:xfrm>
        </p:spPr>
        <p:txBody>
          <a:bodyPr>
            <a:normAutofit/>
          </a:bodyPr>
          <a:lstStyle/>
          <a:p>
            <a:r>
              <a:rPr lang="en-US" dirty="0" smtClean="0"/>
              <a:t>Tested in 2005, 1973 underpants matched to 23 cases in three states… from the 1980’s and 1990’s</a:t>
            </a:r>
            <a:endParaRPr lang="en-US" dirty="0"/>
          </a:p>
        </p:txBody>
      </p:sp>
      <p:pic>
        <p:nvPicPr>
          <p:cNvPr id="5" name="Picture 4" descr="1973 NEW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6" y="0"/>
            <a:ext cx="5105400" cy="673416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3068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i="1" dirty="0" smtClean="0">
                <a:solidFill>
                  <a:srgbClr val="002060"/>
                </a:solidFill>
              </a:rPr>
              <a:t>Unexpected</a:t>
            </a:r>
            <a:r>
              <a:rPr lang="en-US" dirty="0" smtClean="0">
                <a:solidFill>
                  <a:srgbClr val="002060"/>
                </a:solidFill>
              </a:rPr>
              <a:t> Benefits of Forklift Approach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105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SOL outrage led to change in law in 2006.</a:t>
            </a:r>
          </a:p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Large number of CODIS-eligible profiles</a:t>
            </a:r>
          </a:p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 Success stories led legislature to expand convicted offender database.</a:t>
            </a:r>
          </a:p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NY now takes DNA from all convicted felons and all persons convicted of Penal Law misdemeanors.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8176" y="3841218"/>
            <a:ext cx="3016782" cy="301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38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11128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Benefits of Forklift Approach: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EXONERATION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sz="2700" dirty="0">
                <a:solidFill>
                  <a:srgbClr val="002060"/>
                </a:solidFill>
              </a:rPr>
              <a:t>Michael Mercer was freed after 12 years when backlog testing using new technology identified Arthur Brown as the true rapist.</a:t>
            </a:r>
          </a:p>
        </p:txBody>
      </p:sp>
      <p:pic>
        <p:nvPicPr>
          <p:cNvPr id="4" name="Picture 3" descr="Mug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2667000" cy="41481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ugA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2643188" cy="4064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00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New York City’s Backlog Project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533400" y="1295400"/>
          <a:ext cx="4648200" cy="4343400"/>
        </p:xfrm>
        <a:graphic>
          <a:graphicData uri="http://schemas.openxmlformats.org/presentationml/2006/ole">
            <p:oleObj spid="_x0000_s1033" name="Slide" r:id="rId4" imgW="4572000" imgH="3429000" progId="PowerPoint.Slide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46207" y="1991248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>
                    <a:lumMod val="50000"/>
                  </a:srgbClr>
                </a:solidFill>
                <a:latin typeface="Arial Black" pitchFamily="34" charset="0"/>
              </a:rPr>
              <a:t>17,000 kits citywide: </a:t>
            </a:r>
            <a:endParaRPr lang="en-US" sz="4400" dirty="0" smtClean="0">
              <a:solidFill>
                <a:srgbClr val="0000FF">
                  <a:lumMod val="50000"/>
                </a:srgbClr>
              </a:solidFill>
              <a:latin typeface="Arial Black" pitchFamily="34" charset="0"/>
            </a:endParaRPr>
          </a:p>
          <a:p>
            <a:r>
              <a:rPr lang="en-US" sz="4400" dirty="0" smtClean="0">
                <a:solidFill>
                  <a:srgbClr val="0000FF">
                    <a:lumMod val="50000"/>
                  </a:srgbClr>
                </a:solidFill>
                <a:latin typeface="Arial Black" pitchFamily="34" charset="0"/>
              </a:rPr>
              <a:t>1989 </a:t>
            </a:r>
            <a:r>
              <a:rPr lang="en-US" sz="4400" dirty="0">
                <a:solidFill>
                  <a:srgbClr val="0000FF">
                    <a:lumMod val="50000"/>
                  </a:srgbClr>
                </a:solidFill>
                <a:latin typeface="Arial Black" pitchFamily="34" charset="0"/>
              </a:rPr>
              <a:t>- 1998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4899" y="4651865"/>
            <a:ext cx="6417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Manhattan: 3,799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5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533400"/>
            <a:ext cx="9144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1405 Park Avenue, NYC</a:t>
            </a:r>
            <a:br>
              <a:rPr lang="en-US" sz="3100" dirty="0"/>
            </a:br>
            <a:r>
              <a:rPr lang="en-US" sz="3100" dirty="0"/>
              <a:t>March 19, 1991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90601"/>
            <a:ext cx="8839200" cy="57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7847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63" y="120580"/>
            <a:ext cx="3463052" cy="3225521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+mn-lt"/>
              </a:rPr>
              <a:t>The 18 year-old victim got on the elevator. A man got on, too.</a:t>
            </a:r>
            <a:endParaRPr lang="en-US" sz="3200" dirty="0">
              <a:latin typeface="+mn-lt"/>
            </a:endParaRPr>
          </a:p>
        </p:txBody>
      </p:sp>
      <p:pic>
        <p:nvPicPr>
          <p:cNvPr id="17410" name="Picture 2" descr="http://cdn.snarkfood.com/wp-content/uploads/2011/12/elevator-accid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40" y="3479854"/>
            <a:ext cx="3894574" cy="2920930"/>
          </a:xfrm>
          <a:prstGeom prst="rect">
            <a:avLst/>
          </a:prstGeom>
          <a:noFill/>
        </p:spPr>
      </p:pic>
      <p:pic>
        <p:nvPicPr>
          <p:cNvPr id="5" name="Picture 2" descr="http://t1.gstatic.com/images?q=tbn:ANd9GcTp_0uWKaGuiuu8QpAuJiqmQcqPaWE0yh7UQY4aCwPCUdjwtnjSZvSLNu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928" y="3495554"/>
            <a:ext cx="4538128" cy="304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881256" y="490106"/>
            <a:ext cx="4086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He pulled a gun, and forced her to the rooftop landing where he raped and robbed her.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5594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 went to the hospital, where a rape kit was done.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447800"/>
            <a:ext cx="37782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225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34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victim moves out for three months. When she returns, she sees Michael Mercer and identifies him as her rapist.</a:t>
            </a:r>
            <a:endParaRPr lang="en-US" dirty="0"/>
          </a:p>
        </p:txBody>
      </p:sp>
      <p:pic>
        <p:nvPicPr>
          <p:cNvPr id="4" name="Picture 3" descr="Mug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209800"/>
            <a:ext cx="6605103" cy="4419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73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Rape kit proves negative</a:t>
            </a:r>
            <a:endParaRPr lang="en-US" dirty="0"/>
          </a:p>
        </p:txBody>
      </p:sp>
      <p:pic>
        <p:nvPicPr>
          <p:cNvPr id="5" name="Picture 5" descr="MARKit - a complete 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600200"/>
            <a:ext cx="60589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&quot;No&quot; Symbol 6"/>
          <p:cNvSpPr/>
          <p:nvPr/>
        </p:nvSpPr>
        <p:spPr>
          <a:xfrm>
            <a:off x="4419600" y="2438400"/>
            <a:ext cx="3276600" cy="32004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3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Mercer was convicted and sentenced for rape</a:t>
            </a:r>
            <a:endParaRPr lang="en-US" dirty="0"/>
          </a:p>
        </p:txBody>
      </p:sp>
      <p:pic>
        <p:nvPicPr>
          <p:cNvPr id="19458" name="Picture 2" descr="http://images.nypl.org/index.php?id=418576&amp;t=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1" y="1447801"/>
            <a:ext cx="6600825" cy="4219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43400" y="58674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20½ to 41 years</a:t>
            </a:r>
          </a:p>
        </p:txBody>
      </p:sp>
    </p:spTree>
    <p:extLst>
      <p:ext uri="{BB962C8B-B14F-4D97-AF65-F5344CB8AC3E}">
        <p14:creationId xmlns:p14="http://schemas.microsoft.com/office/powerpoint/2010/main" xmlns="" val="2783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Michael Mercer’s convicted offender profile entered CODIS in December, 2001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8229600" cy="4525963"/>
          </a:xfrm>
        </p:spPr>
        <p:txBody>
          <a:bodyPr/>
          <a:lstStyle/>
          <a:p>
            <a:r>
              <a:rPr lang="en-US" dirty="0" smtClean="0"/>
              <a:t>A profile from the victim’s rape kit was entered into CODIS in April, 2003.</a:t>
            </a:r>
          </a:p>
          <a:p>
            <a:r>
              <a:rPr lang="en-US" dirty="0" smtClean="0"/>
              <a:t>On May 14, 2003, Manhattan DA’s Office is notified by the OCME that the DNA profile from the victim’s rape kit matched convicted offender Arthur Brown.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71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5400" dirty="0"/>
              <a:t>Um,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/>
          <a:lstStyle/>
          <a:p>
            <a:r>
              <a:rPr lang="en-US" dirty="0" smtClean="0"/>
              <a:t>What went wrong?</a:t>
            </a:r>
          </a:p>
          <a:p>
            <a:r>
              <a:rPr lang="en-US" dirty="0" smtClean="0"/>
              <a:t>Who’s Arthur Brown? A convicted rapist!</a:t>
            </a:r>
          </a:p>
          <a:p>
            <a:r>
              <a:rPr lang="en-US" dirty="0" smtClean="0"/>
              <a:t>We have a problem because Michael Mercer was convicted, NOT Arthur Brown</a:t>
            </a:r>
          </a:p>
        </p:txBody>
      </p:sp>
      <p:pic>
        <p:nvPicPr>
          <p:cNvPr id="4" name="Picture 3" descr="Mug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429001"/>
            <a:ext cx="4800600" cy="326644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019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382" y="2616104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found the victim on May 15, 2003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30" y="3665974"/>
            <a:ext cx="91440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She had since become an NYPD police officer</a:t>
            </a:r>
          </a:p>
          <a:p>
            <a:r>
              <a:rPr lang="en-US" dirty="0" smtClean="0"/>
              <a:t>Showed her a photo array. She picked Arthur Brown </a:t>
            </a:r>
          </a:p>
          <a:p>
            <a:r>
              <a:rPr lang="en-US" dirty="0" smtClean="0"/>
              <a:t>She fell apart. We arranged counseling.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22" name="Picture 2" descr="http://firebell.net/images/40113%20NYPD%2030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1780" y="3324330"/>
            <a:ext cx="2286000" cy="32842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44062" y="391886"/>
            <a:ext cx="9113854" cy="162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dirty="0" smtClean="0">
                <a:solidFill>
                  <a:prstClr val="black"/>
                </a:solidFill>
              </a:rPr>
              <a:t>What did we do?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</a:rPr>
              <a:t>Checked </a:t>
            </a:r>
            <a:r>
              <a:rPr lang="en-US" sz="2600" dirty="0">
                <a:solidFill>
                  <a:prstClr val="black"/>
                </a:solidFill>
              </a:rPr>
              <a:t>the convicted offender sample – no mix up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Examined rape kit – all envelopes properly labeled </a:t>
            </a:r>
          </a:p>
        </p:txBody>
      </p:sp>
    </p:spTree>
    <p:extLst>
      <p:ext uri="{BB962C8B-B14F-4D97-AF65-F5344CB8AC3E}">
        <p14:creationId xmlns:p14="http://schemas.microsoft.com/office/powerpoint/2010/main" xmlns="" val="1399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On May 16, 2003, detectives interviewed Arthur Brown in jail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 admitted to earlier robberies and rapes.</a:t>
            </a:r>
          </a:p>
          <a:p>
            <a:r>
              <a:rPr lang="en-US" dirty="0" smtClean="0"/>
              <a:t>He says he is “haunted” by what he had done.</a:t>
            </a:r>
          </a:p>
          <a:p>
            <a:r>
              <a:rPr lang="en-US" dirty="0" smtClean="0"/>
              <a:t>He refuses to discuss this case.</a:t>
            </a:r>
            <a:endParaRPr lang="en-US" dirty="0"/>
          </a:p>
        </p:txBody>
      </p:sp>
      <p:pic>
        <p:nvPicPr>
          <p:cNvPr id="29698" name="Picture 2" descr="http://bostinno.com/wp-content/uploads/2012/01/prison-b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505200"/>
            <a:ext cx="4267200" cy="3202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487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0437"/>
            <a:ext cx="10972800" cy="57506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Why Test? POPULATE THE DATABASES!!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OCME couldn’t do them and keep up with new cases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B0F0"/>
                </a:solidFill>
              </a:rPr>
              <a:t>OUTSOURCED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Bode</a:t>
            </a:r>
            <a:r>
              <a:rPr lang="en-US" dirty="0" smtClean="0"/>
              <a:t> /</a:t>
            </a:r>
            <a:r>
              <a:rPr lang="en-US" dirty="0" err="1" smtClean="0">
                <a:solidFill>
                  <a:srgbClr val="FFC000"/>
                </a:solidFill>
              </a:rPr>
              <a:t>Cellmark</a:t>
            </a:r>
            <a:r>
              <a:rPr lang="en-US" dirty="0" smtClean="0"/>
              <a:t>/ </a:t>
            </a:r>
            <a:r>
              <a:rPr lang="en-US" dirty="0" err="1" smtClean="0">
                <a:solidFill>
                  <a:schemeClr val="accent5"/>
                </a:solidFill>
              </a:rPr>
              <a:t>GeneScreen</a:t>
            </a:r>
            <a:r>
              <a:rPr lang="en-US" dirty="0" smtClean="0">
                <a:solidFill>
                  <a:schemeClr val="accent5"/>
                </a:solidFill>
              </a:rPr>
              <a:t/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Swabs only/</a:t>
            </a:r>
            <a:r>
              <a:rPr lang="en-US" dirty="0" smtClean="0">
                <a:solidFill>
                  <a:srgbClr val="00B0F0"/>
                </a:solidFill>
              </a:rPr>
              <a:t>600 kits </a:t>
            </a:r>
            <a:r>
              <a:rPr lang="en-US" dirty="0">
                <a:solidFill>
                  <a:srgbClr val="00B0F0"/>
                </a:solidFill>
              </a:rPr>
              <a:t>per </a:t>
            </a:r>
            <a:r>
              <a:rPr lang="en-US" dirty="0" smtClean="0">
                <a:solidFill>
                  <a:srgbClr val="00B0F0"/>
                </a:solidFill>
              </a:rPr>
              <a:t>month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October 2000 -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April 2003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79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As best we could figure, the original serologist thought he tested all four swabs, but he had only tested three.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971800"/>
            <a:ext cx="8229600" cy="1219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The backlog lab developed a profile from the fourth, untested swab.</a:t>
            </a:r>
          </a:p>
        </p:txBody>
      </p:sp>
      <p:pic>
        <p:nvPicPr>
          <p:cNvPr id="27650" name="Picture 2" descr="http://www.sks-science.com/images/3943-05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191000"/>
            <a:ext cx="2590800" cy="2445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45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On Monday, May 19, 2003, detectives drive Michael Mercer from state prison to Manhattan Supreme Court.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590800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Mercer has no idea what’s going on.</a:t>
            </a:r>
            <a:endParaRPr lang="en-US" dirty="0"/>
          </a:p>
        </p:txBody>
      </p:sp>
      <p:pic>
        <p:nvPicPr>
          <p:cNvPr id="35844" name="Picture 4" descr="http://t0.gstatic.com/images?q=tbn:ANd9GcSK5iICdk-tsWoTFcMFRCPbMNDZWFq2dPevZ5fEUsY6dGYR5xWhi3aI19B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581400"/>
            <a:ext cx="4114800" cy="3082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012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 makes motion to vacate judgment based on newly discovered evidence.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Mercer is a free man.</a:t>
            </a:r>
          </a:p>
          <a:p>
            <a:r>
              <a:rPr lang="en-US" dirty="0" smtClean="0"/>
              <a:t>Years Mercer served in prison: 12</a:t>
            </a:r>
          </a:p>
          <a:p>
            <a:r>
              <a:rPr lang="en-US" dirty="0" smtClean="0"/>
              <a:t>Days from cold hit to exoneration: 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22021" y="3531393"/>
            <a:ext cx="9347957" cy="3146993"/>
            <a:chOff x="1422021" y="3531393"/>
            <a:chExt cx="9347957" cy="3146993"/>
          </a:xfrm>
        </p:grpSpPr>
        <p:pic>
          <p:nvPicPr>
            <p:cNvPr id="3891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2021" y="3531393"/>
              <a:ext cx="9347957" cy="1138012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2392" y="4769530"/>
              <a:ext cx="6904651" cy="1908856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xmlns="" val="18227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Disadvantages of Forklift Approach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2466" name="Picture 2" descr="http://blogs.sfweekly.com/thesnitch/pile_of_mo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38401"/>
            <a:ext cx="1905000" cy="1866901"/>
          </a:xfrm>
          <a:prstGeom prst="rect">
            <a:avLst/>
          </a:prstGeom>
          <a:noFill/>
        </p:spPr>
      </p:pic>
      <p:pic>
        <p:nvPicPr>
          <p:cNvPr id="62468" name="Picture 4" descr="http://3.bp.blogspot.com/_Py3gnD8h9eU/SRst9XZQQeI/AAAAAAAABGM/qzvum1_eNzc/s400/P1USMin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362200"/>
            <a:ext cx="38100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130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9" y="111251"/>
            <a:ext cx="8229600" cy="106984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Lots of problems….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9396" name="Picture 4" descr="http://media.cleveland.com/metro/photo/rapekitsjpg-5bc410ab54c78412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990600"/>
            <a:ext cx="4114800" cy="2733676"/>
          </a:xfrm>
          <a:prstGeom prst="rect">
            <a:avLst/>
          </a:prstGeom>
          <a:noFill/>
        </p:spPr>
      </p:pic>
      <p:pic>
        <p:nvPicPr>
          <p:cNvPr id="59398" name="Picture 6" descr="http://t3.gstatic.com/images?q=tbn:ANd9GcQgb2s-XD6Y-CVj4Rw6tL8vkdfmpInKAztaOB3wp4HwmZSBh_Py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473" y="1004207"/>
            <a:ext cx="2667000" cy="1714500"/>
          </a:xfrm>
          <a:prstGeom prst="rect">
            <a:avLst/>
          </a:prstGeom>
          <a:noFill/>
        </p:spPr>
      </p:pic>
      <p:sp>
        <p:nvSpPr>
          <p:cNvPr id="59404" name="AutoShape 12" descr="data:image/jpg;base64,/9j/4AAQSkZJRgABAQAAAQABAAD/2wBDAAkGBwgHBgkIBwgKCgkLDRYPDQwMDRsUFRAWIB0iIiAdHx8kKDQsJCYxJx8fLT0tMTU3Ojo6Iys/RD84QzQ5Ojf/2wBDAQoKCg0MDRoPDxo3JR8lNzc3Nzc3Nzc3Nzc3Nzc3Nzc3Nzc3Nzc3Nzc3Nzc3Nzc3Nzc3Nzc3Nzc3Nzc3Nzc3Nzf/wAARCACsAKIDASIAAhEBAxEB/8QAHAABAAEFAQEAAAAAAAAAAAAAAAUBAwQGBwII/8QAQRAAAQMCBAEICAMGBQUAAAAAAQACAwQRBRIhMQYHEyJBUWFxkRQyQoGhscHRFVJyIyRiosLhM4KS8PE1U1SD4v/EABYBAQEBAAAAAAAAAAAAAAAAAAABAv/EABcRAQEBAQAAAAAAAAAAAAAAAAABEUH/2gAMAwEAAhEDEQA/AO2TVEEJYJpWMLzZoc62Y9yNqIXWyyxm/Y4LTuU5kkGHUGKU7i2Whq2uDh2O0PxAU9FUCaFslmuDmhwuBqCiJcEEXBuFW6irx3/wo79uUBemyx+yLeDyPqgk0uo/nex0lu5/3VfSCNnv99j9EVnosIVLvz+bfsVX0p3awjwIQZiLFFXb2W/6rfRVFW3s/mCDJRW45WyXy7jqVxAREQEREBERAREQEREELxnRfiHC2J07Rd5gc5v6m9IfEKD4PrfS+HaKUdItjDT7tPot0kaHsc1wu0ixB6wuacCuNGMTwt56VHVvYL9lyPoD71YlRWKemUmKVULMSxJgbK61qt9rE3Gl+whWm1+KN9TGcRH6pgfmFIcYx81iokG0sYPvGh+QUHnVYSAxfGm7YzVH9TIj/Srjcfxxo/6nf9VPGfoFF51QvQ1MDifHGnSspnD+KlH0IVwcX4y31vQX/wDoePk9QDpFZkm03RWynjfE2+vSULvB0jfuseblHngvzuGQOt+SpI+bFqNbWBgNitcrqwucb7dyK+i+FMUZiVPS1jGljaqAPyXvlPZfu1WzLkvJNiXOcP0rXHWlqHRnuaTf+orrSlWCIiiiIiAiIgIiICIiAVzWoZ+Hco+IxWysroGTNHabWPxauknZc95R2ehcQ4DigvZzn07z5OH9SRKw+NGZqSmnG7HlhPj/AMLUs/et04iZz2CVTetjc/8ApN/ldaDzi0xWUX968uk71jGRWpJ7IMiSa3Wo+rrA1p1Vipq8t7FQtVVZri6jUe62rLr6qLllLtyqSyX3WO9yiujckdcWyYlRXPSDJWjvFwfmF9BUUwnpIZb+uwH4L5Z5O6z0XimnafVnY6I+JFx8QvpThWcTYU1t7mJ5b9fqqJlERRRERAREQEREBERAWncq1Nz3Cjqlo6dHPHOPDNlPwctxUfxBRDEcDr6IgHn6d7B4lpt8UGjwStqqFocLtliym/eLFc1e8xvcx3rNcWnxH/C3DhmqM+Dw5j0mizvHr+N1pnE59Fx2rZs1zucb4OF/uqw8vnsN1hVFXa+qw5avTdYE1QXdaLi9UVJce5YEkpK8SSXVlzlGnpzrq24qhK8koMrDKo0eJUlS02MUzX37gRdfTvA1SHSVMAOjmtkb8j8wvlY79x0X0DyZYlzv4VMT/jQiJ3ja3zaqjq6IiiiIiAiIgIiICIiAqHZVRBxmkh/DcbxjDtQIKt5aD+UnMPg4LUOUhnN11JVDQSxFh8Wn/wClv/G8HoXHTpRo2tpWPP6mktPwstN5RIuewJkwF3U8zTfud0T8SFdZ658+a/WrLpLq2XFecyjT2XLwSqE6LzdBW6pfVUuqIKk3XUeS/ETHhkZv06OpzDXquHfdct67LceTeptV1tMdnxtePEG31+CJX1Oxwe0Oabgi4K9KM4aqfSsDopSbnmg0+LdD8lJooiIgIiICIiAiIgIiIOf8rFMQzCMRYNYqh0Dj3Pbp8WjzWkY5D6bg1ZA0XzwktHeBcfELqXKJRmt4QxFrRd8LBOzuLCHfIFczp5BJCx24OoCJXGb6KinjwljE1ZOymoniFkrg2WQtjYWg6EFxFxZStJwDJocQxGKMdbKZhkPmbDyui60tVY1z3hjGuc46ZQLknwXTaPhLA6WxNNJVOHXUymx/ytsPO6madsdKBHRU8cAOgbTxhl/IImuZUfCeN1ViKF8LT7VSREPJ2p9wU3ScAkAOr8RYO1lPGT/M6w8gVtrZnPaTECW3s8tF8u2pG/X2a2XpvPNeRIA1zfXGcEd1re+/u99TUVScK4HSC/ohncNS6oeXfyiw8wVLwsjgjEcEccLNssbA0eQ0Xg55iGQte5/UGjdTuH8JYxX9Iw+jRn2pdNPD+yDbOTmq53CZqcm5hlJ8A7X53W2qB4V4eGAxTZpzNLMRmOwAHUPNTyiwRERRERAREQEREBERBbqIWVEEkMgBZI0tcD1gixXCKJjqZjqV/r073Quv2sJb8gF3tcY4sp/QeL8Ui2bK9tQzTqe3X+ZpRKxC5ULu9WS52QutZo9pxsFHVOM4dAyVzqoSujAJZDre5ta+11USrpAAbleHMdOAxsbjc6ab/dalVcWSZf3GmjiH55Om4/RblwlyhOwvBoi+hoZpm5hJM6Qtkcbk66dlkMTVDwtjeJHM6J0MbrdKXoC3gBf4LZsN5P6KENdXzvncPYZ0W/f5KNwflYwmvexk9NLA5+gOYOBK3OgxzD8QsKepZn/I/ou8jv7lFxeosMoqAWo6aKLva3Xz3WZ1K3LMyFuaV7WDtcbLBlxmmaP2YfKdtBYeZRUkigJManfbmo2tBO+/z+yv0eJVbiefhaW9t8pQTCLGjrYnaOOQ9j9Pjstf4n40w7AnOikqIBK22bO/Rtxe1hqT3BBtKpdcppOVDCZ60tqMbqIWE2BFJ0B/Ldb5R1M1bRtrMJxWnrYXC4LgC09126hBNoorDMahrp5KSRhgrYhd8Dzc27WnrClAbhBVERAVCR2odlynlD4hr/xmfC2vdDTRBvQYbc5cA3J699kG64zxjg+FNfnn5+Ru7Iel8dly/ibiM45iQrWUbKctj5sOe4ucWg3FxtuSoeSoLgQdR3rCq7Ssyte+I23j/uqmovHq180h517iALNafstec6zDoTfTfbvUrV4XI9xIqXPJ/ONVdw/BHSyWe0TW2aBoEIh4emwNsSb27ypzDeHamrILv2LDtm1cfALcMG4alLWOeGRRm4BaAL23GZbvheERU4aIYN7akWv3E7qGtDwTgSd0zHzS/smG4DtCfFb1R4HDHl5wmR3foPcp2CiytGc63sQ1ZcbGt9UBuYde6DBjo5nZS+/YC+5I81lMpA2xcM7uwnv8NlkdQAI7Ab9fgq30Nz4oLXMBr87CLncf33+arztj02kdWguL+K9us6wB8LHQqjjYdM2tv3IKXadAWn4qCx7hXBMZBdiNFCJSbCdnRkH+YfW4UjPIH5hTs6R9oGw8e9YtRlYM80hdbtOyDleNcmcscjnYNVtqIwdGTjI4eDtj8FG0uCcbcNOfJQ02K0weLiWiu9jrduS4PvXVHYiJJeZpmOmk6msbmK2nhmmxCATOrYhCx4GVhcCb9Z02RXBsMreP6/iKhr20uL1VVTSDKXwOY3sIcSAACCQb9q+lWElgLhY21F72VbKqAiIgLXOKuEKDiICSVzqera3K2ojGtuxw6x8e9bGiDiuK8n2P0OYwRMrox7UDul72mx8rrXn4VXCoEEtLNDKT6szCz5hfRVgtc45wysxHC4vQBmlp5edyDdwykad+uyI5Xh/DDXyNbVGR2bfmxe3Zp1ra8O4fEcIDImxDKGuvqbg3zAdSsYVX9INkLYpexws1x+h/33LY4qsGwkic2XYNuNffsVUKehhY5z7GaTNcuO59yzmgatbaxF8oFivBLXc4HWdcXyttfyVc1mMeD0QLEW1QXBdoZms3S1jvdV16tCDoXalwXhoDTltZjtQQNbrzmDQCekW7kbhFXb5jmGrHHW+7fcqOdzTM79be0SBdWDUSPcRTtz33eRYf3V2OhfN0p+mb7HYe5B4NQX3EILmnrIsAfqqimdIby3d8h4KQjpA0XckuVjDbqUEZVlkERIGwUVQYZU4/UGRznQ0LTZzxu/tDfupGKnkxqoyRFzKRjrSzA+sfyt+p6ls9PDHTwshhYGRsFmtHUEVZw7DaTDoRFRwtjb1kbnxPWsqyqiAiIgIiICIiAqO2VUQaFhPBtSYMS/EGtbO6QimeZM1wCTmPjcb66LBzV2FS+i10BLfZa/Yj+F3+/culWVqppYKqF0NTE2SN27XC6GNLp6pr+lRkvk/7Mlg+38JOhWXBUslGUvcHe02Qat8dlXEuEy3M/DZLjfmZT8nffzUNT1TqTEGQYxE4sabF0gu+Mdt/ab59yqYmmyPkBbBGXOB9Yer/AHWZBhk01nTO16wNApelp4WRh0YaQRcEbW7lfc9rQSSGtG5J0UGNBQRxgaahZGRrRoAo+bHaRrzFS56yYexTtzW8XbDzVvmsUrz+8SMoYT7EJzyEfq2HuCKuV+IU9I4Me4ukd6kTBme7wAWNFhtTiJD8R/YU/wD4zHXc79bh8gpKiw6logTBHZ7vWkccz3eJOpWWg8RRtijbHG1rGNFg1osAF7REBERAREQEREBERAREQERECywMWwqmxWDmqlmoHQkaOkw9x+iz0Qa5FguLU7WxU2KhkIFtWXPkbrIi4dheQ7Eaiorn3vaZ5yDwaNFNogtwQxQRiOGNkbBs1rbBXERAREQEREBERAREQEREH//Z"/>
          <p:cNvSpPr>
            <a:spLocks noChangeAspect="1" noChangeArrowheads="1"/>
          </p:cNvSpPr>
          <p:nvPr/>
        </p:nvSpPr>
        <p:spPr bwMode="auto">
          <a:xfrm>
            <a:off x="1597025" y="-723900"/>
            <a:ext cx="1428750" cy="1514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59406" name="AutoShape 14" descr="data:image/jpg;base64,/9j/4AAQSkZJRgABAQAAAQABAAD/2wBDAAkGBwgHBgkIBwgKCgkLDRYPDQwMDRsUFRAWIB0iIiAdHx8kKDQsJCYxJx8fLT0tMTU3Ojo6Iys/RD84QzQ5Ojf/2wBDAQoKCg0MDRoPDxo3JR8lNzc3Nzc3Nzc3Nzc3Nzc3Nzc3Nzc3Nzc3Nzc3Nzc3Nzc3Nzc3Nzc3Nzc3Nzc3Nzc3Nzf/wAARCACsAKIDASIAAhEBAxEB/8QAHAABAAEFAQEAAAAAAAAAAAAAAAUBAwQGBwII/8QAQRAAAQMCBAEICAMGBQUAAAAAAQACAwQRBRIhMQYHEyJBUWFxkRQyQoGhscHRFVJyIyRiosLhM4KS8PE1U1SD4v/EABYBAQEBAAAAAAAAAAAAAAAAAAABAv/EABcRAQEBAQAAAAAAAAAAAAAAAAABEUH/2gAMAwEAAhEDEQA/AO2TVEEJYJpWMLzZoc62Y9yNqIXWyyxm/Y4LTuU5kkGHUGKU7i2Whq2uDh2O0PxAU9FUCaFslmuDmhwuBqCiJcEEXBuFW6irx3/wo79uUBemyx+yLeDyPqgk0uo/nex0lu5/3VfSCNnv99j9EVnosIVLvz+bfsVX0p3awjwIQZiLFFXb2W/6rfRVFW3s/mCDJRW45WyXy7jqVxAREQEREBERAREQEREELxnRfiHC2J07Rd5gc5v6m9IfEKD4PrfS+HaKUdItjDT7tPot0kaHsc1wu0ixB6wuacCuNGMTwt56VHVvYL9lyPoD71YlRWKemUmKVULMSxJgbK61qt9rE3Gl+whWm1+KN9TGcRH6pgfmFIcYx81iokG0sYPvGh+QUHnVYSAxfGm7YzVH9TIj/Srjcfxxo/6nf9VPGfoFF51QvQ1MDifHGnSspnD+KlH0IVwcX4y31vQX/wDoePk9QDpFZkm03RWynjfE2+vSULvB0jfuseblHngvzuGQOt+SpI+bFqNbWBgNitcrqwucb7dyK+i+FMUZiVPS1jGljaqAPyXvlPZfu1WzLkvJNiXOcP0rXHWlqHRnuaTf+orrSlWCIiiiIiAiIgIiICIiAVzWoZ+Hco+IxWysroGTNHabWPxauknZc95R2ehcQ4DigvZzn07z5OH9SRKw+NGZqSmnG7HlhPj/AMLUs/et04iZz2CVTetjc/8ApN/ldaDzi0xWUX968uk71jGRWpJ7IMiSa3Wo+rrA1p1Vipq8t7FQtVVZri6jUe62rLr6qLllLtyqSyX3WO9yiujckdcWyYlRXPSDJWjvFwfmF9BUUwnpIZb+uwH4L5Z5O6z0XimnafVnY6I+JFx8QvpThWcTYU1t7mJ5b9fqqJlERRRERAREQEREBERAWncq1Nz3Cjqlo6dHPHOPDNlPwctxUfxBRDEcDr6IgHn6d7B4lpt8UGjwStqqFocLtliym/eLFc1e8xvcx3rNcWnxH/C3DhmqM+Dw5j0mizvHr+N1pnE59Fx2rZs1zucb4OF/uqw8vnsN1hVFXa+qw5avTdYE1QXdaLi9UVJce5YEkpK8SSXVlzlGnpzrq24qhK8koMrDKo0eJUlS02MUzX37gRdfTvA1SHSVMAOjmtkb8j8wvlY79x0X0DyZYlzv4VMT/jQiJ3ja3zaqjq6IiiiIiAiIgIiICIiAqHZVRBxmkh/DcbxjDtQIKt5aD+UnMPg4LUOUhnN11JVDQSxFh8Wn/wClv/G8HoXHTpRo2tpWPP6mktPwstN5RIuewJkwF3U8zTfud0T8SFdZ658+a/WrLpLq2XFecyjT2XLwSqE6LzdBW6pfVUuqIKk3XUeS/ETHhkZv06OpzDXquHfdct67LceTeptV1tMdnxtePEG31+CJX1Oxwe0Oabgi4K9KM4aqfSsDopSbnmg0+LdD8lJooiIgIiICIiAiIgIiIOf8rFMQzCMRYNYqh0Dj3Pbp8WjzWkY5D6bg1ZA0XzwktHeBcfELqXKJRmt4QxFrRd8LBOzuLCHfIFczp5BJCx24OoCJXGb6KinjwljE1ZOymoniFkrg2WQtjYWg6EFxFxZStJwDJocQxGKMdbKZhkPmbDyui60tVY1z3hjGuc46ZQLknwXTaPhLA6WxNNJVOHXUymx/ytsPO6madsdKBHRU8cAOgbTxhl/IImuZUfCeN1ViKF8LT7VSREPJ2p9wU3ScAkAOr8RYO1lPGT/M6w8gVtrZnPaTECW3s8tF8u2pG/X2a2XpvPNeRIA1zfXGcEd1re+/u99TUVScK4HSC/ohncNS6oeXfyiw8wVLwsjgjEcEccLNssbA0eQ0Xg55iGQte5/UGjdTuH8JYxX9Iw+jRn2pdNPD+yDbOTmq53CZqcm5hlJ8A7X53W2qB4V4eGAxTZpzNLMRmOwAHUPNTyiwRERRERAREQEREBERBbqIWVEEkMgBZI0tcD1gixXCKJjqZjqV/r073Quv2sJb8gF3tcY4sp/QeL8Ui2bK9tQzTqe3X+ZpRKxC5ULu9WS52QutZo9pxsFHVOM4dAyVzqoSujAJZDre5ta+11USrpAAbleHMdOAxsbjc6ab/dalVcWSZf3GmjiH55Om4/RblwlyhOwvBoi+hoZpm5hJM6Qtkcbk66dlkMTVDwtjeJHM6J0MbrdKXoC3gBf4LZsN5P6KENdXzvncPYZ0W/f5KNwflYwmvexk9NLA5+gOYOBK3OgxzD8QsKepZn/I/ou8jv7lFxeosMoqAWo6aKLva3Xz3WZ1K3LMyFuaV7WDtcbLBlxmmaP2YfKdtBYeZRUkigJManfbmo2tBO+/z+yv0eJVbiefhaW9t8pQTCLGjrYnaOOQ9j9Pjstf4n40w7AnOikqIBK22bO/Rtxe1hqT3BBtKpdcppOVDCZ60tqMbqIWE2BFJ0B/Ldb5R1M1bRtrMJxWnrYXC4LgC09126hBNoorDMahrp5KSRhgrYhd8Dzc27WnrClAbhBVERAVCR2odlynlD4hr/xmfC2vdDTRBvQYbc5cA3J699kG64zxjg+FNfnn5+Ru7Iel8dly/ibiM45iQrWUbKctj5sOe4ucWg3FxtuSoeSoLgQdR3rCq7Ssyte+I23j/uqmovHq180h517iALNafstec6zDoTfTfbvUrV4XI9xIqXPJ/ONVdw/BHSyWe0TW2aBoEIh4emwNsSb27ypzDeHamrILv2LDtm1cfALcMG4alLWOeGRRm4BaAL23GZbvheERU4aIYN7akWv3E7qGtDwTgSd0zHzS/smG4DtCfFb1R4HDHl5wmR3foPcp2CiytGc63sQ1ZcbGt9UBuYde6DBjo5nZS+/YC+5I81lMpA2xcM7uwnv8NlkdQAI7Ab9fgq30Nz4oLXMBr87CLncf33+arztj02kdWguL+K9us6wB8LHQqjjYdM2tv3IKXadAWn4qCx7hXBMZBdiNFCJSbCdnRkH+YfW4UjPIH5hTs6R9oGw8e9YtRlYM80hdbtOyDleNcmcscjnYNVtqIwdGTjI4eDtj8FG0uCcbcNOfJQ02K0weLiWiu9jrduS4PvXVHYiJJeZpmOmk6msbmK2nhmmxCATOrYhCx4GVhcCb9Z02RXBsMreP6/iKhr20uL1VVTSDKXwOY3sIcSAACCQb9q+lWElgLhY21F72VbKqAiIgLXOKuEKDiICSVzqera3K2ojGtuxw6x8e9bGiDiuK8n2P0OYwRMrox7UDul72mx8rrXn4VXCoEEtLNDKT6szCz5hfRVgtc45wysxHC4vQBmlp5edyDdwykad+uyI5Xh/DDXyNbVGR2bfmxe3Zp1ra8O4fEcIDImxDKGuvqbg3zAdSsYVX9INkLYpexws1x+h/33LY4qsGwkic2XYNuNffsVUKehhY5z7GaTNcuO59yzmgatbaxF8oFivBLXc4HWdcXyttfyVc1mMeD0QLEW1QXBdoZms3S1jvdV16tCDoXalwXhoDTltZjtQQNbrzmDQCekW7kbhFXb5jmGrHHW+7fcqOdzTM79be0SBdWDUSPcRTtz33eRYf3V2OhfN0p+mb7HYe5B4NQX3EILmnrIsAfqqimdIby3d8h4KQjpA0XckuVjDbqUEZVlkERIGwUVQYZU4/UGRznQ0LTZzxu/tDfupGKnkxqoyRFzKRjrSzA+sfyt+p6ls9PDHTwshhYGRsFmtHUEVZw7DaTDoRFRwtjb1kbnxPWsqyqiAiIgIiICIiAqO2VUQaFhPBtSYMS/EGtbO6QimeZM1wCTmPjcb66LBzV2FS+i10BLfZa/Yj+F3+/culWVqppYKqF0NTE2SN27XC6GNLp6pr+lRkvk/7Mlg+38JOhWXBUslGUvcHe02Qat8dlXEuEy3M/DZLjfmZT8nffzUNT1TqTEGQYxE4sabF0gu+Mdt/ab59yqYmmyPkBbBGXOB9Yer/AHWZBhk01nTO16wNApelp4WRh0YaQRcEbW7lfc9rQSSGtG5J0UGNBQRxgaahZGRrRoAo+bHaRrzFS56yYexTtzW8XbDzVvmsUrz+8SMoYT7EJzyEfq2HuCKuV+IU9I4Me4ukd6kTBme7wAWNFhtTiJD8R/YU/wD4zHXc79bh8gpKiw6logTBHZ7vWkccz3eJOpWWg8RRtijbHG1rGNFg1osAF7REBERAREQEREBERAREQERECywMWwqmxWDmqlmoHQkaOkw9x+iz0Qa5FguLU7WxU2KhkIFtWXPkbrIi4dheQ7Eaiorn3vaZ5yDwaNFNogtwQxQRiOGNkbBs1rbBXERAREQEREBERAREQEREH//Z"/>
          <p:cNvSpPr>
            <a:spLocks noChangeAspect="1" noChangeArrowheads="1"/>
          </p:cNvSpPr>
          <p:nvPr/>
        </p:nvSpPr>
        <p:spPr bwMode="auto">
          <a:xfrm>
            <a:off x="1597025" y="-723900"/>
            <a:ext cx="1428750" cy="1514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000" y="3924301"/>
            <a:ext cx="4465864" cy="273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8590" y="3724276"/>
            <a:ext cx="3832224" cy="280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93010" y="870857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24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Forklift Approach</a:t>
            </a:r>
            <a:endParaRPr lang="en-US" dirty="0"/>
          </a:p>
        </p:txBody>
      </p:sp>
      <p:pic>
        <p:nvPicPr>
          <p:cNvPr id="26626" name="Picture 2" descr="http://t3.gstatic.com/images?q=tbn:ANd9GcSd9v5skxYMTzT_K5XC0RCnZa3Q3TiD4rmuTyOspPwLXIzX6pDbJeSHaqZtb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843" y="1183821"/>
            <a:ext cx="8066314" cy="39977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56952" y="5362471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We tested everything: open cases, closed cases, stranger cases, acquaintance </a:t>
            </a:r>
            <a:r>
              <a:rPr lang="en-US" sz="2400" dirty="0" smtClean="0">
                <a:solidFill>
                  <a:prstClr val="black"/>
                </a:solidFill>
              </a:rPr>
              <a:t>cases, cases beyond the statute of limitations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4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73520370"/>
              </p:ext>
            </p:extLst>
          </p:nvPr>
        </p:nvGraphicFramePr>
        <p:xfrm>
          <a:off x="2901566" y="1501865"/>
          <a:ext cx="6443596" cy="4828598"/>
        </p:xfrm>
        <a:graphic>
          <a:graphicData uri="http://schemas.openxmlformats.org/presentationml/2006/ole">
            <p:oleObj spid="_x0000_s2058" name="Image Document" r:id="rId4" imgW="8270421" imgH="4816929" progId="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73779" y="299078"/>
            <a:ext cx="7984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We pried police files from “secure storage” in the basement of the MSVS squad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352675" y="623889"/>
          <a:ext cx="7486650" cy="5610225"/>
        </p:xfrm>
        <a:graphic>
          <a:graphicData uri="http://schemas.openxmlformats.org/presentationml/2006/ole">
            <p:oleObj spid="_x0000_s3081" name="Image Document" r:id="rId4" imgW="8270421" imgH="4816929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112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28600"/>
            <a:ext cx="510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102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1973 NEWS.ti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Mug1.ti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MugA.ti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Mug2.ti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MugB.ti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1219</Words>
  <Application>Microsoft Office PowerPoint</Application>
  <PresentationFormat>Custom</PresentationFormat>
  <Paragraphs>122</Paragraphs>
  <Slides>43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Office Theme</vt:lpstr>
      <vt:lpstr>Slide</vt:lpstr>
      <vt:lpstr>Image Document</vt:lpstr>
      <vt:lpstr>Acrobat Document</vt:lpstr>
      <vt:lpstr>$35 Million Reasons to Test Your Backlog</vt:lpstr>
      <vt:lpstr>Slide 2</vt:lpstr>
      <vt:lpstr>New York City’s Backlog Project</vt:lpstr>
      <vt:lpstr>Why Test? POPULATE THE DATABASES!! OCME couldn’t do them and keep up with new cases  OUTSOURCED  Bode /Cellmark/ GeneScreen  Swabs only/600 kits per month  October 2000 - April 2003 </vt:lpstr>
      <vt:lpstr>Lots of problems….</vt:lpstr>
      <vt:lpstr>Forklift Approach</vt:lpstr>
      <vt:lpstr>Slide 7</vt:lpstr>
      <vt:lpstr>Slide 8</vt:lpstr>
      <vt:lpstr>Slide 9</vt:lpstr>
      <vt:lpstr>Slide 10</vt:lpstr>
      <vt:lpstr>Slide 11</vt:lpstr>
      <vt:lpstr>A victim who undergoes rape kit collection expects that kit will be tested. </vt:lpstr>
      <vt:lpstr>We test all the evidence in other types of cases</vt:lpstr>
      <vt:lpstr>Many Benefits of Forklift Approach</vt:lpstr>
      <vt:lpstr>Confused or Elderly Victims</vt:lpstr>
      <vt:lpstr>Confused or Elderly Victims</vt:lpstr>
      <vt:lpstr>Cases matched each other, then CODIS hit to Carleton Evans.  Convicted after trial = 20 years. </vt:lpstr>
      <vt:lpstr>Sex Worker/Drug Addicted Victims</vt:lpstr>
      <vt:lpstr>All cases match to same guy. Convicted after trial = 25 to 100 years</vt:lpstr>
      <vt:lpstr>Benefits of Forklift Approach: “Date” Rapists</vt:lpstr>
      <vt:lpstr>Even When We Know WHO DID IT,  TESTING PROVIDES CORROBORATION!</vt:lpstr>
      <vt:lpstr>Benefits of Forklift Approach: Acquaintance Rape Solves Stranger Rape</vt:lpstr>
      <vt:lpstr>Victim #1 reports rape by husband, then drops    charges. Victim #2 reports stranger rape; case unsolved. Case to case CODIS match; we know ID of assailant in the intimate partner case; stranger case is solved because the intimate partner kit was tested.</vt:lpstr>
      <vt:lpstr>Benefits of Forklift Approach Impact on current cases </vt:lpstr>
      <vt:lpstr>Benefits of Forklift Approach: Detecting New Patterns</vt:lpstr>
      <vt:lpstr>Benefits of Forklift Approach: Victims in time-barred cases write parole letters.  Their voices are heard.</vt:lpstr>
      <vt:lpstr> </vt:lpstr>
      <vt:lpstr>Unexpected Benefits of Forklift Approach </vt:lpstr>
      <vt:lpstr>Benefits of Forklift Approach:  EXONERATION Michael Mercer was freed after 12 years when backlog testing using new technology identified Arthur Brown as the true rapist.</vt:lpstr>
      <vt:lpstr>1405 Park Avenue, NYC March 19, 1991 </vt:lpstr>
      <vt:lpstr>The 18 year-old victim got on the elevator. A man got on, too.</vt:lpstr>
      <vt:lpstr>She went to the hospital, where a rape kit was done.</vt:lpstr>
      <vt:lpstr>The victim moves out for three months. When she returns, she sees Michael Mercer and identifies him as her rapist.</vt:lpstr>
      <vt:lpstr>Rape kit proves negative</vt:lpstr>
      <vt:lpstr>Mercer was convicted and sentenced for rape</vt:lpstr>
      <vt:lpstr>Michael Mercer’s convicted offender profile entered CODIS in December, 2001</vt:lpstr>
      <vt:lpstr>Um, what?</vt:lpstr>
      <vt:lpstr>We found the victim on May 15, 2003</vt:lpstr>
      <vt:lpstr>On May 16, 2003, detectives interviewed Arthur Brown in jail</vt:lpstr>
      <vt:lpstr>As best we could figure, the original serologist thought he tested all four swabs, but he had only tested three.</vt:lpstr>
      <vt:lpstr>On Monday, May 19, 2003, detectives drive Michael Mercer from state prison to Manhattan Supreme Court.</vt:lpstr>
      <vt:lpstr>DA makes motion to vacate judgment based on newly discovered evidence.</vt:lpstr>
      <vt:lpstr>Disadvantages of Forklift Approach</vt:lpstr>
    </vt:vector>
  </TitlesOfParts>
  <Company>New York County District Attorney's 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York County District Attorney's Office</dc:creator>
  <cp:lastModifiedBy>qqs20942</cp:lastModifiedBy>
  <cp:revision>5</cp:revision>
  <dcterms:created xsi:type="dcterms:W3CDTF">2015-04-22T14:33:48Z</dcterms:created>
  <dcterms:modified xsi:type="dcterms:W3CDTF">2015-05-11T19:17:37Z</dcterms:modified>
</cp:coreProperties>
</file>