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7" r:id="rId11"/>
    <p:sldId id="270" r:id="rId12"/>
    <p:sldId id="269" r:id="rId13"/>
    <p:sldId id="271" r:id="rId14"/>
    <p:sldId id="272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E52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97" autoAdjust="0"/>
    <p:restoredTop sz="94660"/>
  </p:normalViewPr>
  <p:slideViewPr>
    <p:cSldViewPr>
      <p:cViewPr>
        <p:scale>
          <a:sx n="80" d="100"/>
          <a:sy n="80" d="100"/>
        </p:scale>
        <p:origin x="-822" y="-6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85DE00E8-CF29-4AFE-B560-60DC6103468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DFBC10-6D6A-4C15-B792-F37023391B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16683B-735B-48BA-BA7D-BC86D7D6867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19A0D9-B52A-4F04-863F-5A23A4024ED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5876EF35-F701-45AE-B4EA-D3E89D313303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98C92D3-F086-4569-9729-AC35708CF775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9A28DAE-506C-4655-9A1E-8ED531CB983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BC8DD-97C6-4048-86CE-1C3D2231F5AC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761362-3D1F-4E81-AA2F-671B14C770B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2A133729-D971-4FF2-80F3-D76175ED2DD6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C5E96C-A4C5-4719-85D3-1403FDB42301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28929F7-E84E-4F6C-92E3-CE3B4FE0613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 idx="4294967295"/>
          </p:nvPr>
        </p:nvSpPr>
        <p:spPr>
          <a:xfrm>
            <a:off x="615745" y="1143000"/>
            <a:ext cx="7932174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E525"/>
                </a:solidFill>
                <a:effectLst/>
              </a:rPr>
              <a:t>Rapid DNA Costs and Benefits: </a:t>
            </a:r>
            <a:r>
              <a:rPr lang="en-US" i="1" dirty="0" smtClean="0">
                <a:solidFill>
                  <a:srgbClr val="FFE525"/>
                </a:solidFill>
                <a:effectLst/>
              </a:rPr>
              <a:t>Status of </a:t>
            </a:r>
            <a:r>
              <a:rPr lang="en-US" i="1" dirty="0">
                <a:solidFill>
                  <a:srgbClr val="FFE525"/>
                </a:solidFill>
                <a:effectLst/>
              </a:rPr>
              <a:t>E</a:t>
            </a:r>
            <a:r>
              <a:rPr lang="en-US" i="1" dirty="0" smtClean="0">
                <a:solidFill>
                  <a:srgbClr val="FFE525"/>
                </a:solidFill>
                <a:effectLst/>
              </a:rPr>
              <a:t>xamining </a:t>
            </a:r>
            <a:r>
              <a:rPr lang="en-US" i="1" dirty="0">
                <a:solidFill>
                  <a:srgbClr val="FFE525"/>
                </a:solidFill>
                <a:effectLst/>
              </a:rPr>
              <a:t>the </a:t>
            </a:r>
            <a:r>
              <a:rPr lang="en-US" i="1" dirty="0" smtClean="0">
                <a:solidFill>
                  <a:srgbClr val="FFE525"/>
                </a:solidFill>
                <a:effectLst/>
              </a:rPr>
              <a:t>Current </a:t>
            </a:r>
            <a:r>
              <a:rPr lang="en-US" i="1" dirty="0">
                <a:solidFill>
                  <a:srgbClr val="FFE525"/>
                </a:solidFill>
                <a:effectLst/>
              </a:rPr>
              <a:t>U</a:t>
            </a:r>
            <a:r>
              <a:rPr lang="en-US" i="1" dirty="0" smtClean="0">
                <a:solidFill>
                  <a:srgbClr val="FFE525"/>
                </a:solidFill>
                <a:effectLst/>
              </a:rPr>
              <a:t>ses </a:t>
            </a:r>
            <a:r>
              <a:rPr lang="en-US" i="1" dirty="0">
                <a:solidFill>
                  <a:srgbClr val="FFE525"/>
                </a:solidFill>
                <a:effectLst/>
              </a:rPr>
              <a:t>W</a:t>
            </a:r>
            <a:r>
              <a:rPr lang="en-US" i="1" dirty="0" smtClean="0">
                <a:solidFill>
                  <a:srgbClr val="FFE525"/>
                </a:solidFill>
                <a:effectLst/>
              </a:rPr>
              <a:t>ithin </a:t>
            </a:r>
            <a:r>
              <a:rPr lang="en-US" i="1" dirty="0">
                <a:solidFill>
                  <a:srgbClr val="FFE525"/>
                </a:solidFill>
                <a:effectLst/>
              </a:rPr>
              <a:t>the law E</a:t>
            </a:r>
            <a:r>
              <a:rPr lang="en-US" i="1" dirty="0" smtClean="0">
                <a:solidFill>
                  <a:srgbClr val="FFE525"/>
                </a:solidFill>
                <a:effectLst/>
              </a:rPr>
              <a:t>nforcement </a:t>
            </a:r>
            <a:r>
              <a:rPr lang="en-US" i="1" dirty="0">
                <a:solidFill>
                  <a:srgbClr val="FFE525"/>
                </a:solidFill>
                <a:effectLst/>
              </a:rPr>
              <a:t>C</a:t>
            </a:r>
            <a:r>
              <a:rPr lang="en-US" i="1" dirty="0" smtClean="0">
                <a:solidFill>
                  <a:srgbClr val="FFE525"/>
                </a:solidFill>
                <a:effectLst/>
              </a:rPr>
              <a:t>ommunity</a:t>
            </a:r>
            <a:r>
              <a:rPr lang="en-US" i="1" dirty="0">
                <a:solidFill>
                  <a:srgbClr val="FFE525"/>
                </a:solidFill>
                <a:effectLst/>
              </a:rPr>
              <a:t>.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12" name="Title 10"/>
          <p:cNvSpPr txBox="1">
            <a:spLocks/>
          </p:cNvSpPr>
          <p:nvPr/>
        </p:nvSpPr>
        <p:spPr>
          <a:xfrm>
            <a:off x="480551" y="4343400"/>
            <a:ext cx="4343400" cy="1339645"/>
          </a:xfrm>
          <a:prstGeom prst="rect">
            <a:avLst/>
          </a:prstGeom>
        </p:spPr>
        <p:txBody>
          <a:bodyPr rIns="91440" anchor="ctr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</a:pPr>
            <a:r>
              <a:rPr lang="en-US" sz="3200" dirty="0" smtClean="0">
                <a:solidFill>
                  <a:srgbClr val="FFE525"/>
                </a:solidFill>
                <a:effectLst/>
              </a:rPr>
              <a:t>Garry Bombard, Ph.D.</a:t>
            </a:r>
          </a:p>
          <a:p>
            <a:pPr algn="ctr" fontAlgn="auto">
              <a:spcAft>
                <a:spcPts val="0"/>
              </a:spcAft>
            </a:pPr>
            <a:r>
              <a:rPr lang="en-US" sz="2500" dirty="0" smtClean="0">
                <a:solidFill>
                  <a:srgbClr val="FFE525"/>
                </a:solidFill>
                <a:effectLst/>
              </a:rPr>
              <a:t>Loyola University Chicago</a:t>
            </a:r>
          </a:p>
        </p:txBody>
      </p:sp>
      <p:sp>
        <p:nvSpPr>
          <p:cNvPr id="13" name="Title 10"/>
          <p:cNvSpPr txBox="1">
            <a:spLocks/>
          </p:cNvSpPr>
          <p:nvPr/>
        </p:nvSpPr>
        <p:spPr>
          <a:xfrm>
            <a:off x="4595351" y="4343400"/>
            <a:ext cx="4112342" cy="1378974"/>
          </a:xfrm>
          <a:prstGeom prst="rect">
            <a:avLst/>
          </a:prstGeom>
        </p:spPr>
        <p:txBody>
          <a:bodyPr rIns="91440" anchor="ctr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 fontAlgn="auto">
              <a:spcAft>
                <a:spcPts val="0"/>
              </a:spcAft>
            </a:pPr>
            <a:r>
              <a:rPr lang="en-US" sz="3200" dirty="0" smtClean="0">
                <a:solidFill>
                  <a:srgbClr val="FFE525"/>
                </a:solidFill>
                <a:effectLst/>
              </a:rPr>
              <a:t>Vince </a:t>
            </a:r>
            <a:r>
              <a:rPr lang="en-US" sz="3200" dirty="0" err="1" smtClean="0">
                <a:solidFill>
                  <a:srgbClr val="FFE525"/>
                </a:solidFill>
                <a:effectLst/>
              </a:rPr>
              <a:t>Figarelli</a:t>
            </a:r>
            <a:endParaRPr lang="en-US" sz="3200" dirty="0" smtClean="0">
              <a:solidFill>
                <a:srgbClr val="FFE525"/>
              </a:solidFill>
              <a:effectLst/>
            </a:endParaRPr>
          </a:p>
          <a:p>
            <a:pPr algn="ctr" fontAlgn="auto">
              <a:spcAft>
                <a:spcPts val="0"/>
              </a:spcAft>
            </a:pPr>
            <a:r>
              <a:rPr lang="en-US" sz="2500" dirty="0" smtClean="0">
                <a:solidFill>
                  <a:srgbClr val="FFE525"/>
                </a:solidFill>
                <a:effectLst/>
              </a:rPr>
              <a:t>Arizona DPS</a:t>
            </a:r>
            <a:r>
              <a:rPr lang="en-US" sz="3200" dirty="0" smtClean="0">
                <a:solidFill>
                  <a:srgbClr val="FFE525"/>
                </a:solidFill>
                <a:effectLst/>
              </a:rPr>
              <a:t> </a:t>
            </a:r>
            <a:endParaRPr lang="en-US" sz="3200" dirty="0">
              <a:solidFill>
                <a:srgbClr val="FFE52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602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FFE525"/>
                </a:solidFill>
                <a:effectLst/>
              </a:rPr>
              <a:t>Arizona Model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46747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7379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96566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E525"/>
                </a:solidFill>
                <a:effectLst/>
              </a:rPr>
              <a:t>Arizona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Officer Training and Certification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Officer Analysis for Search in AZ DNA Database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Database Unit Hit Confirmations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Database analysis of Arrestee and Convicted Offender Samples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Forensic Casework Knows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831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FFE525"/>
                </a:solidFill>
                <a:effectLst/>
              </a:rPr>
              <a:t>Arizona Model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88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External Costs:</a:t>
            </a:r>
          </a:p>
          <a:p>
            <a:pPr lvl="1"/>
            <a:r>
              <a:rPr lang="en-US" sz="2400" dirty="0" smtClean="0"/>
              <a:t>DPS Training Program and Certification</a:t>
            </a:r>
          </a:p>
          <a:p>
            <a:pPr lvl="1"/>
            <a:r>
              <a:rPr lang="en-US" sz="2400" dirty="0" smtClean="0"/>
              <a:t>AZ Database Network Set-up</a:t>
            </a:r>
          </a:p>
          <a:p>
            <a:pPr lvl="1"/>
            <a:r>
              <a:rPr lang="en-US" sz="2400" dirty="0" smtClean="0"/>
              <a:t>Instrumentation Validation</a:t>
            </a:r>
          </a:p>
          <a:p>
            <a:pPr lvl="1"/>
            <a:r>
              <a:rPr lang="en-US" sz="2400" dirty="0" smtClean="0"/>
              <a:t>Commodities</a:t>
            </a:r>
          </a:p>
          <a:p>
            <a:pPr lvl="1"/>
            <a:r>
              <a:rPr lang="en-US" sz="2400" dirty="0" smtClean="0"/>
              <a:t>Software</a:t>
            </a:r>
          </a:p>
          <a:p>
            <a:pPr lvl="1"/>
            <a:r>
              <a:rPr lang="en-US" sz="2400" dirty="0" smtClean="0"/>
              <a:t>Personnel</a:t>
            </a:r>
          </a:p>
          <a:p>
            <a:pPr lvl="1"/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40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FFE525"/>
                </a:solidFill>
                <a:effectLst/>
              </a:rPr>
              <a:t>Arizona Model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88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Internal Costs:</a:t>
            </a:r>
          </a:p>
          <a:p>
            <a:pPr lvl="1"/>
            <a:r>
              <a:rPr lang="en-US" sz="2400" dirty="0" smtClean="0"/>
              <a:t>DPS QA with Agencies</a:t>
            </a:r>
          </a:p>
          <a:p>
            <a:pPr lvl="1"/>
            <a:r>
              <a:rPr lang="en-US" sz="2400" dirty="0" smtClean="0"/>
              <a:t>Normal Operations Comparable to Internal Case</a:t>
            </a:r>
          </a:p>
          <a:p>
            <a:pPr lvl="1"/>
            <a:r>
              <a:rPr lang="en-US" sz="2400" dirty="0" smtClean="0"/>
              <a:t>Instrumentation</a:t>
            </a:r>
          </a:p>
          <a:p>
            <a:pPr lvl="1"/>
            <a:r>
              <a:rPr lang="en-US" sz="2400" dirty="0" smtClean="0"/>
              <a:t>Commodities</a:t>
            </a:r>
          </a:p>
          <a:p>
            <a:pPr lvl="1"/>
            <a:r>
              <a:rPr lang="en-US" sz="2400" dirty="0" smtClean="0"/>
              <a:t>DB and Software</a:t>
            </a:r>
          </a:p>
          <a:p>
            <a:pPr lvl="1"/>
            <a:r>
              <a:rPr lang="en-US" sz="2400" dirty="0"/>
              <a:t>P</a:t>
            </a:r>
            <a:r>
              <a:rPr lang="en-US" sz="2400" dirty="0" smtClean="0"/>
              <a:t>ersonnel costs</a:t>
            </a:r>
            <a:endParaRPr lang="en-US" sz="2400" dirty="0"/>
          </a:p>
          <a:p>
            <a:pPr lvl="1"/>
            <a:r>
              <a:rPr lang="en-US" sz="2400" dirty="0" smtClean="0"/>
              <a:t>Other costs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339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rgbClr val="FFE525"/>
                </a:solidFill>
                <a:effectLst/>
              </a:rPr>
              <a:t>Arizona Model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88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Benefits:</a:t>
            </a:r>
          </a:p>
          <a:p>
            <a:pPr lvl="1"/>
            <a:r>
              <a:rPr lang="en-US" sz="2400" dirty="0" smtClean="0"/>
              <a:t>Investigative Leads to Law Enforcement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Identification of Victims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200" dirty="0" smtClean="0"/>
              <a:t>Cold Case Hits (apprehended to forensic unknowns)</a:t>
            </a:r>
            <a:endParaRPr lang="en-US" sz="2200" dirty="0"/>
          </a:p>
          <a:p>
            <a:pPr lvl="1"/>
            <a:endParaRPr lang="en-US" sz="2200" dirty="0" smtClean="0"/>
          </a:p>
          <a:p>
            <a:pPr lvl="1"/>
            <a:r>
              <a:rPr lang="en-US" sz="2200" dirty="0" smtClean="0"/>
              <a:t>Casework Reduction</a:t>
            </a:r>
          </a:p>
        </p:txBody>
      </p:sp>
    </p:spTree>
    <p:extLst>
      <p:ext uri="{BB962C8B-B14F-4D97-AF65-F5344CB8AC3E}">
        <p14:creationId xmlns:p14="http://schemas.microsoft.com/office/powerpoint/2010/main" xmlns="" val="31257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E525"/>
                </a:solidFill>
                <a:effectLst/>
              </a:rPr>
              <a:t>Next Steps for Analyses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88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Include Other </a:t>
            </a:r>
            <a:r>
              <a:rPr lang="en-US" b="1" dirty="0"/>
              <a:t>D</a:t>
            </a:r>
            <a:r>
              <a:rPr lang="en-US" b="1" dirty="0" smtClean="0"/>
              <a:t>emonstration </a:t>
            </a:r>
            <a:r>
              <a:rPr lang="en-US" b="1" dirty="0"/>
              <a:t>P</a:t>
            </a:r>
            <a:r>
              <a:rPr lang="en-US" b="1" dirty="0" smtClean="0"/>
              <a:t>rojects</a:t>
            </a:r>
          </a:p>
          <a:p>
            <a:pPr lvl="1"/>
            <a:r>
              <a:rPr lang="en-US" sz="2200" dirty="0" smtClean="0"/>
              <a:t>Colorado</a:t>
            </a:r>
          </a:p>
          <a:p>
            <a:pPr lvl="1"/>
            <a:r>
              <a:rPr lang="en-US" sz="2200" dirty="0" smtClean="0"/>
              <a:t>Miami-Dade Sherriff's Office</a:t>
            </a:r>
          </a:p>
          <a:p>
            <a:pPr lvl="1"/>
            <a:r>
              <a:rPr lang="en-US" sz="2200" dirty="0" smtClean="0"/>
              <a:t>Philadelphia Police Department</a:t>
            </a:r>
          </a:p>
          <a:p>
            <a:pPr lvl="1"/>
            <a:r>
              <a:rPr lang="en-US" sz="2200" dirty="0"/>
              <a:t>Wisconsin Proposed Legislation: Booking </a:t>
            </a:r>
            <a:r>
              <a:rPr lang="en-US" sz="2200" dirty="0" smtClean="0"/>
              <a:t>Stations</a:t>
            </a:r>
          </a:p>
          <a:p>
            <a:pPr marL="411480" lvl="1" indent="0">
              <a:buNone/>
            </a:pPr>
            <a:endParaRPr lang="en-US" sz="2200" dirty="0" smtClean="0"/>
          </a:p>
          <a:p>
            <a:r>
              <a:rPr lang="en-US" sz="2800" b="1" dirty="0" smtClean="0"/>
              <a:t>Collect Data from Projects and Other </a:t>
            </a:r>
            <a:r>
              <a:rPr lang="en-US" sz="2800" b="1" dirty="0"/>
              <a:t>S</a:t>
            </a:r>
            <a:r>
              <a:rPr lang="en-US" sz="2800" b="1" dirty="0" smtClean="0"/>
              <a:t>ources</a:t>
            </a:r>
            <a:endParaRPr lang="en-US" sz="2800" dirty="0" smtClean="0"/>
          </a:p>
          <a:p>
            <a:pPr lvl="1"/>
            <a:r>
              <a:rPr lang="en-US" sz="2200" dirty="0" smtClean="0"/>
              <a:t>Palm Beach property crimes program: 11 years</a:t>
            </a:r>
          </a:p>
          <a:p>
            <a:pPr lvl="1"/>
            <a:r>
              <a:rPr lang="en-US" sz="2200" dirty="0" err="1" smtClean="0"/>
              <a:t>Doleac’s</a:t>
            </a:r>
            <a:r>
              <a:rPr lang="en-US" sz="2200" dirty="0" smtClean="0"/>
              <a:t> public policy analysis on DNA Database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699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E525"/>
                </a:solidFill>
                <a:effectLst/>
              </a:rPr>
              <a:t>Next Steps for CL Community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880"/>
          </a:xfrm>
        </p:spPr>
        <p:txBody>
          <a:bodyPr>
            <a:normAutofit/>
          </a:bodyPr>
          <a:lstStyle/>
          <a:p>
            <a:r>
              <a:rPr lang="en-US" b="1" dirty="0" smtClean="0"/>
              <a:t>Understand and Use the </a:t>
            </a:r>
            <a:r>
              <a:rPr lang="en-US" b="1" dirty="0"/>
              <a:t>Findings </a:t>
            </a:r>
            <a:r>
              <a:rPr lang="en-US" b="1" dirty="0" smtClean="0"/>
              <a:t>Nationally and Locally</a:t>
            </a:r>
            <a:endParaRPr lang="en-US" sz="2200" dirty="0" smtClean="0"/>
          </a:p>
          <a:p>
            <a:pPr lvl="1"/>
            <a:endParaRPr lang="en-US" sz="2200" dirty="0" smtClean="0"/>
          </a:p>
          <a:p>
            <a:r>
              <a:rPr lang="en-US" b="1" dirty="0" smtClean="0"/>
              <a:t>Integrate This with Other </a:t>
            </a:r>
            <a:r>
              <a:rPr lang="en-US" b="1" dirty="0"/>
              <a:t>I</a:t>
            </a:r>
            <a:r>
              <a:rPr lang="en-US" b="1" dirty="0" smtClean="0"/>
              <a:t>nformation and Data to Our Advantage</a:t>
            </a:r>
          </a:p>
          <a:p>
            <a:endParaRPr lang="en-US" b="1" dirty="0"/>
          </a:p>
          <a:p>
            <a:r>
              <a:rPr lang="en-US" b="1" dirty="0" smtClean="0"/>
              <a:t>Recommend National Model(s) as an </a:t>
            </a:r>
            <a:r>
              <a:rPr lang="en-US" b="1" smtClean="0"/>
              <a:t>Organizational Voice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548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E525"/>
                </a:solidFill>
                <a:effectLst/>
              </a:rPr>
              <a:t>Background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880"/>
          </a:xfrm>
        </p:spPr>
        <p:txBody>
          <a:bodyPr/>
          <a:lstStyle/>
          <a:p>
            <a:r>
              <a:rPr lang="en-US" dirty="0" smtClean="0"/>
              <a:t>ASCLD Board’s Position Statement (2014)</a:t>
            </a:r>
          </a:p>
          <a:p>
            <a:endParaRPr lang="en-US" dirty="0" smtClean="0"/>
          </a:p>
          <a:p>
            <a:r>
              <a:rPr lang="en-US" dirty="0" smtClean="0"/>
              <a:t>ASCLD FRC Subcommittee (2014-2015)</a:t>
            </a:r>
          </a:p>
          <a:p>
            <a:endParaRPr lang="en-US" dirty="0"/>
          </a:p>
          <a:p>
            <a:r>
              <a:rPr lang="en-US" dirty="0" smtClean="0"/>
              <a:t>Discussions/Education in Public Policy Cost-Benefit Analyses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815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en-US" dirty="0" smtClean="0">
                <a:solidFill>
                  <a:srgbClr val="FFE525"/>
                </a:solidFill>
                <a:effectLst/>
              </a:rPr>
              <a:t>Public Policy: Rational Planning Model</a:t>
            </a:r>
            <a:endParaRPr lang="en-US" dirty="0">
              <a:solidFill>
                <a:srgbClr val="FFE525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938338"/>
            <a:ext cx="411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0731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E525"/>
                </a:solidFill>
                <a:effectLst/>
              </a:rPr>
              <a:t>Public Policy Overview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880"/>
          </a:xfrm>
        </p:spPr>
        <p:txBody>
          <a:bodyPr/>
          <a:lstStyle/>
          <a:p>
            <a:pPr lvl="0"/>
            <a:r>
              <a:rPr lang="en-US" b="1" dirty="0"/>
              <a:t>Four Criteria/Streams</a:t>
            </a:r>
          </a:p>
          <a:p>
            <a:pPr lvl="1"/>
            <a:r>
              <a:rPr lang="en-US" sz="2800" dirty="0"/>
              <a:t>Technical F</a:t>
            </a:r>
            <a:r>
              <a:rPr lang="en-US" sz="2800" dirty="0" smtClean="0"/>
              <a:t>easibility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Economic and </a:t>
            </a:r>
            <a:r>
              <a:rPr lang="en-US" sz="2800" dirty="0" smtClean="0"/>
              <a:t>Financial </a:t>
            </a:r>
            <a:r>
              <a:rPr lang="en-US" sz="2800" dirty="0"/>
              <a:t>P</a:t>
            </a:r>
            <a:r>
              <a:rPr lang="en-US" sz="2800" dirty="0" smtClean="0"/>
              <a:t>ossibility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Political V</a:t>
            </a:r>
            <a:r>
              <a:rPr lang="en-US" sz="2800" dirty="0" smtClean="0"/>
              <a:t>iability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Administrative </a:t>
            </a:r>
            <a:r>
              <a:rPr lang="en-US" sz="2800" dirty="0" smtClean="0"/>
              <a:t>Operability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5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E525"/>
                </a:solidFill>
                <a:effectLst/>
              </a:rPr>
              <a:t>Public Policy Overview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88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b="1" dirty="0"/>
              <a:t>Economic and Financial Possibility</a:t>
            </a:r>
            <a:endParaRPr lang="en-US" dirty="0"/>
          </a:p>
          <a:p>
            <a:pPr lvl="1"/>
            <a:r>
              <a:rPr lang="en-US" sz="2800" dirty="0"/>
              <a:t>Heavily based upon economic theory</a:t>
            </a:r>
          </a:p>
          <a:p>
            <a:pPr lvl="1"/>
            <a:r>
              <a:rPr lang="en-US" sz="2800" dirty="0"/>
              <a:t>Produces data that is easy to wrap your arms around</a:t>
            </a:r>
          </a:p>
          <a:p>
            <a:pPr lvl="1"/>
            <a:r>
              <a:rPr lang="en-US" sz="2800" dirty="0"/>
              <a:t>Favored by politicians</a:t>
            </a:r>
          </a:p>
          <a:p>
            <a:pPr lvl="1"/>
            <a:r>
              <a:rPr lang="en-US" sz="2800" dirty="0"/>
              <a:t>Based on the Free Market Model</a:t>
            </a:r>
          </a:p>
          <a:p>
            <a:pPr lvl="1"/>
            <a:r>
              <a:rPr lang="en-US" sz="2800" dirty="0"/>
              <a:t>Two Economic Terms</a:t>
            </a:r>
          </a:p>
          <a:p>
            <a:pPr lvl="2"/>
            <a:r>
              <a:rPr lang="en-US" sz="2400" dirty="0"/>
              <a:t>Costs</a:t>
            </a:r>
          </a:p>
          <a:p>
            <a:pPr lvl="2"/>
            <a:r>
              <a:rPr lang="en-US" sz="2400" dirty="0"/>
              <a:t>Benefits</a:t>
            </a:r>
          </a:p>
          <a:p>
            <a:pPr lvl="1"/>
            <a:r>
              <a:rPr lang="en-US" sz="2800" dirty="0"/>
              <a:t>Two Concepts of </a:t>
            </a:r>
            <a:r>
              <a:rPr lang="en-US" sz="2800" dirty="0" smtClean="0"/>
              <a:t>Measurement</a:t>
            </a:r>
            <a:endParaRPr lang="en-US" sz="2800" dirty="0"/>
          </a:p>
          <a:p>
            <a:pPr lvl="2"/>
            <a:r>
              <a:rPr lang="en-US" sz="2400" dirty="0"/>
              <a:t>Economic Effectiveness</a:t>
            </a:r>
          </a:p>
          <a:p>
            <a:pPr lvl="2"/>
            <a:r>
              <a:rPr lang="en-US" sz="2400" dirty="0"/>
              <a:t>Economic Efficiency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5879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E525"/>
                </a:solidFill>
                <a:effectLst/>
              </a:rPr>
              <a:t>Public Policy Overview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88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Economic </a:t>
            </a:r>
            <a:r>
              <a:rPr lang="en-US" b="1" dirty="0" smtClean="0"/>
              <a:t>Effectiveness</a:t>
            </a:r>
            <a:endParaRPr lang="en-US" dirty="0"/>
          </a:p>
          <a:p>
            <a:pPr lvl="1"/>
            <a:r>
              <a:rPr lang="en-US" sz="2800" dirty="0" smtClean="0"/>
              <a:t>All Stakeholders input included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Costs are computed</a:t>
            </a:r>
          </a:p>
          <a:p>
            <a:pPr lvl="1"/>
            <a:endParaRPr lang="en-US" sz="2800" dirty="0" smtClean="0"/>
          </a:p>
          <a:p>
            <a:pPr lvl="1"/>
            <a:r>
              <a:rPr lang="en-US" sz="2800" dirty="0" smtClean="0"/>
              <a:t>Benefits are listed: Local and/or Societal      </a:t>
            </a:r>
            <a:r>
              <a:rPr lang="en-US" sz="1600" i="1" dirty="0" smtClean="0"/>
              <a:t>Note: depends on level of analysis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xmlns="" val="14681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E525"/>
                </a:solidFill>
                <a:effectLst/>
              </a:rPr>
              <a:t>Public Policy Overview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880"/>
          </a:xfrm>
        </p:spPr>
        <p:txBody>
          <a:bodyPr>
            <a:normAutofit/>
          </a:bodyPr>
          <a:lstStyle/>
          <a:p>
            <a:pPr lvl="0"/>
            <a:r>
              <a:rPr lang="en-US" b="1" dirty="0"/>
              <a:t>Economic </a:t>
            </a:r>
            <a:r>
              <a:rPr lang="en-US" b="1" dirty="0" smtClean="0"/>
              <a:t>Efficiency</a:t>
            </a:r>
            <a:endParaRPr lang="en-US" dirty="0"/>
          </a:p>
          <a:p>
            <a:pPr lvl="1"/>
            <a:r>
              <a:rPr lang="en-US" sz="2800" dirty="0" smtClean="0"/>
              <a:t>Very complex and time consuming</a:t>
            </a:r>
          </a:p>
          <a:p>
            <a:pPr lvl="1"/>
            <a:r>
              <a:rPr lang="en-US" sz="2800" dirty="0" smtClean="0"/>
              <a:t>Examines the most promising cost effective programs</a:t>
            </a:r>
          </a:p>
          <a:p>
            <a:pPr lvl="1"/>
            <a:r>
              <a:rPr lang="en-US" sz="2800" dirty="0" smtClean="0"/>
              <a:t>Status Quo is included and compared</a:t>
            </a:r>
          </a:p>
          <a:p>
            <a:pPr lvl="1"/>
            <a:r>
              <a:rPr lang="en-US" sz="2800" dirty="0" smtClean="0"/>
              <a:t>Monetizes benefits (includes societal values)</a:t>
            </a:r>
          </a:p>
          <a:p>
            <a:pPr lvl="1"/>
            <a:r>
              <a:rPr lang="en-US" sz="2800" dirty="0" smtClean="0"/>
              <a:t>Cost-Benefit is computed at three, five, or seven years.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820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E525"/>
                </a:solidFill>
                <a:effectLst/>
              </a:rPr>
              <a:t>Types of Costs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88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/>
              <a:t>Infrastructure (One-Time)</a:t>
            </a:r>
          </a:p>
          <a:p>
            <a:pPr lvl="1"/>
            <a:r>
              <a:rPr lang="en-US" dirty="0" smtClean="0"/>
              <a:t>Buildings</a:t>
            </a:r>
          </a:p>
          <a:p>
            <a:pPr lvl="1"/>
            <a:r>
              <a:rPr lang="en-US" dirty="0" smtClean="0"/>
              <a:t>Instrumentation</a:t>
            </a:r>
          </a:p>
          <a:p>
            <a:pPr lvl="1"/>
            <a:r>
              <a:rPr lang="en-US" dirty="0" smtClean="0"/>
              <a:t>Other costs</a:t>
            </a:r>
          </a:p>
          <a:p>
            <a:pPr lvl="1"/>
            <a:endParaRPr lang="en-US" b="1" dirty="0" smtClean="0"/>
          </a:p>
          <a:p>
            <a:r>
              <a:rPr lang="en-US" b="1" dirty="0" smtClean="0"/>
              <a:t>Annual Costs</a:t>
            </a:r>
          </a:p>
          <a:p>
            <a:pPr lvl="1"/>
            <a:r>
              <a:rPr lang="en-US" dirty="0" smtClean="0"/>
              <a:t>Reagents</a:t>
            </a:r>
          </a:p>
          <a:p>
            <a:pPr lvl="1"/>
            <a:r>
              <a:rPr lang="en-US" dirty="0" smtClean="0"/>
              <a:t>Software</a:t>
            </a:r>
          </a:p>
          <a:p>
            <a:pPr lvl="1"/>
            <a:endParaRPr lang="en-US" b="1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142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dirty="0" smtClean="0">
                <a:solidFill>
                  <a:srgbClr val="FFE525"/>
                </a:solidFill>
                <a:effectLst/>
              </a:rPr>
              <a:t>Arizona Model</a:t>
            </a:r>
            <a:endParaRPr lang="en-US" dirty="0">
              <a:solidFill>
                <a:srgbClr val="FFE525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928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705600" cy="506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38002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334</TotalTime>
  <Words>373</Words>
  <Application>Microsoft Office PowerPoint</Application>
  <PresentationFormat>On-screen Show (4:3)</PresentationFormat>
  <Paragraphs>114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Foundry</vt:lpstr>
      <vt:lpstr>Rapid DNA Costs and Benefits: Status of Examining the Current Uses Within the law Enforcement Community.</vt:lpstr>
      <vt:lpstr>Background</vt:lpstr>
      <vt:lpstr>Public Policy: Rational Planning Model</vt:lpstr>
      <vt:lpstr>Public Policy Overview</vt:lpstr>
      <vt:lpstr>Public Policy Overview</vt:lpstr>
      <vt:lpstr>Public Policy Overview</vt:lpstr>
      <vt:lpstr>Public Policy Overview</vt:lpstr>
      <vt:lpstr>Types of Costs</vt:lpstr>
      <vt:lpstr>Arizona Model</vt:lpstr>
      <vt:lpstr>Arizona Model</vt:lpstr>
      <vt:lpstr>Arizona Model</vt:lpstr>
      <vt:lpstr>Arizona Model</vt:lpstr>
      <vt:lpstr>Arizona Model</vt:lpstr>
      <vt:lpstr>Arizona Model</vt:lpstr>
      <vt:lpstr>Next Steps for Analyses</vt:lpstr>
      <vt:lpstr>Next Steps for CL Community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</dc:creator>
  <cp:lastModifiedBy>qqs20942</cp:lastModifiedBy>
  <cp:revision>33</cp:revision>
  <dcterms:created xsi:type="dcterms:W3CDTF">2015-04-21T17:01:35Z</dcterms:created>
  <dcterms:modified xsi:type="dcterms:W3CDTF">2015-05-06T14:58:27Z</dcterms:modified>
</cp:coreProperties>
</file>