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7" r:id="rId2"/>
    <p:sldId id="274" r:id="rId3"/>
    <p:sldId id="382" r:id="rId4"/>
    <p:sldId id="372" r:id="rId5"/>
    <p:sldId id="525" r:id="rId6"/>
    <p:sldId id="463" r:id="rId7"/>
    <p:sldId id="500" r:id="rId8"/>
    <p:sldId id="501" r:id="rId9"/>
    <p:sldId id="502" r:id="rId10"/>
    <p:sldId id="457" r:id="rId11"/>
    <p:sldId id="381" r:id="rId12"/>
    <p:sldId id="370" r:id="rId13"/>
    <p:sldId id="462" r:id="rId14"/>
    <p:sldId id="503" r:id="rId15"/>
    <p:sldId id="504" r:id="rId16"/>
    <p:sldId id="505" r:id="rId17"/>
    <p:sldId id="506" r:id="rId18"/>
    <p:sldId id="507" r:id="rId19"/>
    <p:sldId id="458" r:id="rId20"/>
    <p:sldId id="380" r:id="rId21"/>
    <p:sldId id="401" r:id="rId22"/>
    <p:sldId id="508" r:id="rId23"/>
    <p:sldId id="509" r:id="rId24"/>
    <p:sldId id="510" r:id="rId25"/>
    <p:sldId id="511" r:id="rId26"/>
    <p:sldId id="512" r:id="rId27"/>
    <p:sldId id="513" r:id="rId28"/>
    <p:sldId id="459" r:id="rId29"/>
    <p:sldId id="523" r:id="rId30"/>
    <p:sldId id="379" r:id="rId31"/>
    <p:sldId id="514" r:id="rId32"/>
    <p:sldId id="515" r:id="rId33"/>
    <p:sldId id="516" r:id="rId34"/>
    <p:sldId id="460" r:id="rId35"/>
    <p:sldId id="383" r:id="rId36"/>
    <p:sldId id="526" r:id="rId37"/>
    <p:sldId id="527" r:id="rId38"/>
    <p:sldId id="528" r:id="rId39"/>
    <p:sldId id="529" r:id="rId40"/>
    <p:sldId id="530" r:id="rId41"/>
    <p:sldId id="531" r:id="rId42"/>
    <p:sldId id="532" r:id="rId43"/>
    <p:sldId id="533" r:id="rId44"/>
    <p:sldId id="298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siderio, Vincent J - Dulles, VA" initials="DVJ-DV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8592" autoAdjust="0"/>
  </p:normalViewPr>
  <p:slideViewPr>
    <p:cSldViewPr>
      <p:cViewPr>
        <p:scale>
          <a:sx n="104" d="100"/>
          <a:sy n="104" d="100"/>
        </p:scale>
        <p:origin x="-1128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commentAuthors" Target="commentAuthors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BB2F9-DEC7-419C-B151-C8EAC92B80C6}" type="datetimeFigureOut">
              <a:rPr lang="en-US" smtClean="0"/>
              <a:pPr/>
              <a:t>4/27/15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43C73-195F-47E6-9744-0709AA7C3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06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43C73-195F-47E6-9744-0709AA7C3E5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02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D781F-F87C-4AFB-8284-85466A6B548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32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D781F-F87C-4AFB-8284-85466A6B548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32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D781F-F87C-4AFB-8284-85466A6B548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32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D781F-F87C-4AFB-8284-85466A6B548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32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D781F-F87C-4AFB-8284-85466A6B548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32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D781F-F87C-4AFB-8284-85466A6B548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32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D781F-F87C-4AFB-8284-85466A6B548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32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D781F-F87C-4AFB-8284-85466A6B548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32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D781F-F87C-4AFB-8284-85466A6B548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32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D781F-F87C-4AFB-8284-85466A6B548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32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22F72EF-2C36-4AE0-BAF2-56151EFF8BD0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393554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D781F-F87C-4AFB-8284-85466A6B548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325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D781F-F87C-4AFB-8284-85466A6B548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325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D781F-F87C-4AFB-8284-85466A6B5487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325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D781F-F87C-4AFB-8284-85466A6B548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325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D781F-F87C-4AFB-8284-85466A6B5487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325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D781F-F87C-4AFB-8284-85466A6B5487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325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D781F-F87C-4AFB-8284-85466A6B5487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325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D781F-F87C-4AFB-8284-85466A6B5487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325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D781F-F87C-4AFB-8284-85466A6B5487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32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22F72EF-2C36-4AE0-BAF2-56151EFF8BD0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71232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22F72EF-2C36-4AE0-BAF2-56151EFF8BD0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71232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22F72EF-2C36-4AE0-BAF2-56151EFF8BD0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71232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22F72EF-2C36-4AE0-BAF2-56151EFF8BD0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71232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D781F-F87C-4AFB-8284-85466A6B548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32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D781F-F87C-4AFB-8284-85466A6B548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32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6D781F-F87C-4AFB-8284-85466A6B548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32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2E33-E7FA-405E-A752-B1DB515B9294}" type="datetimeFigureOut">
              <a:rPr lang="en-US" smtClean="0"/>
              <a:pPr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0C7E41-F35A-4F47-BEB0-897EAC6C9B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75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2E33-E7FA-405E-A752-B1DB515B9294}" type="datetimeFigureOut">
              <a:rPr lang="en-US" smtClean="0"/>
              <a:pPr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0C7E41-F35A-4F47-BEB0-897EAC6C9B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3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2E33-E7FA-405E-A752-B1DB515B9294}" type="datetimeFigureOut">
              <a:rPr lang="en-US" smtClean="0"/>
              <a:pPr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0C7E41-F35A-4F47-BEB0-897EAC6C9B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80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2E33-E7FA-405E-A752-B1DB515B9294}" type="datetimeFigureOut">
              <a:rPr lang="en-US" smtClean="0"/>
              <a:pPr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69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2E33-E7FA-405E-A752-B1DB515B9294}" type="datetimeFigureOut">
              <a:rPr lang="en-US" smtClean="0"/>
              <a:pPr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0C7E41-F35A-4F47-BEB0-897EAC6C9B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6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2E33-E7FA-405E-A752-B1DB515B9294}" type="datetimeFigureOut">
              <a:rPr lang="en-US" smtClean="0"/>
              <a:pPr/>
              <a:t>4/27/15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0C7E41-F35A-4F47-BEB0-897EAC6C9B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3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2E33-E7FA-405E-A752-B1DB515B9294}" type="datetimeFigureOut">
              <a:rPr lang="en-US" smtClean="0"/>
              <a:pPr/>
              <a:t>4/27/15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0C7E41-F35A-4F47-BEB0-897EAC6C9B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6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2E33-E7FA-405E-A752-B1DB515B9294}" type="datetimeFigureOut">
              <a:rPr lang="en-US" smtClean="0"/>
              <a:pPr/>
              <a:t>4/27/15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0C7E41-F35A-4F47-BEB0-897EAC6C9B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6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2E33-E7FA-405E-A752-B1DB515B9294}" type="datetimeFigureOut">
              <a:rPr lang="en-US" smtClean="0"/>
              <a:pPr/>
              <a:t>4/27/15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0C7E41-F35A-4F47-BEB0-897EAC6C9B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92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2E33-E7FA-405E-A752-B1DB515B9294}" type="datetimeFigureOut">
              <a:rPr lang="en-US" smtClean="0"/>
              <a:pPr/>
              <a:t>4/27/15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0C7E41-F35A-4F47-BEB0-897EAC6C9B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730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2E33-E7FA-405E-A752-B1DB515B9294}" type="datetimeFigureOut">
              <a:rPr lang="en-US" smtClean="0"/>
              <a:pPr/>
              <a:t>4/27/15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0C7E41-F35A-4F47-BEB0-897EAC6C9B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33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52E33-E7FA-405E-A752-B1DB515B9294}" type="datetimeFigureOut">
              <a:rPr lang="en-US" smtClean="0"/>
              <a:pPr/>
              <a:t>4/27/15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9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orkspace.forensicosac.org" TargetMode="External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nist.gov/forensics/osac.cf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2035175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ts val="6800"/>
              </a:lnSpc>
            </a:pPr>
            <a:r>
              <a:rPr lang="en-US" altLang="en-US" sz="6600" b="1" dirty="0" smtClean="0">
                <a:solidFill>
                  <a:srgbClr val="0000FF"/>
                </a:solidFill>
              </a:rPr>
              <a:t>OSAC Outcomes and Action Items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038600"/>
            <a:ext cx="7315200" cy="22098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Richard Vorder Bruegge</a:t>
            </a:r>
            <a:r>
              <a:rPr lang="en-US" sz="2000" dirty="0" smtClean="0">
                <a:solidFill>
                  <a:schemeClr val="tx1"/>
                </a:solidFill>
              </a:rPr>
              <a:t>, Digital/Multimedia SAC Chair</a:t>
            </a:r>
          </a:p>
          <a:p>
            <a:pPr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Greg Davis</a:t>
            </a:r>
            <a:r>
              <a:rPr lang="en-US" sz="2000" dirty="0" smtClean="0">
                <a:solidFill>
                  <a:schemeClr val="tx1"/>
                </a:solidFill>
              </a:rPr>
              <a:t>, Crime Scene/Death Investigation SAC Chair</a:t>
            </a:r>
          </a:p>
          <a:p>
            <a:pPr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Scott Oulton</a:t>
            </a:r>
            <a:r>
              <a:rPr lang="en-US" sz="2000" dirty="0" smtClean="0">
                <a:solidFill>
                  <a:schemeClr val="tx1"/>
                </a:solidFill>
              </a:rPr>
              <a:t>,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Chemistry/Instrumental Analysis SAC Chair</a:t>
            </a:r>
          </a:p>
          <a:p>
            <a:pPr>
              <a:defRPr/>
            </a:pPr>
            <a:r>
              <a:rPr lang="en-US" sz="2000" b="1" dirty="0" smtClean="0">
                <a:solidFill>
                  <a:schemeClr val="tx1"/>
                </a:solidFill>
                <a:ea typeface="+mn-ea"/>
              </a:rPr>
              <a:t>George Herrin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smtClean="0">
                <a:solidFill>
                  <a:schemeClr val="tx1"/>
                </a:solidFill>
                <a:ea typeface="+mn-ea"/>
              </a:rPr>
              <a:t>Biology/DNA</a:t>
            </a:r>
            <a:r>
              <a:rPr lang="en-US" sz="2000" dirty="0" smtClean="0">
                <a:solidFill>
                  <a:schemeClr val="tx1"/>
                </a:solidFill>
              </a:rPr>
              <a:t> SAC Chair</a:t>
            </a:r>
            <a:endParaRPr lang="en-US" sz="2000" dirty="0" smtClean="0">
              <a:solidFill>
                <a:schemeClr val="tx1"/>
              </a:solidFill>
              <a:ea typeface="+mn-ea"/>
            </a:endParaRPr>
          </a:p>
          <a:p>
            <a:pPr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Austin Hicklin</a:t>
            </a:r>
            <a:r>
              <a:rPr lang="en-US" sz="2000" dirty="0" smtClean="0">
                <a:solidFill>
                  <a:schemeClr val="tx1"/>
                </a:solidFill>
              </a:rPr>
              <a:t>, Physics/Pattern SAC Chair</a:t>
            </a:r>
            <a:endParaRPr lang="en-US" sz="2000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1066800" y="609600"/>
            <a:ext cx="7086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/>
              <a:t>ASCLD 42</a:t>
            </a:r>
            <a:r>
              <a:rPr lang="en-US" altLang="en-US" sz="2400" b="1" baseline="30000" dirty="0" smtClean="0"/>
              <a:t>nd</a:t>
            </a:r>
            <a:r>
              <a:rPr lang="en-US" altLang="en-US" sz="2400" b="1" dirty="0" smtClean="0"/>
              <a:t> Annual Symposium</a:t>
            </a:r>
            <a:endParaRPr lang="en-US" altLang="en-US" sz="2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Washington, DC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April 28, 2015</a:t>
            </a:r>
            <a:endParaRPr lang="en-US" altLang="en-US" sz="1800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334000"/>
            <a:ext cx="1500997" cy="1447800"/>
          </a:xfrm>
          <a:prstGeom prst="rect">
            <a:avLst/>
          </a:prstGeom>
        </p:spPr>
      </p:pic>
      <p:pic>
        <p:nvPicPr>
          <p:cNvPr id="9" name="Picture 8" descr="NIST - nistident_cent_300ppi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053" y="5638800"/>
            <a:ext cx="2655147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92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/>
          </a:bodyPr>
          <a:lstStyle/>
          <a:p>
            <a:r>
              <a:rPr lang="en-US" altLang="en-US" sz="3600" b="1" dirty="0" smtClean="0">
                <a:solidFill>
                  <a:srgbClr val="0000FF"/>
                </a:solidFill>
              </a:rPr>
              <a:t>Digital / Multimedia SAC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Some Key DMSAC &amp; OSAC Challenges:</a:t>
            </a:r>
          </a:p>
          <a:p>
            <a:pPr lvl="1"/>
            <a:r>
              <a:rPr lang="en-US" dirty="0"/>
              <a:t>Facial Identification &amp; Speaker Recognition vs. Eyewitness &amp; ”</a:t>
            </a:r>
            <a:r>
              <a:rPr lang="en-US" dirty="0" err="1"/>
              <a:t>Ear”witness</a:t>
            </a:r>
            <a:endParaRPr lang="en-US" dirty="0"/>
          </a:p>
          <a:p>
            <a:pPr lvl="1"/>
            <a:r>
              <a:rPr lang="en-US" dirty="0"/>
              <a:t>Scientific Paradigm for Digital/Multimedia Forensics</a:t>
            </a:r>
          </a:p>
          <a:p>
            <a:pPr lvl="1"/>
            <a:r>
              <a:rPr lang="en-US" dirty="0"/>
              <a:t>Error Rates through Testing Examiners</a:t>
            </a:r>
          </a:p>
          <a:p>
            <a:pPr lvl="1"/>
            <a:r>
              <a:rPr lang="en-US" dirty="0"/>
              <a:t>Experts and “Experience”</a:t>
            </a:r>
          </a:p>
          <a:p>
            <a:pPr lvl="1"/>
            <a:endParaRPr lang="en-US" dirty="0"/>
          </a:p>
          <a:p>
            <a:r>
              <a:rPr lang="en-US" dirty="0"/>
              <a:t>Not a 1-, 2-, or 5-year project…nor is it without cost. 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" y="5562600"/>
            <a:ext cx="1272397" cy="1219200"/>
          </a:xfrm>
          <a:prstGeom prst="rect">
            <a:avLst/>
          </a:prstGeom>
        </p:spPr>
      </p:pic>
      <p:pic>
        <p:nvPicPr>
          <p:cNvPr id="7" name="Picture 8" descr="OSAC-Digital-Slice-we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17617"/>
            <a:ext cx="1371600" cy="146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268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00FF"/>
                </a:solidFill>
              </a:rPr>
              <a:t>Crime Scene / Death Investigation</a:t>
            </a:r>
            <a:endParaRPr lang="en-US" sz="6000" b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4500" y="5080337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 smtClean="0"/>
              <a:t>Greg Davis, M.D.</a:t>
            </a:r>
            <a:endParaRPr lang="en-US" sz="2000" b="1" dirty="0"/>
          </a:p>
          <a:p>
            <a:pPr algn="ctr">
              <a:defRPr/>
            </a:pPr>
            <a:r>
              <a:rPr lang="en-US" sz="2000" dirty="0" smtClean="0"/>
              <a:t>Crime Scene / Death Investigation SAC Chair</a:t>
            </a:r>
            <a:endParaRPr lang="en-US" sz="2000" dirty="0"/>
          </a:p>
          <a:p>
            <a:pPr algn="ctr">
              <a:defRPr/>
            </a:pPr>
            <a:r>
              <a:rPr lang="en-US" sz="2000" dirty="0" smtClean="0"/>
              <a:t>University of Alabama-Birmingham</a:t>
            </a:r>
            <a:endParaRPr lang="en-US" sz="2000" dirty="0"/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105400"/>
            <a:ext cx="1500997" cy="1552755"/>
          </a:xfrm>
          <a:prstGeom prst="rect">
            <a:avLst/>
          </a:prstGeom>
        </p:spPr>
      </p:pic>
      <p:pic>
        <p:nvPicPr>
          <p:cNvPr id="7" name="Picture 6" descr="crime-scene-slice-we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52400"/>
            <a:ext cx="2362200" cy="271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02950" y="6477000"/>
            <a:ext cx="137160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09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/>
          </a:bodyPr>
          <a:lstStyle/>
          <a:p>
            <a:r>
              <a:rPr lang="en-US" altLang="en-US" sz="3600" b="1" dirty="0" smtClean="0">
                <a:solidFill>
                  <a:srgbClr val="0000FF"/>
                </a:solidFill>
              </a:rPr>
              <a:t>Crime Scene / Death Investigation SAC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Purposes</a:t>
            </a:r>
          </a:p>
          <a:p>
            <a:pPr lvl="1"/>
            <a:r>
              <a:rPr lang="en-US" dirty="0"/>
              <a:t>Support development and promulgation of forensic science consensus documentary standards and guidelines.</a:t>
            </a:r>
          </a:p>
          <a:p>
            <a:pPr lvl="1"/>
            <a:r>
              <a:rPr lang="en-US" dirty="0"/>
              <a:t>Ensure a sufficient scientific basis exists for each discipline.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Subcommittees</a:t>
            </a:r>
          </a:p>
          <a:p>
            <a:pPr lvl="1"/>
            <a:r>
              <a:rPr lang="en-US" dirty="0"/>
              <a:t>Anthropology</a:t>
            </a:r>
          </a:p>
          <a:p>
            <a:pPr lvl="1"/>
            <a:r>
              <a:rPr lang="en-US" dirty="0"/>
              <a:t>Disaster Victim Identification</a:t>
            </a:r>
          </a:p>
          <a:p>
            <a:pPr lvl="1"/>
            <a:r>
              <a:rPr lang="en-US" dirty="0"/>
              <a:t>Dogs and Sensors</a:t>
            </a:r>
          </a:p>
          <a:p>
            <a:pPr lvl="1"/>
            <a:r>
              <a:rPr lang="en-US" dirty="0"/>
              <a:t>Fire and Explosion Investigation</a:t>
            </a:r>
          </a:p>
          <a:p>
            <a:pPr lvl="1"/>
            <a:r>
              <a:rPr lang="en-US" dirty="0" err="1"/>
              <a:t>Medicolegal</a:t>
            </a:r>
            <a:r>
              <a:rPr lang="en-US" dirty="0"/>
              <a:t> Death Investigation</a:t>
            </a:r>
          </a:p>
          <a:p>
            <a:pPr lvl="1"/>
            <a:r>
              <a:rPr lang="en-US" dirty="0"/>
              <a:t>Odontology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" y="5562600"/>
            <a:ext cx="1272397" cy="1219200"/>
          </a:xfrm>
          <a:prstGeom prst="rect">
            <a:avLst/>
          </a:prstGeom>
        </p:spPr>
      </p:pic>
      <p:pic>
        <p:nvPicPr>
          <p:cNvPr id="7" name="Picture 6" descr="crime-scene-slice-w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257800"/>
            <a:ext cx="1371600" cy="157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716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>
                <a:solidFill>
                  <a:srgbClr val="0000FF"/>
                </a:solidFill>
              </a:rPr>
              <a:t>Crime Scene/Death Investigation:</a:t>
            </a:r>
            <a:br>
              <a:rPr lang="en-US" altLang="en-US" sz="3600" b="1" dirty="0">
                <a:solidFill>
                  <a:srgbClr val="0000FF"/>
                </a:solidFill>
              </a:rPr>
            </a:br>
            <a:r>
              <a:rPr lang="en-US" altLang="en-US" sz="3600" b="1" dirty="0" smtClean="0">
                <a:solidFill>
                  <a:srgbClr val="0000FF"/>
                </a:solidFill>
              </a:rPr>
              <a:t>Anthropology Subcommittee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514600"/>
          </a:xfrm>
        </p:spPr>
        <p:txBody>
          <a:bodyPr numCol="2">
            <a:normAutofit lnSpcReduction="10000"/>
          </a:bodyPr>
          <a:lstStyle/>
          <a:p>
            <a:pPr marL="0" lvl="1" indent="0">
              <a:buNone/>
            </a:pPr>
            <a:r>
              <a:rPr lang="en-US" b="1" dirty="0" smtClean="0"/>
              <a:t>Priority Topics</a:t>
            </a:r>
          </a:p>
          <a:p>
            <a:pPr marL="742950" lvl="2" indent="-342900"/>
            <a:r>
              <a:rPr lang="en-US" dirty="0" smtClean="0"/>
              <a:t>Recognize existing standards</a:t>
            </a:r>
          </a:p>
          <a:p>
            <a:pPr marL="742950" lvl="2" indent="-342900"/>
            <a:r>
              <a:rPr lang="en-US" dirty="0" smtClean="0"/>
              <a:t>Training/Competency</a:t>
            </a:r>
          </a:p>
          <a:p>
            <a:pPr marL="742950" lvl="2" indent="-342900"/>
            <a:r>
              <a:rPr lang="en-US" dirty="0" smtClean="0"/>
              <a:t>Method Development / Validation</a:t>
            </a:r>
          </a:p>
          <a:p>
            <a:pPr marL="742950" lvl="2" indent="-342900"/>
            <a:endParaRPr lang="en-US" dirty="0"/>
          </a:p>
          <a:p>
            <a:pPr marL="742950" lvl="2" indent="-342900"/>
            <a:r>
              <a:rPr lang="en-US" dirty="0" smtClean="0"/>
              <a:t>Revise existing standards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" y="5562600"/>
            <a:ext cx="1272397" cy="1219200"/>
          </a:xfrm>
          <a:prstGeom prst="rect">
            <a:avLst/>
          </a:prstGeom>
        </p:spPr>
      </p:pic>
      <p:pic>
        <p:nvPicPr>
          <p:cNvPr id="7" name="Picture 6" descr="crime-scene-slice-w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257800"/>
            <a:ext cx="1371600" cy="157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886200"/>
            <a:ext cx="8229600" cy="228600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b="1" dirty="0" smtClean="0"/>
              <a:t>Working Documents</a:t>
            </a:r>
          </a:p>
          <a:p>
            <a:pPr marL="742950" lvl="2" indent="-342900"/>
            <a:r>
              <a:rPr lang="en-US" dirty="0" smtClean="0"/>
              <a:t>23 existing documents</a:t>
            </a:r>
          </a:p>
          <a:p>
            <a:pPr marL="742950" lvl="2" indent="-342900"/>
            <a:r>
              <a:rPr lang="en-US" dirty="0" smtClean="0"/>
              <a:t>SWGANTH, ISO/IEC, ASTM</a:t>
            </a:r>
          </a:p>
          <a:p>
            <a:pPr marL="742950" lvl="2" indent="-342900"/>
            <a:endParaRPr lang="en-US" dirty="0"/>
          </a:p>
          <a:p>
            <a:pPr marL="742950" lvl="2" indent="-342900"/>
            <a:endParaRPr lang="en-US" dirty="0" smtClean="0"/>
          </a:p>
          <a:p>
            <a:pPr marL="0" indent="0">
              <a:buNone/>
            </a:pPr>
            <a:r>
              <a:rPr lang="en-US" sz="2800" b="1" dirty="0"/>
              <a:t>Process</a:t>
            </a:r>
          </a:p>
          <a:p>
            <a:pPr marL="800100" lvl="2" indent="-400050"/>
            <a:r>
              <a:rPr lang="en-US" dirty="0" smtClean="0"/>
              <a:t>Registry, SDO</a:t>
            </a:r>
          </a:p>
          <a:p>
            <a:pPr marL="742950" lvl="2" indent="-3429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6789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>
                <a:solidFill>
                  <a:srgbClr val="0000FF"/>
                </a:solidFill>
              </a:rPr>
              <a:t>Crime Scene/Death Investigation:</a:t>
            </a:r>
            <a:br>
              <a:rPr lang="en-US" altLang="en-US" sz="3600" b="1" dirty="0">
                <a:solidFill>
                  <a:srgbClr val="0000FF"/>
                </a:solidFill>
              </a:rPr>
            </a:br>
            <a:r>
              <a:rPr lang="en-US" altLang="en-US" sz="3600" b="1" dirty="0" smtClean="0">
                <a:solidFill>
                  <a:srgbClr val="0000FF"/>
                </a:solidFill>
              </a:rPr>
              <a:t>Disaster Victim Identification Subcommittee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286000"/>
          </a:xfrm>
        </p:spPr>
        <p:txBody>
          <a:bodyPr numCol="2">
            <a:normAutofit fontScale="85000" lnSpcReduction="20000"/>
          </a:bodyPr>
          <a:lstStyle/>
          <a:p>
            <a:pPr marL="0" lvl="1" indent="0">
              <a:buNone/>
            </a:pPr>
            <a:r>
              <a:rPr lang="en-US" sz="3300" b="1" dirty="0" smtClean="0"/>
              <a:t>Priority Topics</a:t>
            </a:r>
          </a:p>
          <a:p>
            <a:pPr marL="742950" lvl="2" indent="-342900"/>
            <a:r>
              <a:rPr lang="en-US" dirty="0" smtClean="0"/>
              <a:t>Mass fatality scene processing</a:t>
            </a:r>
          </a:p>
          <a:p>
            <a:pPr marL="742950" lvl="2" indent="-342900"/>
            <a:r>
              <a:rPr lang="en-US" dirty="0" smtClean="0"/>
              <a:t>Molecular biology</a:t>
            </a:r>
          </a:p>
          <a:p>
            <a:pPr marL="742950" lvl="2" indent="-342900"/>
            <a:r>
              <a:rPr lang="en-US" dirty="0" smtClean="0"/>
              <a:t>Friction ridge</a:t>
            </a:r>
          </a:p>
          <a:p>
            <a:pPr marL="742950" lvl="2" indent="-342900"/>
            <a:r>
              <a:rPr lang="en-US" dirty="0" smtClean="0"/>
              <a:t>Forensic pathology</a:t>
            </a:r>
          </a:p>
          <a:p>
            <a:pPr marL="742950" lvl="2" indent="-342900"/>
            <a:r>
              <a:rPr lang="en-US" dirty="0" smtClean="0"/>
              <a:t>Data Management</a:t>
            </a:r>
          </a:p>
          <a:p>
            <a:pPr marL="742950" lvl="2" indent="-342900"/>
            <a:r>
              <a:rPr lang="en-US" dirty="0" smtClean="0"/>
              <a:t>Ethics</a:t>
            </a:r>
          </a:p>
          <a:p>
            <a:pPr marL="742950" lvl="2" indent="-342900"/>
            <a:r>
              <a:rPr lang="en-US" dirty="0" smtClean="0"/>
              <a:t>DVI management</a:t>
            </a:r>
          </a:p>
          <a:p>
            <a:pPr marL="742950" lvl="2" indent="-342900"/>
            <a:r>
              <a:rPr lang="en-US" dirty="0" smtClean="0"/>
              <a:t>Quality Assurance</a:t>
            </a:r>
          </a:p>
          <a:p>
            <a:pPr marL="742950" lvl="2" indent="-342900"/>
            <a:r>
              <a:rPr lang="en-US" dirty="0" smtClean="0"/>
              <a:t>Family Assistance/Victim ID Center</a:t>
            </a:r>
          </a:p>
          <a:p>
            <a:pPr marL="742950" lvl="2" indent="-342900"/>
            <a:r>
              <a:rPr lang="en-US" dirty="0" smtClean="0"/>
              <a:t>Forensic Anthropology</a:t>
            </a:r>
          </a:p>
          <a:p>
            <a:pPr marL="742950" lvl="2" indent="-342900"/>
            <a:r>
              <a:rPr lang="en-US" dirty="0" smtClean="0"/>
              <a:t>Forensic Odontology</a:t>
            </a:r>
          </a:p>
          <a:p>
            <a:pPr marL="742950" lvl="2" indent="-342900"/>
            <a:r>
              <a:rPr lang="en-US" dirty="0" smtClean="0"/>
              <a:t>Terminology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" y="5562600"/>
            <a:ext cx="1272397" cy="1219200"/>
          </a:xfrm>
          <a:prstGeom prst="rect">
            <a:avLst/>
          </a:prstGeom>
        </p:spPr>
      </p:pic>
      <p:pic>
        <p:nvPicPr>
          <p:cNvPr id="7" name="Picture 6" descr="crime-scene-slice-w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257800"/>
            <a:ext cx="1371600" cy="157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886200"/>
            <a:ext cx="8229600" cy="228600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b="1" dirty="0" smtClean="0"/>
              <a:t>Working Documents</a:t>
            </a:r>
          </a:p>
          <a:p>
            <a:pPr marL="742950" lvl="2" indent="-342900"/>
            <a:r>
              <a:rPr lang="en-US" dirty="0" smtClean="0"/>
              <a:t>1 existing document</a:t>
            </a:r>
            <a:endParaRPr lang="en-US" dirty="0"/>
          </a:p>
          <a:p>
            <a:pPr marL="742950" lvl="2" indent="-342900"/>
            <a:r>
              <a:rPr lang="en-US" dirty="0" smtClean="0"/>
              <a:t>SWGDVI</a:t>
            </a:r>
          </a:p>
          <a:p>
            <a:pPr marL="742950" lvl="2" indent="-342900"/>
            <a:endParaRPr lang="en-US" dirty="0"/>
          </a:p>
          <a:p>
            <a:pPr marL="742950" lvl="2" indent="-342900"/>
            <a:endParaRPr lang="en-US" dirty="0" smtClean="0"/>
          </a:p>
          <a:p>
            <a:pPr marL="0" indent="0">
              <a:buNone/>
            </a:pPr>
            <a:r>
              <a:rPr lang="en-US" sz="2800" b="1" dirty="0" smtClean="0"/>
              <a:t>Process</a:t>
            </a:r>
          </a:p>
          <a:p>
            <a:pPr marL="800100" lvl="2" indent="-400050"/>
            <a:r>
              <a:rPr lang="en-US" sz="2000" dirty="0" smtClean="0"/>
              <a:t>CANVASS</a:t>
            </a:r>
          </a:p>
        </p:txBody>
      </p:sp>
    </p:spTree>
    <p:extLst>
      <p:ext uri="{BB962C8B-B14F-4D97-AF65-F5344CB8AC3E}">
        <p14:creationId xmlns:p14="http://schemas.microsoft.com/office/powerpoint/2010/main" val="4259014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>
                <a:solidFill>
                  <a:srgbClr val="0000FF"/>
                </a:solidFill>
              </a:rPr>
              <a:t>Crime Scene/Death Investigation:</a:t>
            </a:r>
            <a:br>
              <a:rPr lang="en-US" altLang="en-US" sz="3600" b="1" dirty="0">
                <a:solidFill>
                  <a:srgbClr val="0000FF"/>
                </a:solidFill>
              </a:rPr>
            </a:br>
            <a:r>
              <a:rPr lang="en-US" altLang="en-US" sz="3600" b="1" dirty="0" smtClean="0">
                <a:solidFill>
                  <a:srgbClr val="0000FF"/>
                </a:solidFill>
              </a:rPr>
              <a:t>Dogs and Sensors Subcommittee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514600"/>
          </a:xfrm>
        </p:spPr>
        <p:txBody>
          <a:bodyPr numCol="2">
            <a:normAutofit lnSpcReduction="10000"/>
          </a:bodyPr>
          <a:lstStyle/>
          <a:p>
            <a:pPr marL="0" lvl="1" indent="0">
              <a:buNone/>
            </a:pPr>
            <a:r>
              <a:rPr lang="en-US" b="1" dirty="0" smtClean="0"/>
              <a:t>Priority Topics</a:t>
            </a:r>
          </a:p>
          <a:p>
            <a:pPr marL="742950" lvl="2" indent="-342900"/>
            <a:r>
              <a:rPr lang="en-US" dirty="0" smtClean="0"/>
              <a:t>Review current documents</a:t>
            </a:r>
          </a:p>
          <a:p>
            <a:pPr marL="742950" lvl="2" indent="-342900"/>
            <a:r>
              <a:rPr lang="en-US" dirty="0" smtClean="0"/>
              <a:t>Training/Competency</a:t>
            </a:r>
          </a:p>
          <a:p>
            <a:pPr marL="742950" lvl="2" indent="-342900"/>
            <a:r>
              <a:rPr lang="en-US" dirty="0" smtClean="0"/>
              <a:t>Cross-disciplinary standards</a:t>
            </a:r>
          </a:p>
          <a:p>
            <a:pPr marL="742950" lvl="2" indent="-342900"/>
            <a:endParaRPr lang="en-US" dirty="0" smtClean="0"/>
          </a:p>
          <a:p>
            <a:pPr marL="742950" lvl="2" indent="-342900"/>
            <a:r>
              <a:rPr lang="en-US" dirty="0" smtClean="0"/>
              <a:t>Outreach / Education</a:t>
            </a:r>
          </a:p>
          <a:p>
            <a:pPr marL="742950" lvl="2" indent="-342900"/>
            <a:r>
              <a:rPr lang="en-US" dirty="0" smtClean="0"/>
              <a:t>Integration of Dogs and Sensors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" y="5562600"/>
            <a:ext cx="1272397" cy="1219200"/>
          </a:xfrm>
          <a:prstGeom prst="rect">
            <a:avLst/>
          </a:prstGeom>
        </p:spPr>
      </p:pic>
      <p:pic>
        <p:nvPicPr>
          <p:cNvPr id="7" name="Picture 6" descr="crime-scene-slice-w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257800"/>
            <a:ext cx="1371600" cy="157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886200"/>
            <a:ext cx="8229600" cy="228600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b="1" dirty="0" smtClean="0"/>
              <a:t>Working Documents</a:t>
            </a:r>
          </a:p>
          <a:p>
            <a:pPr marL="742950" lvl="2" indent="-342900"/>
            <a:r>
              <a:rPr lang="en-US" dirty="0" smtClean="0"/>
              <a:t>6+ existing documents</a:t>
            </a:r>
          </a:p>
          <a:p>
            <a:pPr marL="742950" lvl="2" indent="-342900"/>
            <a:r>
              <a:rPr lang="en-US" dirty="0" smtClean="0"/>
              <a:t>SWGDOG</a:t>
            </a:r>
          </a:p>
          <a:p>
            <a:pPr marL="742950" lvl="2" indent="-342900"/>
            <a:endParaRPr lang="en-US" dirty="0"/>
          </a:p>
          <a:p>
            <a:pPr marL="40005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dirty="0"/>
              <a:t>Process</a:t>
            </a:r>
          </a:p>
          <a:p>
            <a:pPr marL="800100" lvl="2" indent="-400050"/>
            <a:r>
              <a:rPr lang="en-US" dirty="0" smtClean="0"/>
              <a:t>TBD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014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>
                <a:solidFill>
                  <a:srgbClr val="0000FF"/>
                </a:solidFill>
              </a:rPr>
              <a:t>Crime Scene/Death Investigation:</a:t>
            </a:r>
            <a:br>
              <a:rPr lang="en-US" altLang="en-US" sz="3600" b="1" dirty="0">
                <a:solidFill>
                  <a:srgbClr val="0000FF"/>
                </a:solidFill>
              </a:rPr>
            </a:br>
            <a:r>
              <a:rPr lang="en-US" altLang="en-US" sz="3600" b="1" dirty="0">
                <a:solidFill>
                  <a:srgbClr val="0000FF"/>
                </a:solidFill>
              </a:rPr>
              <a:t>Fire and Explosion Investigation Subcommittee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514600"/>
          </a:xfrm>
        </p:spPr>
        <p:txBody>
          <a:bodyPr numCol="2">
            <a:normAutofit lnSpcReduction="10000"/>
          </a:bodyPr>
          <a:lstStyle/>
          <a:p>
            <a:pPr marL="0" lvl="1" indent="0">
              <a:buNone/>
            </a:pPr>
            <a:r>
              <a:rPr lang="en-US" b="1" dirty="0" smtClean="0"/>
              <a:t>Priority Topics</a:t>
            </a:r>
          </a:p>
          <a:p>
            <a:pPr marL="742950" lvl="2" indent="-342900"/>
            <a:r>
              <a:rPr lang="en-US" dirty="0" smtClean="0"/>
              <a:t>Recognize existing standards</a:t>
            </a:r>
          </a:p>
          <a:p>
            <a:pPr marL="742950" lvl="2" indent="-342900"/>
            <a:r>
              <a:rPr lang="en-US" dirty="0" smtClean="0"/>
              <a:t>Competency</a:t>
            </a:r>
          </a:p>
          <a:p>
            <a:pPr marL="742950" lvl="2" indent="-342900"/>
            <a:r>
              <a:rPr lang="en-US" dirty="0" smtClean="0"/>
              <a:t>Documentation / Report Writing</a:t>
            </a:r>
          </a:p>
          <a:p>
            <a:pPr marL="742950" lvl="2" indent="-342900"/>
            <a:endParaRPr lang="en-US" dirty="0" smtClean="0"/>
          </a:p>
          <a:p>
            <a:pPr marL="742950" lvl="2" indent="-342900"/>
            <a:r>
              <a:rPr lang="en-US" dirty="0" smtClean="0"/>
              <a:t>Analysis of relevant standards</a:t>
            </a:r>
          </a:p>
          <a:p>
            <a:pPr marL="742950" lvl="2" indent="-342900"/>
            <a:r>
              <a:rPr lang="en-US" dirty="0" smtClean="0"/>
              <a:t>Research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" y="5562600"/>
            <a:ext cx="1272397" cy="1219200"/>
          </a:xfrm>
          <a:prstGeom prst="rect">
            <a:avLst/>
          </a:prstGeom>
        </p:spPr>
      </p:pic>
      <p:pic>
        <p:nvPicPr>
          <p:cNvPr id="7" name="Picture 6" descr="crime-scene-slice-w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257800"/>
            <a:ext cx="1371600" cy="157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886200"/>
            <a:ext cx="8229600" cy="228600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b="1" dirty="0" smtClean="0"/>
              <a:t>Working Documents</a:t>
            </a:r>
          </a:p>
          <a:p>
            <a:pPr marL="742950" lvl="2" indent="-342900"/>
            <a:r>
              <a:rPr lang="en-US" dirty="0" smtClean="0"/>
              <a:t>14 existing documents</a:t>
            </a:r>
          </a:p>
          <a:p>
            <a:pPr marL="742950" lvl="2" indent="-342900"/>
            <a:r>
              <a:rPr lang="en-US" dirty="0" smtClean="0"/>
              <a:t>NFPA, ASTM, Standards Australia</a:t>
            </a:r>
          </a:p>
          <a:p>
            <a:pPr marL="742950" lvl="2" indent="-342900"/>
            <a:endParaRPr lang="en-US" dirty="0"/>
          </a:p>
          <a:p>
            <a:pPr marL="0" indent="0">
              <a:buNone/>
            </a:pPr>
            <a:r>
              <a:rPr lang="en-US" sz="2800" b="1" dirty="0"/>
              <a:t>Process</a:t>
            </a:r>
          </a:p>
          <a:p>
            <a:pPr marL="800100" lvl="2" indent="-400050"/>
            <a:r>
              <a:rPr lang="en-US" dirty="0" smtClean="0"/>
              <a:t>Registry, SDO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014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>
                <a:solidFill>
                  <a:srgbClr val="0000FF"/>
                </a:solidFill>
              </a:rPr>
              <a:t>Crime Scene/Death Investigation:</a:t>
            </a:r>
            <a:br>
              <a:rPr lang="en-US" altLang="en-US" sz="3600" b="1" dirty="0">
                <a:solidFill>
                  <a:srgbClr val="0000FF"/>
                </a:solidFill>
              </a:rPr>
            </a:br>
            <a:r>
              <a:rPr lang="en-US" altLang="en-US" sz="3600" b="1" dirty="0" err="1" smtClean="0">
                <a:solidFill>
                  <a:srgbClr val="0000FF"/>
                </a:solidFill>
              </a:rPr>
              <a:t>Medicolegal</a:t>
            </a:r>
            <a:r>
              <a:rPr lang="en-US" altLang="en-US" sz="3600" b="1" dirty="0" smtClean="0">
                <a:solidFill>
                  <a:srgbClr val="0000FF"/>
                </a:solidFill>
              </a:rPr>
              <a:t> Death Investigation Subcommittee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514600"/>
          </a:xfrm>
        </p:spPr>
        <p:txBody>
          <a:bodyPr numCol="2">
            <a:normAutofit lnSpcReduction="10000"/>
          </a:bodyPr>
          <a:lstStyle/>
          <a:p>
            <a:pPr marL="0" lvl="1" indent="0">
              <a:buNone/>
            </a:pPr>
            <a:r>
              <a:rPr lang="en-US" b="1" dirty="0" smtClean="0"/>
              <a:t>Priority Topics</a:t>
            </a:r>
          </a:p>
          <a:p>
            <a:pPr marL="742950" lvl="2" indent="-342900"/>
            <a:r>
              <a:rPr lang="en-US" dirty="0" smtClean="0"/>
              <a:t>Peer review, QA, Cognitive Factors</a:t>
            </a:r>
          </a:p>
          <a:p>
            <a:pPr marL="742950" lvl="2" indent="-342900"/>
            <a:r>
              <a:rPr lang="en-US" dirty="0" smtClean="0"/>
              <a:t>Autopsy standards</a:t>
            </a:r>
          </a:p>
          <a:p>
            <a:pPr marL="742950" lvl="2" indent="-342900"/>
            <a:r>
              <a:rPr lang="en-US" dirty="0" err="1" smtClean="0"/>
              <a:t>Medicolegal</a:t>
            </a:r>
            <a:r>
              <a:rPr lang="en-US" dirty="0" smtClean="0"/>
              <a:t> Death Investigation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" y="5562600"/>
            <a:ext cx="1272397" cy="1219200"/>
          </a:xfrm>
          <a:prstGeom prst="rect">
            <a:avLst/>
          </a:prstGeom>
        </p:spPr>
      </p:pic>
      <p:pic>
        <p:nvPicPr>
          <p:cNvPr id="7" name="Picture 6" descr="crime-scene-slice-w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257800"/>
            <a:ext cx="1371600" cy="157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886200"/>
            <a:ext cx="8229600" cy="228600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b="1" dirty="0" smtClean="0"/>
              <a:t>Working Documents</a:t>
            </a:r>
          </a:p>
          <a:p>
            <a:pPr marL="742950" lvl="2" indent="-342900"/>
            <a:r>
              <a:rPr lang="en-US" dirty="0" smtClean="0"/>
              <a:t>4 existing documents</a:t>
            </a:r>
          </a:p>
          <a:p>
            <a:pPr marL="742950" lvl="2" indent="-342900"/>
            <a:r>
              <a:rPr lang="en-US" dirty="0" smtClean="0"/>
              <a:t>NAME, NIJ, CDC</a:t>
            </a:r>
          </a:p>
          <a:p>
            <a:pPr marL="742950" lvl="2" indent="-342900"/>
            <a:endParaRPr lang="en-US" dirty="0"/>
          </a:p>
          <a:p>
            <a:pPr marL="742950" lvl="2" indent="-342900"/>
            <a:endParaRPr lang="en-US" dirty="0" smtClean="0"/>
          </a:p>
          <a:p>
            <a:pPr marL="0" indent="0">
              <a:buNone/>
            </a:pPr>
            <a:r>
              <a:rPr lang="en-US" sz="2800" b="1" dirty="0"/>
              <a:t>Process</a:t>
            </a:r>
          </a:p>
          <a:p>
            <a:pPr marL="800100" lvl="2" indent="-400050"/>
            <a:r>
              <a:rPr lang="en-US" dirty="0" smtClean="0"/>
              <a:t>TBD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9014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>
                <a:solidFill>
                  <a:srgbClr val="0000FF"/>
                </a:solidFill>
              </a:rPr>
              <a:t>Crime Scene/Death Investigation:</a:t>
            </a:r>
            <a:br>
              <a:rPr lang="en-US" altLang="en-US" sz="3600" b="1" dirty="0">
                <a:solidFill>
                  <a:srgbClr val="0000FF"/>
                </a:solidFill>
              </a:rPr>
            </a:br>
            <a:r>
              <a:rPr lang="en-US" altLang="en-US" sz="3600" b="1" dirty="0" smtClean="0">
                <a:solidFill>
                  <a:srgbClr val="0000FF"/>
                </a:solidFill>
              </a:rPr>
              <a:t>Odontology Subcommittee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286000"/>
          </a:xfrm>
        </p:spPr>
        <p:txBody>
          <a:bodyPr numCol="2"/>
          <a:lstStyle/>
          <a:p>
            <a:pPr marL="0" lvl="1" indent="0">
              <a:buNone/>
            </a:pPr>
            <a:r>
              <a:rPr lang="en-US" b="1" dirty="0" smtClean="0"/>
              <a:t>Priority Topics</a:t>
            </a:r>
          </a:p>
          <a:p>
            <a:pPr marL="742950" lvl="2" indent="-342900"/>
            <a:r>
              <a:rPr lang="en-US" dirty="0" smtClean="0"/>
              <a:t>Dental Identification</a:t>
            </a:r>
          </a:p>
          <a:p>
            <a:pPr marL="742950" lvl="2" indent="-342900"/>
            <a:r>
              <a:rPr lang="en-US" dirty="0" err="1" smtClean="0"/>
              <a:t>Bitemarks</a:t>
            </a:r>
            <a:endParaRPr lang="en-US" dirty="0" smtClean="0"/>
          </a:p>
          <a:p>
            <a:pPr marL="742950" lvl="2" indent="-342900"/>
            <a:r>
              <a:rPr lang="en-US" dirty="0" smtClean="0"/>
              <a:t>Dental Age Estimation</a:t>
            </a:r>
          </a:p>
          <a:p>
            <a:pPr marL="742950" lvl="2" indent="-342900"/>
            <a:endParaRPr lang="en-US" dirty="0"/>
          </a:p>
          <a:p>
            <a:pPr marL="742950" lvl="2" indent="-342900"/>
            <a:endParaRPr lang="en-US" dirty="0" smtClean="0"/>
          </a:p>
          <a:p>
            <a:pPr marL="742950" lvl="2" indent="-342900"/>
            <a:r>
              <a:rPr lang="en-US" dirty="0" smtClean="0"/>
              <a:t>Oral/</a:t>
            </a:r>
            <a:r>
              <a:rPr lang="en-US" dirty="0" err="1" smtClean="0"/>
              <a:t>Peri</a:t>
            </a:r>
            <a:r>
              <a:rPr lang="en-US" dirty="0" smtClean="0"/>
              <a:t>-oral issues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" y="5562600"/>
            <a:ext cx="1272397" cy="1219200"/>
          </a:xfrm>
          <a:prstGeom prst="rect">
            <a:avLst/>
          </a:prstGeom>
        </p:spPr>
      </p:pic>
      <p:pic>
        <p:nvPicPr>
          <p:cNvPr id="7" name="Picture 6" descr="crime-scene-slice-w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257800"/>
            <a:ext cx="1371600" cy="157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886200"/>
            <a:ext cx="8229600" cy="228600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b="1" dirty="0" smtClean="0"/>
              <a:t>Working Documents</a:t>
            </a:r>
          </a:p>
          <a:p>
            <a:pPr marL="742950" lvl="2" indent="-342900"/>
            <a:r>
              <a:rPr lang="en-US" dirty="0" smtClean="0"/>
              <a:t>3 existing documents</a:t>
            </a:r>
          </a:p>
          <a:p>
            <a:pPr marL="742950" lvl="2" indent="-342900"/>
            <a:r>
              <a:rPr lang="en-US" dirty="0" smtClean="0"/>
              <a:t>ABFO</a:t>
            </a:r>
          </a:p>
          <a:p>
            <a:pPr marL="742950" lvl="2" indent="-342900"/>
            <a:endParaRPr lang="en-US" dirty="0"/>
          </a:p>
          <a:p>
            <a:pPr marL="742950" lvl="2" indent="-342900"/>
            <a:endParaRPr lang="en-US" dirty="0" smtClean="0"/>
          </a:p>
          <a:p>
            <a:pPr marL="0" indent="0">
              <a:buNone/>
            </a:pPr>
            <a:r>
              <a:rPr lang="en-US" sz="2800" b="1" dirty="0"/>
              <a:t>Process</a:t>
            </a:r>
          </a:p>
          <a:p>
            <a:pPr marL="800100" lvl="2" indent="-400050"/>
            <a:r>
              <a:rPr lang="en-US" dirty="0" smtClean="0"/>
              <a:t>SDO, TBD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9014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/>
          </a:bodyPr>
          <a:lstStyle/>
          <a:p>
            <a:r>
              <a:rPr lang="en-US" altLang="en-US" sz="3600" b="1" dirty="0" smtClean="0">
                <a:solidFill>
                  <a:srgbClr val="0000FF"/>
                </a:solidFill>
              </a:rPr>
              <a:t>Crime Scene / Death Investigation SAC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lvl="1" indent="0">
              <a:buNone/>
            </a:pPr>
            <a:r>
              <a:rPr lang="en-US" sz="3600" dirty="0"/>
              <a:t>Summary</a:t>
            </a:r>
          </a:p>
          <a:p>
            <a:r>
              <a:rPr lang="en-US" dirty="0"/>
              <a:t>Different subcommittees at different points</a:t>
            </a:r>
          </a:p>
          <a:p>
            <a:r>
              <a:rPr lang="en-US" dirty="0"/>
              <a:t>Subcommittees realize that some aspects of each practice more controversial than others</a:t>
            </a:r>
          </a:p>
          <a:p>
            <a:pPr lvl="1"/>
            <a:r>
              <a:rPr lang="en-US" dirty="0"/>
              <a:t>Concentrate on topics ripe for consensus first</a:t>
            </a:r>
          </a:p>
          <a:p>
            <a:pPr lvl="1"/>
            <a:r>
              <a:rPr lang="en-US" dirty="0"/>
              <a:t>Wrestle with more contentious areas later</a:t>
            </a:r>
          </a:p>
          <a:p>
            <a:r>
              <a:rPr lang="en-US" dirty="0"/>
              <a:t>Process will take time, but careful, deliberate, steady progress needed.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" y="5562600"/>
            <a:ext cx="1272397" cy="1219200"/>
          </a:xfrm>
          <a:prstGeom prst="rect">
            <a:avLst/>
          </a:prstGeom>
        </p:spPr>
      </p:pic>
      <p:pic>
        <p:nvPicPr>
          <p:cNvPr id="7" name="Picture 6" descr="crime-scene-slice-w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257800"/>
            <a:ext cx="1371600" cy="157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49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00FF"/>
                </a:solidFill>
              </a:rPr>
              <a:t>OSAC STRUCTURE</a:t>
            </a:r>
          </a:p>
        </p:txBody>
      </p:sp>
      <p:pic>
        <p:nvPicPr>
          <p:cNvPr id="2" name="Content Placeholder 1" descr="OSAC-Circular-Org-Chart_v10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50" r="-41750"/>
          <a:stretch>
            <a:fillRect/>
          </a:stretch>
        </p:blipFill>
        <p:spPr>
          <a:xfrm>
            <a:off x="-630340" y="1295400"/>
            <a:ext cx="10383940" cy="5410200"/>
          </a:xfrm>
        </p:spPr>
      </p:pic>
    </p:spTree>
    <p:extLst>
      <p:ext uri="{BB962C8B-B14F-4D97-AF65-F5344CB8AC3E}">
        <p14:creationId xmlns:p14="http://schemas.microsoft.com/office/powerpoint/2010/main" val="397978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3352800"/>
            <a:ext cx="86106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00FF"/>
                </a:solidFill>
              </a:rPr>
              <a:t>Chemistry/Instrumental Analysis</a:t>
            </a:r>
            <a:endParaRPr lang="en-US" sz="6000" b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5004137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 smtClean="0"/>
              <a:t>Scott </a:t>
            </a:r>
            <a:r>
              <a:rPr lang="en-US" sz="2000" b="1" dirty="0" err="1" smtClean="0"/>
              <a:t>Oulton</a:t>
            </a:r>
            <a:endParaRPr lang="en-US" sz="2000" b="1" dirty="0"/>
          </a:p>
          <a:p>
            <a:pPr algn="ctr">
              <a:defRPr/>
            </a:pPr>
            <a:r>
              <a:rPr lang="en-US" sz="2000" dirty="0" smtClean="0"/>
              <a:t>Chemistry/Instrumental Analysis SAC Chair</a:t>
            </a:r>
            <a:endParaRPr lang="en-US" sz="2000" dirty="0"/>
          </a:p>
          <a:p>
            <a:pPr algn="ctr">
              <a:defRPr/>
            </a:pPr>
            <a:r>
              <a:rPr lang="en-US" sz="2000" dirty="0" smtClean="0"/>
              <a:t>Drug Enforcement Administration</a:t>
            </a:r>
            <a:endParaRPr lang="en-US" sz="2000" dirty="0"/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105400"/>
            <a:ext cx="1500997" cy="15527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152400"/>
            <a:ext cx="2362200" cy="266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02950" y="6477000"/>
            <a:ext cx="137160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04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/>
          </a:bodyPr>
          <a:lstStyle/>
          <a:p>
            <a:r>
              <a:rPr lang="en-US" altLang="en-US" sz="3600" b="1" dirty="0" smtClean="0">
                <a:solidFill>
                  <a:srgbClr val="0000FF"/>
                </a:solidFill>
              </a:rPr>
              <a:t>Chemistry / Instrumental Analysis SAC</a:t>
            </a:r>
            <a:endParaRPr lang="en-US" sz="36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" y="5562600"/>
            <a:ext cx="1272397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2400" y="5319252"/>
            <a:ext cx="1295400" cy="146254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1430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SAC is made up of a very diverse group – all with a basic foundation in chemistry</a:t>
            </a:r>
          </a:p>
          <a:p>
            <a:pPr lvl="1"/>
            <a:r>
              <a:rPr lang="en-US" sz="2100" dirty="0"/>
              <a:t>We have started to recognize our common interests</a:t>
            </a:r>
          </a:p>
          <a:p>
            <a:pPr lvl="1"/>
            <a:r>
              <a:rPr lang="en-US" sz="2100" dirty="0"/>
              <a:t>Began discussing the need to work on foundational and interdisciplinary documents (e.g., education, training, validation)</a:t>
            </a:r>
          </a:p>
          <a:p>
            <a:r>
              <a:rPr lang="en-US" sz="2100" dirty="0"/>
              <a:t>Fortunate that majority of subcommittees had strong foundational documents that were already developed from Scientific Working Groups</a:t>
            </a:r>
          </a:p>
          <a:p>
            <a:pPr lvl="1"/>
            <a:r>
              <a:rPr lang="en-US" sz="2100" dirty="0"/>
              <a:t>Many have already been through SDO process</a:t>
            </a:r>
          </a:p>
          <a:p>
            <a:r>
              <a:rPr lang="en-US" sz="2100" dirty="0"/>
              <a:t>SAC is focusing on what already exists and is relevant for placement on the registry</a:t>
            </a:r>
          </a:p>
          <a:p>
            <a:pPr lvl="1"/>
            <a:r>
              <a:rPr lang="en-US" sz="2100" dirty="0"/>
              <a:t>Prepared to recommend 8 existing standards (Fire, Trace, Drugs)</a:t>
            </a:r>
          </a:p>
          <a:p>
            <a:pPr lvl="1"/>
            <a:r>
              <a:rPr lang="en-US" sz="2100" dirty="0"/>
              <a:t>Other existing standards are being updated through the SDO </a:t>
            </a:r>
            <a:r>
              <a:rPr lang="en-US" sz="2100" dirty="0" smtClean="0"/>
              <a:t>process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005819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 smtClean="0">
                <a:solidFill>
                  <a:srgbClr val="0000FF"/>
                </a:solidFill>
              </a:rPr>
              <a:t>Chemistry / Instrumental Analysis:</a:t>
            </a:r>
            <a:r>
              <a:rPr lang="en-US" altLang="en-US" sz="3600" b="1" dirty="0">
                <a:solidFill>
                  <a:srgbClr val="0000FF"/>
                </a:solidFill>
              </a:rPr>
              <a:t/>
            </a:r>
            <a:br>
              <a:rPr lang="en-US" altLang="en-US" sz="3600" b="1" dirty="0">
                <a:solidFill>
                  <a:srgbClr val="0000FF"/>
                </a:solidFill>
              </a:rPr>
            </a:br>
            <a:r>
              <a:rPr lang="en-US" altLang="en-US" sz="3600" b="1" dirty="0" smtClean="0">
                <a:solidFill>
                  <a:srgbClr val="0000FF"/>
                </a:solidFill>
              </a:rPr>
              <a:t>Fire Debris and Explosives Subcommittee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286000"/>
          </a:xfrm>
        </p:spPr>
        <p:txBody>
          <a:bodyPr numCol="2"/>
          <a:lstStyle/>
          <a:p>
            <a:pPr marL="0" lvl="1" indent="0">
              <a:buNone/>
            </a:pPr>
            <a:r>
              <a:rPr lang="en-US" b="1" dirty="0" smtClean="0"/>
              <a:t>Priority Topics</a:t>
            </a:r>
          </a:p>
          <a:p>
            <a:pPr marL="742950" lvl="2" indent="-342900"/>
            <a:r>
              <a:rPr lang="en-US" dirty="0" smtClean="0"/>
              <a:t>Evaluate ASTM Standards</a:t>
            </a:r>
          </a:p>
          <a:p>
            <a:pPr marL="742950" lvl="2" indent="-342900"/>
            <a:r>
              <a:rPr lang="en-US" dirty="0" smtClean="0"/>
              <a:t>Guide for Fire Debris and Explosives analysis</a:t>
            </a:r>
          </a:p>
          <a:p>
            <a:pPr marL="742950" lvl="2" indent="-342900"/>
            <a:r>
              <a:rPr lang="en-US" dirty="0" smtClean="0"/>
              <a:t>Terminology</a:t>
            </a:r>
          </a:p>
          <a:p>
            <a:pPr marL="742950" lvl="2" indent="-342900"/>
            <a:endParaRPr lang="en-US" dirty="0"/>
          </a:p>
          <a:p>
            <a:pPr marL="742950" lvl="2" indent="-342900"/>
            <a:r>
              <a:rPr lang="en-US" dirty="0" smtClean="0"/>
              <a:t>Report wording</a:t>
            </a:r>
          </a:p>
          <a:p>
            <a:pPr marL="742950" lvl="2" indent="-342900"/>
            <a:r>
              <a:rPr lang="en-US" dirty="0" smtClean="0"/>
              <a:t>QA/QC Guidelines</a:t>
            </a:r>
          </a:p>
          <a:p>
            <a:pPr marL="742950" lvl="2" indent="-342900"/>
            <a:r>
              <a:rPr lang="en-US" dirty="0" smtClean="0"/>
              <a:t>Research / Training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886200"/>
            <a:ext cx="8229600" cy="228600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b="1" dirty="0" smtClean="0"/>
              <a:t>Working Documents</a:t>
            </a:r>
          </a:p>
          <a:p>
            <a:pPr marL="742950" lvl="2" indent="-342900"/>
            <a:r>
              <a:rPr lang="en-US" dirty="0" smtClean="0"/>
              <a:t>13 existing documents</a:t>
            </a:r>
          </a:p>
          <a:p>
            <a:pPr marL="742950" lvl="2" indent="-342900"/>
            <a:r>
              <a:rPr lang="en-US" dirty="0" smtClean="0"/>
              <a:t>ASTM, SWFEX</a:t>
            </a:r>
          </a:p>
          <a:p>
            <a:pPr marL="742950" lvl="2" indent="-342900"/>
            <a:endParaRPr lang="en-US" dirty="0"/>
          </a:p>
          <a:p>
            <a:pPr marL="742950" lvl="2" indent="-342900"/>
            <a:endParaRPr lang="en-US" dirty="0" smtClean="0"/>
          </a:p>
          <a:p>
            <a:pPr marL="0" indent="0">
              <a:buNone/>
            </a:pPr>
            <a:r>
              <a:rPr lang="en-US" sz="2800" b="1" dirty="0"/>
              <a:t>Process</a:t>
            </a:r>
          </a:p>
          <a:p>
            <a:pPr marL="800100" lvl="2" indent="-400050"/>
            <a:r>
              <a:rPr lang="en-US" dirty="0" smtClean="0"/>
              <a:t>SDO, TBD</a:t>
            </a:r>
            <a:endParaRPr lang="en-US" sz="2800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" y="5562600"/>
            <a:ext cx="1272397" cy="121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2400" y="5319252"/>
            <a:ext cx="1295400" cy="146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56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 smtClean="0">
                <a:solidFill>
                  <a:srgbClr val="0000FF"/>
                </a:solidFill>
              </a:rPr>
              <a:t>Chemistry / Instrumental Analysis:</a:t>
            </a:r>
            <a:r>
              <a:rPr lang="en-US" altLang="en-US" sz="3600" b="1" dirty="0">
                <a:solidFill>
                  <a:srgbClr val="0000FF"/>
                </a:solidFill>
              </a:rPr>
              <a:t/>
            </a:r>
            <a:br>
              <a:rPr lang="en-US" altLang="en-US" sz="3600" b="1" dirty="0">
                <a:solidFill>
                  <a:srgbClr val="0000FF"/>
                </a:solidFill>
              </a:rPr>
            </a:br>
            <a:r>
              <a:rPr lang="en-US" altLang="en-US" sz="3600" b="1" dirty="0" smtClean="0">
                <a:solidFill>
                  <a:srgbClr val="0000FF"/>
                </a:solidFill>
              </a:rPr>
              <a:t>Geological Materials Subcommittee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667000"/>
          </a:xfrm>
        </p:spPr>
        <p:txBody>
          <a:bodyPr numCol="2"/>
          <a:lstStyle/>
          <a:p>
            <a:pPr marL="0" lvl="1" indent="0">
              <a:buNone/>
            </a:pPr>
            <a:r>
              <a:rPr lang="en-US" b="1" dirty="0" smtClean="0"/>
              <a:t>Priority Topics</a:t>
            </a:r>
          </a:p>
          <a:p>
            <a:pPr marL="742950" lvl="2" indent="-342900"/>
            <a:r>
              <a:rPr lang="en-US" dirty="0" smtClean="0"/>
              <a:t>Research</a:t>
            </a:r>
          </a:p>
          <a:p>
            <a:pPr marL="742950" lvl="2" indent="-342900"/>
            <a:r>
              <a:rPr lang="en-US" dirty="0" smtClean="0"/>
              <a:t>Sample collection</a:t>
            </a:r>
          </a:p>
          <a:p>
            <a:pPr marL="742950" lvl="2" indent="-342900"/>
            <a:r>
              <a:rPr lang="en-US" dirty="0" smtClean="0"/>
              <a:t>Terminology</a:t>
            </a:r>
          </a:p>
          <a:p>
            <a:pPr marL="742950" lvl="2" indent="-342900"/>
            <a:r>
              <a:rPr lang="en-US" dirty="0" smtClean="0"/>
              <a:t>Validation of collection document</a:t>
            </a:r>
          </a:p>
          <a:p>
            <a:pPr marL="742950" lvl="2" indent="-342900"/>
            <a:endParaRPr lang="en-US" dirty="0"/>
          </a:p>
          <a:p>
            <a:pPr marL="742950" lvl="2" indent="-342900"/>
            <a:r>
              <a:rPr lang="en-US" dirty="0" smtClean="0"/>
              <a:t>Resources and references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038600"/>
            <a:ext cx="8229600" cy="228600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b="1" dirty="0" smtClean="0"/>
              <a:t>Working Documents</a:t>
            </a:r>
          </a:p>
          <a:p>
            <a:pPr marL="742950" lvl="2" indent="-342900"/>
            <a:r>
              <a:rPr lang="en-US" dirty="0" smtClean="0"/>
              <a:t>1 existing document</a:t>
            </a:r>
          </a:p>
          <a:p>
            <a:pPr marL="742950" lvl="2" indent="-342900"/>
            <a:r>
              <a:rPr lang="en-US" dirty="0" smtClean="0"/>
              <a:t>SWGGEO</a:t>
            </a:r>
          </a:p>
          <a:p>
            <a:pPr marL="742950" lvl="2" indent="-342900"/>
            <a:endParaRPr lang="en-US" dirty="0"/>
          </a:p>
          <a:p>
            <a:pPr marL="742950" lvl="2" indent="-342900"/>
            <a:endParaRPr lang="en-US" dirty="0" smtClean="0"/>
          </a:p>
          <a:p>
            <a:pPr marL="0" indent="0">
              <a:buNone/>
            </a:pPr>
            <a:r>
              <a:rPr lang="en-US" sz="2800" b="1" dirty="0"/>
              <a:t>Process</a:t>
            </a:r>
          </a:p>
          <a:p>
            <a:pPr marL="800100" lvl="2" indent="-400050"/>
            <a:r>
              <a:rPr lang="en-US" sz="2800" dirty="0" smtClean="0"/>
              <a:t>SDO</a:t>
            </a:r>
            <a:endParaRPr lang="en-US" sz="2800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" y="5562600"/>
            <a:ext cx="1272397" cy="121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2400" y="5319252"/>
            <a:ext cx="1295400" cy="146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97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 smtClean="0">
                <a:solidFill>
                  <a:srgbClr val="0000FF"/>
                </a:solidFill>
              </a:rPr>
              <a:t>Chemistry / Instrumental Analysis:</a:t>
            </a:r>
            <a:r>
              <a:rPr lang="en-US" altLang="en-US" sz="3600" b="1" dirty="0">
                <a:solidFill>
                  <a:srgbClr val="0000FF"/>
                </a:solidFill>
              </a:rPr>
              <a:t/>
            </a:r>
            <a:br>
              <a:rPr lang="en-US" altLang="en-US" sz="3600" b="1" dirty="0">
                <a:solidFill>
                  <a:srgbClr val="0000FF"/>
                </a:solidFill>
              </a:rPr>
            </a:br>
            <a:r>
              <a:rPr lang="en-US" altLang="en-US" sz="3600" b="1" dirty="0" smtClean="0">
                <a:solidFill>
                  <a:srgbClr val="0000FF"/>
                </a:solidFill>
              </a:rPr>
              <a:t>Gunshot Residue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743200"/>
          </a:xfrm>
        </p:spPr>
        <p:txBody>
          <a:bodyPr numCol="2">
            <a:normAutofit lnSpcReduction="10000"/>
          </a:bodyPr>
          <a:lstStyle/>
          <a:p>
            <a:pPr marL="0" lvl="1" indent="0">
              <a:buNone/>
            </a:pPr>
            <a:r>
              <a:rPr lang="en-US" b="1" dirty="0" smtClean="0"/>
              <a:t>Priority Topics</a:t>
            </a:r>
          </a:p>
          <a:p>
            <a:pPr marL="742950" lvl="2" indent="-342900"/>
            <a:r>
              <a:rPr lang="en-US" dirty="0" smtClean="0"/>
              <a:t>Report writing, qualifying statements, disclaimers, interpretation</a:t>
            </a:r>
          </a:p>
          <a:p>
            <a:pPr marL="742950" lvl="2" indent="-342900"/>
            <a:r>
              <a:rPr lang="en-US" dirty="0" smtClean="0"/>
              <a:t>Proficiency, Analysis, Competency, Training</a:t>
            </a:r>
          </a:p>
          <a:p>
            <a:pPr marL="742950" lvl="2" indent="-342900"/>
            <a:r>
              <a:rPr lang="en-US" dirty="0"/>
              <a:t>Testimony, Ethics</a:t>
            </a:r>
          </a:p>
          <a:p>
            <a:pPr marL="742950" lvl="2" indent="-342900"/>
            <a:endParaRPr lang="en-US" dirty="0"/>
          </a:p>
          <a:p>
            <a:pPr marL="742950" lvl="2" indent="-342900"/>
            <a:r>
              <a:rPr lang="en-US" dirty="0" smtClean="0"/>
              <a:t>Methodology, Research, Literature review</a:t>
            </a:r>
          </a:p>
          <a:p>
            <a:pPr marL="742950" lvl="2" indent="-342900"/>
            <a:r>
              <a:rPr lang="en-US" dirty="0" smtClean="0"/>
              <a:t>Validation, Performance Checks, Instrument Performance, general troubleshooting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114800"/>
            <a:ext cx="8229600" cy="228600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b="1" dirty="0" smtClean="0"/>
              <a:t>Working Documents</a:t>
            </a:r>
          </a:p>
          <a:p>
            <a:pPr marL="742950" lvl="2" indent="-342900"/>
            <a:r>
              <a:rPr lang="en-US" dirty="0" smtClean="0"/>
              <a:t>4 existing documents</a:t>
            </a:r>
            <a:endParaRPr lang="en-US" dirty="0"/>
          </a:p>
          <a:p>
            <a:pPr marL="742950" lvl="2" indent="-342900"/>
            <a:r>
              <a:rPr lang="en-US" dirty="0" smtClean="0"/>
              <a:t>SWGGSR, ASTM, ENSFI</a:t>
            </a:r>
          </a:p>
          <a:p>
            <a:pPr marL="742950" lvl="2" indent="-342900"/>
            <a:endParaRPr lang="en-US" dirty="0"/>
          </a:p>
          <a:p>
            <a:pPr marL="742950" lvl="2" indent="-342900"/>
            <a:endParaRPr lang="en-US" dirty="0" smtClean="0"/>
          </a:p>
          <a:p>
            <a:pPr marL="0" indent="0">
              <a:buNone/>
            </a:pPr>
            <a:r>
              <a:rPr lang="en-US" sz="2800" b="1" dirty="0"/>
              <a:t>Process</a:t>
            </a:r>
          </a:p>
          <a:p>
            <a:pPr marL="800100" lvl="2" indent="-400050"/>
            <a:r>
              <a:rPr lang="en-US" sz="2800" dirty="0" smtClean="0"/>
              <a:t>SDO, TBD</a:t>
            </a:r>
            <a:endParaRPr lang="en-US" sz="2800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" y="5562600"/>
            <a:ext cx="1272397" cy="121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2400" y="5319252"/>
            <a:ext cx="1295400" cy="146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97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 smtClean="0">
                <a:solidFill>
                  <a:srgbClr val="0000FF"/>
                </a:solidFill>
              </a:rPr>
              <a:t>Chemistry / Instrumental Analysis:</a:t>
            </a:r>
            <a:r>
              <a:rPr lang="en-US" altLang="en-US" sz="3600" b="1" dirty="0">
                <a:solidFill>
                  <a:srgbClr val="0000FF"/>
                </a:solidFill>
              </a:rPr>
              <a:t/>
            </a:r>
            <a:br>
              <a:rPr lang="en-US" altLang="en-US" sz="3600" b="1" dirty="0">
                <a:solidFill>
                  <a:srgbClr val="0000FF"/>
                </a:solidFill>
              </a:rPr>
            </a:br>
            <a:r>
              <a:rPr lang="en-US" altLang="en-US" sz="3600" b="1" dirty="0" smtClean="0">
                <a:solidFill>
                  <a:srgbClr val="0000FF"/>
                </a:solidFill>
              </a:rPr>
              <a:t>Materials (Trace) Subcommittee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286000"/>
          </a:xfrm>
        </p:spPr>
        <p:txBody>
          <a:bodyPr numCol="2"/>
          <a:lstStyle/>
          <a:p>
            <a:pPr marL="0" lvl="1" indent="0">
              <a:buNone/>
            </a:pPr>
            <a:r>
              <a:rPr lang="en-US" b="1" dirty="0" smtClean="0"/>
              <a:t>Priority Topics</a:t>
            </a:r>
          </a:p>
          <a:p>
            <a:pPr marL="742950" lvl="2" indent="-342900"/>
            <a:r>
              <a:rPr lang="en-US" dirty="0"/>
              <a:t>E</a:t>
            </a:r>
            <a:r>
              <a:rPr lang="en-US" dirty="0" smtClean="0"/>
              <a:t>vidence interpretation</a:t>
            </a:r>
          </a:p>
          <a:p>
            <a:pPr marL="742950" lvl="2" indent="-342900"/>
            <a:r>
              <a:rPr lang="en-US" dirty="0" smtClean="0"/>
              <a:t>Outreach</a:t>
            </a:r>
          </a:p>
          <a:p>
            <a:pPr marL="742950" lvl="2" indent="-342900"/>
            <a:endParaRPr lang="en-US" dirty="0"/>
          </a:p>
          <a:p>
            <a:pPr marL="742950" lvl="2" indent="-342900"/>
            <a:endParaRPr lang="en-US" dirty="0" smtClean="0"/>
          </a:p>
          <a:p>
            <a:pPr marL="742950" lvl="2" indent="-342900"/>
            <a:endParaRPr lang="en-US" dirty="0"/>
          </a:p>
          <a:p>
            <a:pPr marL="742950" lvl="2" indent="-342900"/>
            <a:r>
              <a:rPr lang="en-US" dirty="0" smtClean="0"/>
              <a:t>Existing documents</a:t>
            </a:r>
          </a:p>
          <a:p>
            <a:pPr marL="1200150" lvl="3" indent="-342900"/>
            <a:r>
              <a:rPr lang="en-US" dirty="0" smtClean="0"/>
              <a:t>Fibers, Tape and Paint, Hair, Glass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886200"/>
            <a:ext cx="8229600" cy="228600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b="1" dirty="0" smtClean="0"/>
              <a:t>Working Documents</a:t>
            </a:r>
          </a:p>
          <a:p>
            <a:pPr marL="742950" lvl="2" indent="-342900"/>
            <a:r>
              <a:rPr lang="en-US" dirty="0" smtClean="0"/>
              <a:t>25 existing documents</a:t>
            </a:r>
          </a:p>
          <a:p>
            <a:pPr marL="742950" lvl="2" indent="-342900"/>
            <a:r>
              <a:rPr lang="en-US" dirty="0" smtClean="0"/>
              <a:t>ASTM, SWGMAT</a:t>
            </a:r>
          </a:p>
          <a:p>
            <a:pPr marL="742950" lvl="2" indent="-342900"/>
            <a:endParaRPr lang="en-US" dirty="0"/>
          </a:p>
          <a:p>
            <a:pPr marL="742950" lvl="2" indent="-342900"/>
            <a:endParaRPr lang="en-US" dirty="0" smtClean="0"/>
          </a:p>
          <a:p>
            <a:pPr marL="0" indent="0">
              <a:buNone/>
            </a:pPr>
            <a:r>
              <a:rPr lang="en-US" sz="2800" b="1" dirty="0"/>
              <a:t>Process</a:t>
            </a:r>
          </a:p>
          <a:p>
            <a:pPr marL="800100" lvl="2" indent="-400050"/>
            <a:r>
              <a:rPr lang="en-US" sz="2800" dirty="0" smtClean="0"/>
              <a:t>TBD, SDO</a:t>
            </a:r>
            <a:endParaRPr lang="en-US" sz="2800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" y="5562600"/>
            <a:ext cx="1272397" cy="121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2400" y="5319252"/>
            <a:ext cx="1295400" cy="146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97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 smtClean="0">
                <a:solidFill>
                  <a:srgbClr val="0000FF"/>
                </a:solidFill>
              </a:rPr>
              <a:t>Chemistry / Instrumental Analysis:</a:t>
            </a:r>
            <a:r>
              <a:rPr lang="en-US" altLang="en-US" sz="3600" b="1" dirty="0">
                <a:solidFill>
                  <a:srgbClr val="0000FF"/>
                </a:solidFill>
              </a:rPr>
              <a:t/>
            </a:r>
            <a:br>
              <a:rPr lang="en-US" altLang="en-US" sz="3600" b="1" dirty="0">
                <a:solidFill>
                  <a:srgbClr val="0000FF"/>
                </a:solidFill>
              </a:rPr>
            </a:br>
            <a:r>
              <a:rPr lang="en-US" altLang="en-US" sz="3600" b="1" dirty="0" smtClean="0">
                <a:solidFill>
                  <a:srgbClr val="0000FF"/>
                </a:solidFill>
              </a:rPr>
              <a:t>Seized Drugs Subcommittee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438400"/>
          </a:xfrm>
        </p:spPr>
        <p:txBody>
          <a:bodyPr numCol="2">
            <a:normAutofit lnSpcReduction="10000"/>
          </a:bodyPr>
          <a:lstStyle/>
          <a:p>
            <a:pPr marL="0" lvl="1" indent="0">
              <a:buNone/>
            </a:pPr>
            <a:r>
              <a:rPr lang="en-US" b="1" dirty="0" smtClean="0"/>
              <a:t>Priority Topics</a:t>
            </a:r>
          </a:p>
          <a:p>
            <a:pPr marL="742950" lvl="2" indent="-342900"/>
            <a:r>
              <a:rPr lang="en-US" dirty="0" smtClean="0"/>
              <a:t>Recognize existing standards</a:t>
            </a:r>
          </a:p>
          <a:p>
            <a:pPr marL="742950" lvl="2" indent="-342900"/>
            <a:r>
              <a:rPr lang="en-US" dirty="0" smtClean="0"/>
              <a:t>Education/Training/Competency</a:t>
            </a:r>
            <a:endParaRPr lang="en-US" dirty="0"/>
          </a:p>
          <a:p>
            <a:pPr marL="742950" lvl="2" indent="-342900"/>
            <a:r>
              <a:rPr lang="en-US" dirty="0" smtClean="0"/>
              <a:t>Method Development</a:t>
            </a:r>
          </a:p>
          <a:p>
            <a:pPr marL="742950" lvl="2" indent="-342900"/>
            <a:endParaRPr lang="en-US" dirty="0" smtClean="0"/>
          </a:p>
          <a:p>
            <a:pPr marL="742950" lvl="2" indent="-342900"/>
            <a:r>
              <a:rPr lang="en-US" dirty="0" smtClean="0"/>
              <a:t>Reporting &amp; Terminology</a:t>
            </a:r>
          </a:p>
          <a:p>
            <a:pPr marL="742950" lvl="2" indent="-342900"/>
            <a:r>
              <a:rPr lang="en-US" dirty="0" smtClean="0"/>
              <a:t>Analogs &amp; Structural Class Determinations</a:t>
            </a:r>
          </a:p>
          <a:p>
            <a:pPr marL="742950" lvl="2" indent="-342900"/>
            <a:r>
              <a:rPr lang="en-US" dirty="0" smtClean="0"/>
              <a:t>Ongoing OSAC Catalog review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886200"/>
            <a:ext cx="8229600" cy="228600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b="1" dirty="0" smtClean="0"/>
              <a:t>Working Documents</a:t>
            </a:r>
          </a:p>
          <a:p>
            <a:pPr marL="742950" lvl="2" indent="-342900"/>
            <a:r>
              <a:rPr lang="en-US" dirty="0" smtClean="0"/>
              <a:t>14 existing documents</a:t>
            </a:r>
          </a:p>
          <a:p>
            <a:pPr marL="742950" lvl="2" indent="-342900"/>
            <a:r>
              <a:rPr lang="en-US" dirty="0" smtClean="0"/>
              <a:t>ASTM, SWGDRUG, ENSFI, UNODC</a:t>
            </a:r>
          </a:p>
          <a:p>
            <a:pPr marL="742950" lvl="2" indent="-342900"/>
            <a:endParaRPr lang="en-US" dirty="0"/>
          </a:p>
          <a:p>
            <a:pPr marL="0" indent="0">
              <a:buNone/>
            </a:pPr>
            <a:r>
              <a:rPr lang="en-US" sz="2800" b="1" dirty="0"/>
              <a:t>Process</a:t>
            </a:r>
          </a:p>
          <a:p>
            <a:pPr marL="800100" lvl="2" indent="-400050"/>
            <a:r>
              <a:rPr lang="en-US" sz="2800" dirty="0" smtClean="0"/>
              <a:t>SDO</a:t>
            </a:r>
            <a:endParaRPr lang="en-US" sz="2800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" y="5562600"/>
            <a:ext cx="1272397" cy="121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2400" y="5319252"/>
            <a:ext cx="1295400" cy="146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97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 smtClean="0">
                <a:solidFill>
                  <a:srgbClr val="0000FF"/>
                </a:solidFill>
              </a:rPr>
              <a:t>Chemistry / Instrumental Analysis:</a:t>
            </a:r>
            <a:r>
              <a:rPr lang="en-US" altLang="en-US" sz="3600" b="1" dirty="0">
                <a:solidFill>
                  <a:srgbClr val="0000FF"/>
                </a:solidFill>
              </a:rPr>
              <a:t/>
            </a:r>
            <a:br>
              <a:rPr lang="en-US" altLang="en-US" sz="3600" b="1" dirty="0">
                <a:solidFill>
                  <a:srgbClr val="0000FF"/>
                </a:solidFill>
              </a:rPr>
            </a:br>
            <a:r>
              <a:rPr lang="en-US" altLang="en-US" sz="3600" b="1" dirty="0" smtClean="0">
                <a:solidFill>
                  <a:srgbClr val="0000FF"/>
                </a:solidFill>
              </a:rPr>
              <a:t>Toxicology Subcommittee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286000"/>
          </a:xfrm>
        </p:spPr>
        <p:txBody>
          <a:bodyPr numCol="2"/>
          <a:lstStyle/>
          <a:p>
            <a:pPr marL="0" lvl="1" indent="0">
              <a:buNone/>
            </a:pPr>
            <a:r>
              <a:rPr lang="en-US" b="1" dirty="0" smtClean="0"/>
              <a:t>Priority Topics</a:t>
            </a:r>
          </a:p>
          <a:p>
            <a:pPr marL="742950" lvl="2" indent="-342900"/>
            <a:r>
              <a:rPr lang="en-US" dirty="0" smtClean="0"/>
              <a:t>Document evaluation</a:t>
            </a:r>
          </a:p>
          <a:p>
            <a:pPr marL="742950" lvl="2" indent="-342900"/>
            <a:r>
              <a:rPr lang="en-US" dirty="0" smtClean="0"/>
              <a:t>Method Validation</a:t>
            </a:r>
          </a:p>
          <a:p>
            <a:pPr marL="742950" lvl="2" indent="-342900"/>
            <a:r>
              <a:rPr lang="en-US" dirty="0" smtClean="0"/>
              <a:t>Quality Control</a:t>
            </a:r>
          </a:p>
          <a:p>
            <a:pPr marL="742950" lvl="2" indent="-342900"/>
            <a:r>
              <a:rPr lang="en-US" dirty="0" smtClean="0"/>
              <a:t>Breath Alcohol calibration</a:t>
            </a:r>
          </a:p>
          <a:p>
            <a:pPr marL="742950" lvl="2" indent="-342900"/>
            <a:endParaRPr lang="en-US" dirty="0"/>
          </a:p>
          <a:p>
            <a:pPr marL="742950" lvl="2" indent="-342900"/>
            <a:r>
              <a:rPr lang="en-US" dirty="0" smtClean="0"/>
              <a:t>Terminology</a:t>
            </a:r>
          </a:p>
          <a:p>
            <a:pPr marL="742950" lvl="2" indent="-342900"/>
            <a:r>
              <a:rPr lang="en-US" dirty="0" smtClean="0"/>
              <a:t>Reporting / Testimony</a:t>
            </a:r>
          </a:p>
          <a:p>
            <a:pPr marL="742950" lvl="2" indent="-342900"/>
            <a:r>
              <a:rPr lang="en-US" dirty="0" smtClean="0"/>
              <a:t>Measurement traceability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886200"/>
            <a:ext cx="8229600" cy="297180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b="1" dirty="0" smtClean="0"/>
              <a:t>Working Documents</a:t>
            </a:r>
          </a:p>
          <a:p>
            <a:pPr marL="742950" lvl="2" indent="-342900"/>
            <a:r>
              <a:rPr lang="en-US" dirty="0" smtClean="0"/>
              <a:t>31 existing documents</a:t>
            </a:r>
          </a:p>
          <a:p>
            <a:pPr marL="742950" lvl="2" indent="-342900"/>
            <a:r>
              <a:rPr lang="en-US" dirty="0" smtClean="0"/>
              <a:t>SWGTOX, UNODC, CLSI, </a:t>
            </a:r>
            <a:r>
              <a:rPr lang="en-US" dirty="0" err="1" smtClean="0"/>
              <a:t>Eurachem</a:t>
            </a:r>
            <a:r>
              <a:rPr lang="en-US" dirty="0" smtClean="0"/>
              <a:t>, HAS, ASFSTP, FDA, ABFT, SOFT, AAFS, </a:t>
            </a:r>
            <a:r>
              <a:rPr lang="en-US" dirty="0" err="1" smtClean="0"/>
              <a:t>GTFCh</a:t>
            </a:r>
            <a:r>
              <a:rPr lang="en-US" dirty="0" smtClean="0"/>
              <a:t>, OIML, ASCLD/LAB, ISO/IEC</a:t>
            </a:r>
          </a:p>
          <a:p>
            <a:pPr marL="0" indent="0">
              <a:buNone/>
            </a:pPr>
            <a:r>
              <a:rPr lang="en-US" sz="2800" b="1" dirty="0"/>
              <a:t>Process</a:t>
            </a:r>
          </a:p>
          <a:p>
            <a:pPr marL="800100" lvl="2" indent="-400050"/>
            <a:r>
              <a:rPr lang="en-US" sz="2800" dirty="0" smtClean="0"/>
              <a:t>CANVASS</a:t>
            </a:r>
            <a:endParaRPr lang="en-US" sz="2800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562600"/>
            <a:ext cx="1272397" cy="121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2400" y="5319252"/>
            <a:ext cx="1295400" cy="146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97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/>
          </a:bodyPr>
          <a:lstStyle/>
          <a:p>
            <a:r>
              <a:rPr lang="en-US" altLang="en-US" sz="3600" b="1" dirty="0" smtClean="0">
                <a:solidFill>
                  <a:srgbClr val="0000FF"/>
                </a:solidFill>
              </a:rPr>
              <a:t>Chemistry / Instrumental Analysis SAC</a:t>
            </a:r>
            <a:endParaRPr lang="en-US" sz="36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" y="5562600"/>
            <a:ext cx="1272397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2400" y="5319252"/>
            <a:ext cx="1295400" cy="146254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OSAC is providing consistent funding, formalized process, cross communication and balance of interests</a:t>
            </a:r>
          </a:p>
          <a:p>
            <a:pPr lvl="1"/>
            <a:r>
              <a:rPr lang="en-US" sz="2000" dirty="0"/>
              <a:t>(transparency, private, federal, state, researchers, statisticians, LRC, HFC, QIC, etc.)</a:t>
            </a:r>
          </a:p>
          <a:p>
            <a:r>
              <a:rPr lang="en-US" sz="2400" dirty="0"/>
              <a:t>With this structure, we have begun to recognize how much we are the same and not to “re-invent the wheel” for those topics that cross all disciplines</a:t>
            </a:r>
          </a:p>
          <a:p>
            <a:r>
              <a:rPr lang="en-US" sz="2400" dirty="0"/>
              <a:t>Enforcement of standards is becoming a real possibility</a:t>
            </a:r>
          </a:p>
        </p:txBody>
      </p:sp>
    </p:spTree>
    <p:extLst>
      <p:ext uri="{BB962C8B-B14F-4D97-AF65-F5344CB8AC3E}">
        <p14:creationId xmlns:p14="http://schemas.microsoft.com/office/powerpoint/2010/main" val="3820926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/>
          </a:bodyPr>
          <a:lstStyle/>
          <a:p>
            <a:r>
              <a:rPr lang="en-US" altLang="en-US" sz="3600" b="1" dirty="0" smtClean="0">
                <a:solidFill>
                  <a:srgbClr val="0000FF"/>
                </a:solidFill>
              </a:rPr>
              <a:t>Chemistry / Instrumental Analysis SAC</a:t>
            </a:r>
            <a:endParaRPr lang="en-US" sz="36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" y="5562600"/>
            <a:ext cx="1272397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72400" y="5319252"/>
            <a:ext cx="1295400" cy="146254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143000"/>
            <a:ext cx="8229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dirty="0"/>
              <a:t>Spring 2015:  Several subcommittees submit existing SDO documents for SAC review/approval and forward to the FSSB for consideration of placement on the registry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Fall 2015:  Complete review of existing SDO documents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Late 2015: Propose revisions to existing SDO documents that need updating and begin submitting relevant documents to an SDO or Canvass process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2016:  Begin authoring new relevant standards</a:t>
            </a:r>
          </a:p>
        </p:txBody>
      </p:sp>
    </p:spTree>
    <p:extLst>
      <p:ext uri="{BB962C8B-B14F-4D97-AF65-F5344CB8AC3E}">
        <p14:creationId xmlns:p14="http://schemas.microsoft.com/office/powerpoint/2010/main" val="2947948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00FF"/>
                </a:solidFill>
              </a:rPr>
              <a:t>Digital / Multimedia</a:t>
            </a:r>
            <a:endParaRPr lang="en-US" sz="6000" b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4500" y="4715470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 smtClean="0"/>
              <a:t>Richard </a:t>
            </a:r>
            <a:r>
              <a:rPr lang="en-US" sz="2000" b="1" dirty="0" err="1" smtClean="0"/>
              <a:t>Vorder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Bruegge</a:t>
            </a:r>
            <a:r>
              <a:rPr lang="en-US" sz="2000" b="1" dirty="0" smtClean="0"/>
              <a:t>, Ph.D.</a:t>
            </a:r>
            <a:endParaRPr lang="en-US" sz="2000" b="1" dirty="0"/>
          </a:p>
          <a:p>
            <a:pPr algn="ctr">
              <a:defRPr/>
            </a:pPr>
            <a:r>
              <a:rPr lang="en-US" sz="2000" dirty="0" smtClean="0"/>
              <a:t>Digital/Multimedia SAC Chair</a:t>
            </a:r>
            <a:endParaRPr lang="en-US" sz="2000" dirty="0"/>
          </a:p>
          <a:p>
            <a:pPr algn="ctr">
              <a:defRPr/>
            </a:pPr>
            <a:r>
              <a:rPr lang="en-US" sz="2000" dirty="0" smtClean="0"/>
              <a:t>Federal Bureau of Investigation</a:t>
            </a:r>
            <a:endParaRPr lang="en-US" sz="2000" dirty="0"/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105400"/>
            <a:ext cx="1500997" cy="1552755"/>
          </a:xfrm>
          <a:prstGeom prst="rect">
            <a:avLst/>
          </a:prstGeom>
        </p:spPr>
      </p:pic>
      <p:pic>
        <p:nvPicPr>
          <p:cNvPr id="7" name="Picture 8" descr="OSAC-Digital-Slice-we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080" y="381000"/>
            <a:ext cx="2605841" cy="278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02950" y="6477000"/>
            <a:ext cx="137160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09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200400"/>
            <a:ext cx="77724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00FF"/>
                </a:solidFill>
              </a:rPr>
              <a:t>DNA / Biology</a:t>
            </a:r>
            <a:endParaRPr lang="en-US" sz="6000" b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4500" y="4572000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 smtClean="0"/>
              <a:t>George Herrin, Ph.D.</a:t>
            </a:r>
            <a:endParaRPr lang="en-US" sz="2000" b="1" dirty="0"/>
          </a:p>
          <a:p>
            <a:pPr algn="ctr">
              <a:defRPr/>
            </a:pPr>
            <a:r>
              <a:rPr lang="en-US" sz="2000" dirty="0" smtClean="0"/>
              <a:t>DNA / Biology SAC Chair</a:t>
            </a:r>
            <a:endParaRPr lang="en-US" sz="2000" dirty="0"/>
          </a:p>
          <a:p>
            <a:pPr algn="ctr">
              <a:defRPr/>
            </a:pPr>
            <a:r>
              <a:rPr lang="en-US" sz="2000" dirty="0" smtClean="0"/>
              <a:t>Georgia Bureau of Investigation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85185" y="304800"/>
            <a:ext cx="2373630" cy="259080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105400"/>
            <a:ext cx="1500997" cy="15527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02950" y="6477000"/>
            <a:ext cx="137160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66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 smtClean="0">
                <a:solidFill>
                  <a:srgbClr val="0000FF"/>
                </a:solidFill>
              </a:rPr>
              <a:t>DNA / Biology:</a:t>
            </a:r>
            <a:r>
              <a:rPr lang="en-US" altLang="en-US" sz="3600" b="1" dirty="0">
                <a:solidFill>
                  <a:srgbClr val="0000FF"/>
                </a:solidFill>
              </a:rPr>
              <a:t/>
            </a:r>
            <a:br>
              <a:rPr lang="en-US" altLang="en-US" sz="3600" b="1" dirty="0">
                <a:solidFill>
                  <a:srgbClr val="0000FF"/>
                </a:solidFill>
              </a:rPr>
            </a:br>
            <a:r>
              <a:rPr lang="en-US" altLang="en-US" sz="3600" b="1" dirty="0" smtClean="0">
                <a:solidFill>
                  <a:srgbClr val="0000FF"/>
                </a:solidFill>
              </a:rPr>
              <a:t>Biological Methods Subcommittee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590800"/>
          </a:xfrm>
        </p:spPr>
        <p:txBody>
          <a:bodyPr numCol="2"/>
          <a:lstStyle/>
          <a:p>
            <a:pPr marL="0" lvl="1" indent="0">
              <a:buNone/>
            </a:pPr>
            <a:r>
              <a:rPr lang="en-US" b="1" dirty="0" smtClean="0"/>
              <a:t>Priority Topics</a:t>
            </a:r>
          </a:p>
          <a:p>
            <a:pPr marL="742950" lvl="2" indent="-342900"/>
            <a:r>
              <a:rPr lang="en-US" dirty="0" smtClean="0"/>
              <a:t>Terminology</a:t>
            </a:r>
          </a:p>
          <a:p>
            <a:pPr marL="742950" lvl="2" indent="-342900"/>
            <a:r>
              <a:rPr lang="en-US" dirty="0" smtClean="0"/>
              <a:t>Validation / Method Development</a:t>
            </a:r>
          </a:p>
          <a:p>
            <a:pPr marL="742950" lvl="2" indent="-342900"/>
            <a:r>
              <a:rPr lang="en-US" dirty="0" smtClean="0"/>
              <a:t>Education, Training, Competency, Certification</a:t>
            </a:r>
          </a:p>
          <a:p>
            <a:pPr marL="742950" lvl="2" indent="-342900"/>
            <a:endParaRPr lang="en-US" dirty="0"/>
          </a:p>
          <a:p>
            <a:pPr marL="742950" lvl="2" indent="-342900"/>
            <a:r>
              <a:rPr lang="en-US" dirty="0" smtClean="0"/>
              <a:t>Sample identification and collection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962400"/>
            <a:ext cx="8229600" cy="228600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b="1" dirty="0" smtClean="0"/>
              <a:t>Working Documents</a:t>
            </a:r>
          </a:p>
          <a:p>
            <a:pPr marL="742950" lvl="2" indent="-342900"/>
            <a:r>
              <a:rPr lang="en-US" dirty="0" smtClean="0"/>
              <a:t>21 existing documents</a:t>
            </a:r>
          </a:p>
          <a:p>
            <a:pPr marL="742950" lvl="2" indent="-342900"/>
            <a:r>
              <a:rPr lang="en-US" dirty="0" smtClean="0"/>
              <a:t>SWGDAM, FBI, ENSFI, ISO/IEC</a:t>
            </a:r>
          </a:p>
          <a:p>
            <a:pPr marL="742950" lvl="2" indent="-342900"/>
            <a:endParaRPr lang="en-US" dirty="0"/>
          </a:p>
          <a:p>
            <a:pPr marL="0" indent="0">
              <a:buNone/>
            </a:pPr>
            <a:r>
              <a:rPr lang="en-US" sz="2800" b="1" dirty="0"/>
              <a:t>Process</a:t>
            </a:r>
          </a:p>
          <a:p>
            <a:pPr marL="800100" lvl="2" indent="-400050"/>
            <a:r>
              <a:rPr lang="en-US" sz="2800" dirty="0" smtClean="0"/>
              <a:t>TBD</a:t>
            </a:r>
            <a:endParaRPr lang="en-US" sz="2800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" y="5562600"/>
            <a:ext cx="1272397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60970" y="5355404"/>
            <a:ext cx="1306830" cy="142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34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 smtClean="0">
                <a:solidFill>
                  <a:srgbClr val="0000FF"/>
                </a:solidFill>
              </a:rPr>
              <a:t>DNA / Biology:</a:t>
            </a:r>
            <a:r>
              <a:rPr lang="en-US" altLang="en-US" sz="3600" b="1" dirty="0">
                <a:solidFill>
                  <a:srgbClr val="0000FF"/>
                </a:solidFill>
              </a:rPr>
              <a:t/>
            </a:r>
            <a:br>
              <a:rPr lang="en-US" altLang="en-US" sz="3600" b="1" dirty="0">
                <a:solidFill>
                  <a:srgbClr val="0000FF"/>
                </a:solidFill>
              </a:rPr>
            </a:br>
            <a:r>
              <a:rPr lang="en-US" altLang="en-US" sz="3100" b="1" dirty="0" smtClean="0">
                <a:solidFill>
                  <a:srgbClr val="0000FF"/>
                </a:solidFill>
              </a:rPr>
              <a:t>Biological Interpretation and Reporting Subcommittee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286000"/>
          </a:xfrm>
        </p:spPr>
        <p:txBody>
          <a:bodyPr numCol="2"/>
          <a:lstStyle/>
          <a:p>
            <a:pPr marL="0" lvl="1" indent="0">
              <a:buNone/>
            </a:pPr>
            <a:r>
              <a:rPr lang="en-US" b="1" dirty="0" smtClean="0"/>
              <a:t>Priority Topics</a:t>
            </a:r>
          </a:p>
          <a:p>
            <a:pPr marL="742950" lvl="2" indent="-342900"/>
            <a:r>
              <a:rPr lang="en-US" dirty="0" smtClean="0"/>
              <a:t>Software Validation Standards</a:t>
            </a:r>
          </a:p>
          <a:p>
            <a:pPr marL="742950" lvl="2" indent="-342900"/>
            <a:r>
              <a:rPr lang="en-US" dirty="0" smtClean="0"/>
              <a:t>Mixture interpretation verification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886200"/>
            <a:ext cx="8229600" cy="228600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b="1" dirty="0" smtClean="0"/>
              <a:t>Working Documents</a:t>
            </a:r>
          </a:p>
          <a:p>
            <a:pPr marL="742950" lvl="2" indent="-342900"/>
            <a:r>
              <a:rPr lang="en-US" dirty="0" smtClean="0"/>
              <a:t>15 existing documents</a:t>
            </a:r>
          </a:p>
          <a:p>
            <a:pPr marL="742950" lvl="2" indent="-342900"/>
            <a:r>
              <a:rPr lang="en-US" dirty="0" smtClean="0"/>
              <a:t>FBI, SWGDAM, ASTM, ANSI</a:t>
            </a:r>
          </a:p>
          <a:p>
            <a:pPr marL="742950" lvl="2" indent="-342900"/>
            <a:endParaRPr lang="en-US" dirty="0"/>
          </a:p>
          <a:p>
            <a:pPr marL="0" indent="0">
              <a:buNone/>
            </a:pPr>
            <a:r>
              <a:rPr lang="en-US" sz="2800" b="1" dirty="0"/>
              <a:t>Process</a:t>
            </a:r>
          </a:p>
          <a:p>
            <a:pPr marL="800100" lvl="2" indent="-400050"/>
            <a:r>
              <a:rPr lang="en-US" sz="2800" dirty="0" smtClean="0"/>
              <a:t>TBD</a:t>
            </a:r>
            <a:endParaRPr lang="en-US" sz="2800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" y="5562600"/>
            <a:ext cx="1272397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60970" y="5355404"/>
            <a:ext cx="1306830" cy="142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00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 smtClean="0">
                <a:solidFill>
                  <a:srgbClr val="0000FF"/>
                </a:solidFill>
              </a:rPr>
              <a:t>DNA / Biology:</a:t>
            </a:r>
            <a:r>
              <a:rPr lang="en-US" altLang="en-US" sz="3600" b="1" dirty="0">
                <a:solidFill>
                  <a:srgbClr val="0000FF"/>
                </a:solidFill>
              </a:rPr>
              <a:t/>
            </a:r>
            <a:br>
              <a:rPr lang="en-US" altLang="en-US" sz="3600" b="1" dirty="0">
                <a:solidFill>
                  <a:srgbClr val="0000FF"/>
                </a:solidFill>
              </a:rPr>
            </a:br>
            <a:r>
              <a:rPr lang="en-US" altLang="en-US" sz="3600" b="1" dirty="0" smtClean="0">
                <a:solidFill>
                  <a:srgbClr val="0000FF"/>
                </a:solidFill>
              </a:rPr>
              <a:t>Wildlife Forensics Subcommittee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286000"/>
          </a:xfrm>
        </p:spPr>
        <p:txBody>
          <a:bodyPr numCol="2"/>
          <a:lstStyle/>
          <a:p>
            <a:pPr marL="0" lvl="1" indent="0">
              <a:buNone/>
            </a:pPr>
            <a:r>
              <a:rPr lang="en-US" b="1" dirty="0" smtClean="0"/>
              <a:t>Priority Topics</a:t>
            </a:r>
          </a:p>
          <a:p>
            <a:pPr marL="742950" lvl="2" indent="-342900"/>
            <a:r>
              <a:rPr lang="en-US" dirty="0" smtClean="0"/>
              <a:t>Genetics and Morphology</a:t>
            </a:r>
          </a:p>
          <a:p>
            <a:pPr marL="742950" lvl="2" indent="-342900"/>
            <a:r>
              <a:rPr lang="en-US" dirty="0" smtClean="0"/>
              <a:t>Terminology</a:t>
            </a:r>
          </a:p>
          <a:p>
            <a:pPr marL="742950" lvl="2" indent="-342900"/>
            <a:r>
              <a:rPr lang="en-US" dirty="0" smtClean="0"/>
              <a:t>Report writing</a:t>
            </a:r>
          </a:p>
          <a:p>
            <a:pPr marL="742950" lvl="2" indent="-342900"/>
            <a:r>
              <a:rPr lang="en-US" dirty="0" smtClean="0"/>
              <a:t>Validation</a:t>
            </a:r>
          </a:p>
          <a:p>
            <a:pPr marL="742950" lvl="2" indent="-342900"/>
            <a:endParaRPr lang="en-US" dirty="0"/>
          </a:p>
          <a:p>
            <a:pPr marL="742950" lvl="2" indent="-342900"/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886200"/>
            <a:ext cx="8229600" cy="228600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b="1" dirty="0" smtClean="0"/>
              <a:t>Working Documents</a:t>
            </a:r>
          </a:p>
          <a:p>
            <a:pPr marL="742950" lvl="2" indent="-342900"/>
            <a:r>
              <a:rPr lang="en-US" dirty="0" smtClean="0"/>
              <a:t>15 existing documents</a:t>
            </a:r>
          </a:p>
          <a:p>
            <a:pPr marL="742950" lvl="2" indent="-342900"/>
            <a:r>
              <a:rPr lang="en-US" dirty="0" smtClean="0"/>
              <a:t>SWGWILD, ASTM, FBI, IFSG</a:t>
            </a:r>
          </a:p>
          <a:p>
            <a:pPr marL="742950" lvl="2" indent="-342900"/>
            <a:endParaRPr lang="en-US" dirty="0"/>
          </a:p>
          <a:p>
            <a:pPr marL="0" indent="0">
              <a:buNone/>
            </a:pPr>
            <a:r>
              <a:rPr lang="en-US" sz="2800" b="1" dirty="0"/>
              <a:t>Process</a:t>
            </a:r>
          </a:p>
          <a:p>
            <a:pPr marL="800100" lvl="2" indent="-400050"/>
            <a:r>
              <a:rPr lang="en-US" sz="2800" dirty="0" smtClean="0"/>
              <a:t>TBD</a:t>
            </a:r>
            <a:endParaRPr lang="en-US" sz="2800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" y="5562600"/>
            <a:ext cx="1272397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60970" y="5355404"/>
            <a:ext cx="1306830" cy="142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00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3600" b="1" dirty="0" smtClean="0">
                <a:solidFill>
                  <a:srgbClr val="0000FF"/>
                </a:solidFill>
              </a:rPr>
              <a:t>DNA/Biology SAC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Tentative Timeline Goals</a:t>
            </a:r>
          </a:p>
          <a:p>
            <a:r>
              <a:rPr lang="en-US" dirty="0" smtClean="0"/>
              <a:t>Fall </a:t>
            </a:r>
            <a:r>
              <a:rPr lang="en-US" dirty="0"/>
              <a:t>2015:  Complete drafting and/or review of documents in subcommittees by fall 2015</a:t>
            </a:r>
          </a:p>
          <a:p>
            <a:r>
              <a:rPr lang="en-US" dirty="0"/>
              <a:t>Late 2015: Subcommittee approves documents for SAC review</a:t>
            </a:r>
          </a:p>
          <a:p>
            <a:r>
              <a:rPr lang="en-US" dirty="0"/>
              <a:t>2016:  SAC completes document reviews, approves guidelines for registry, moves potential standards to FSSB for review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" y="5562600"/>
            <a:ext cx="1272397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60970" y="5355404"/>
            <a:ext cx="1306830" cy="142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07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276600"/>
            <a:ext cx="77724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0000FF"/>
                </a:solidFill>
              </a:rPr>
              <a:t>Physics / Pattern</a:t>
            </a:r>
            <a:endParaRPr lang="en-US" sz="6000" b="1" dirty="0"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4500" y="4623137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 smtClean="0"/>
              <a:t>Austin </a:t>
            </a:r>
            <a:r>
              <a:rPr lang="en-US" sz="2000" b="1" dirty="0" err="1" smtClean="0"/>
              <a:t>Hicklin</a:t>
            </a:r>
            <a:endParaRPr lang="en-US" sz="2000" b="1" dirty="0"/>
          </a:p>
          <a:p>
            <a:pPr algn="ctr">
              <a:defRPr/>
            </a:pPr>
            <a:r>
              <a:rPr lang="en-US" sz="2000" dirty="0" smtClean="0"/>
              <a:t>Physics/Pattern SAC Chair</a:t>
            </a:r>
            <a:endParaRPr lang="en-US" sz="2000" dirty="0"/>
          </a:p>
          <a:p>
            <a:pPr algn="ctr">
              <a:defRPr/>
            </a:pPr>
            <a:r>
              <a:rPr lang="en-US" sz="2000" dirty="0" err="1" smtClean="0"/>
              <a:t>Noblis</a:t>
            </a:r>
            <a:endParaRPr lang="en-US" sz="2000" dirty="0"/>
          </a:p>
        </p:txBody>
      </p:sp>
      <p:pic>
        <p:nvPicPr>
          <p:cNvPr id="11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105400"/>
            <a:ext cx="1500997" cy="1552755"/>
          </a:xfrm>
          <a:prstGeom prst="rect">
            <a:avLst/>
          </a:prstGeom>
        </p:spPr>
      </p:pic>
      <p:pic>
        <p:nvPicPr>
          <p:cNvPr id="7" name="Picture 10" descr="physpattern-slice-we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228600"/>
            <a:ext cx="2613025" cy="259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02950" y="6477000"/>
            <a:ext cx="137160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09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/>
          </a:bodyPr>
          <a:lstStyle/>
          <a:p>
            <a:r>
              <a:rPr lang="en-US" altLang="en-US" sz="4000" b="1" dirty="0" smtClean="0">
                <a:solidFill>
                  <a:srgbClr val="0000FF"/>
                </a:solidFill>
              </a:rPr>
              <a:t>Physics / Pattern SAC: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smtClean="0">
                <a:solidFill>
                  <a:srgbClr val="0000FF"/>
                </a:solidFill>
              </a:rPr>
              <a:t> Priorities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To foster the development of rigorous standards and guidelines within and across the pattern disciplines</a:t>
            </a:r>
          </a:p>
          <a:p>
            <a:r>
              <a:rPr lang="en-US" dirty="0"/>
              <a:t>To assist in the adoption of these standards and guidelines</a:t>
            </a:r>
          </a:p>
          <a:p>
            <a:r>
              <a:rPr lang="en-US" dirty="0"/>
              <a:t>To encourage enforcement of these standards and guidelines through accreditation, certification, and training</a:t>
            </a:r>
          </a:p>
          <a:p>
            <a:r>
              <a:rPr lang="en-US" dirty="0"/>
              <a:t>To encourage evaluation to test and validate procedures</a:t>
            </a:r>
          </a:p>
          <a:p>
            <a:r>
              <a:rPr lang="en-US" dirty="0"/>
              <a:t>To encourage research to improve the disciplines</a:t>
            </a:r>
          </a:p>
          <a:p>
            <a:r>
              <a:rPr lang="en-US" dirty="0"/>
              <a:t>To enhance the rigor of these disciplines through transparent, accurate, and reliable processes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" y="5562600"/>
            <a:ext cx="1272397" cy="1219200"/>
          </a:xfrm>
          <a:prstGeom prst="rect">
            <a:avLst/>
          </a:prstGeom>
        </p:spPr>
      </p:pic>
      <p:pic>
        <p:nvPicPr>
          <p:cNvPr id="7" name="Picture 10" descr="physpattern-slice-we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235" y="5321591"/>
            <a:ext cx="1470565" cy="146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9467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/>
          </a:bodyPr>
          <a:lstStyle/>
          <a:p>
            <a:r>
              <a:rPr lang="en-US" altLang="en-US" sz="4000" b="1" dirty="0" smtClean="0">
                <a:solidFill>
                  <a:srgbClr val="0000FF"/>
                </a:solidFill>
              </a:rPr>
              <a:t>Physics / Pattern SAC: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smtClean="0">
                <a:solidFill>
                  <a:srgbClr val="0000FF"/>
                </a:solidFill>
              </a:rPr>
              <a:t> Priorities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Develop standards and guidelines that are as rigorous as practical given current capabilities </a:t>
            </a:r>
          </a:p>
          <a:p>
            <a:r>
              <a:rPr lang="en-US" dirty="0"/>
              <a:t>Recommend research to continually improve the disciplines</a:t>
            </a:r>
          </a:p>
          <a:p>
            <a:r>
              <a:rPr lang="en-US" dirty="0" smtClean="0"/>
              <a:t>Encouraging </a:t>
            </a:r>
            <a:r>
              <a:rPr lang="en-US" dirty="0"/>
              <a:t>studies of accuracy, repeatability, and reproducibility in each discipline</a:t>
            </a:r>
          </a:p>
          <a:p>
            <a:r>
              <a:rPr lang="en-US" dirty="0"/>
              <a:t>Outreach to others in the community not in OSAC</a:t>
            </a:r>
          </a:p>
          <a:p>
            <a:r>
              <a:rPr lang="en-US" dirty="0"/>
              <a:t>Build on the work of the SWGs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" y="5562600"/>
            <a:ext cx="1272397" cy="1219200"/>
          </a:xfrm>
          <a:prstGeom prst="rect">
            <a:avLst/>
          </a:prstGeom>
        </p:spPr>
      </p:pic>
      <p:pic>
        <p:nvPicPr>
          <p:cNvPr id="7" name="Picture 10" descr="physpattern-slice-we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235" y="5321591"/>
            <a:ext cx="1470565" cy="146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5914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/>
          </a:bodyPr>
          <a:lstStyle/>
          <a:p>
            <a:r>
              <a:rPr lang="en-US" altLang="en-US" sz="4000" b="1" dirty="0" smtClean="0">
                <a:solidFill>
                  <a:srgbClr val="0000FF"/>
                </a:solidFill>
              </a:rPr>
              <a:t>Physics / Pattern SAC:</a:t>
            </a:r>
            <a:r>
              <a:rPr lang="en-US" altLang="en-US" sz="4000" b="1" dirty="0">
                <a:solidFill>
                  <a:srgbClr val="0000FF"/>
                </a:solidFill>
              </a:rPr>
              <a:t> </a:t>
            </a:r>
            <a:r>
              <a:rPr lang="en-US" altLang="en-US" sz="4000" b="1" dirty="0" smtClean="0">
                <a:solidFill>
                  <a:srgbClr val="0000FF"/>
                </a:solidFill>
              </a:rPr>
              <a:t> Priorities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Coordination across disciplines in defining standards and guidelines in these areas:</a:t>
            </a:r>
          </a:p>
          <a:p>
            <a:pPr lvl="1"/>
            <a:r>
              <a:rPr lang="en-US" dirty="0"/>
              <a:t>Terminology</a:t>
            </a:r>
          </a:p>
          <a:p>
            <a:pPr lvl="1"/>
            <a:r>
              <a:rPr lang="en-US" dirty="0"/>
              <a:t>Reporting</a:t>
            </a:r>
          </a:p>
          <a:p>
            <a:pPr lvl="1"/>
            <a:r>
              <a:rPr lang="en-US" dirty="0"/>
              <a:t>Conclusions</a:t>
            </a:r>
          </a:p>
          <a:p>
            <a:pPr lvl="1"/>
            <a:r>
              <a:rPr lang="en-US" dirty="0"/>
              <a:t>Training/competency/certification/proficiency</a:t>
            </a:r>
          </a:p>
          <a:p>
            <a:pPr lvl="1"/>
            <a:r>
              <a:rPr lang="en-US" dirty="0"/>
              <a:t>Accreditation</a:t>
            </a:r>
          </a:p>
          <a:p>
            <a:pPr lvl="1"/>
            <a:r>
              <a:rPr lang="en-US" dirty="0"/>
              <a:t>Testimony</a:t>
            </a:r>
          </a:p>
          <a:p>
            <a:pPr lvl="1"/>
            <a:r>
              <a:rPr lang="en-US" dirty="0"/>
              <a:t>Imaging</a:t>
            </a:r>
          </a:p>
          <a:p>
            <a:pPr lvl="1"/>
            <a:r>
              <a:rPr lang="en-US" dirty="0"/>
              <a:t>Documentation</a:t>
            </a:r>
          </a:p>
          <a:p>
            <a:pPr lvl="1"/>
            <a:r>
              <a:rPr lang="en-US" dirty="0"/>
              <a:t>Collection/Crime scene investigation</a:t>
            </a:r>
          </a:p>
          <a:p>
            <a:pPr lvl="1"/>
            <a:r>
              <a:rPr lang="en-US" dirty="0"/>
              <a:t>Research/General discipline needs</a:t>
            </a:r>
          </a:p>
          <a:p>
            <a:pPr lvl="1"/>
            <a:r>
              <a:rPr lang="en-US" dirty="0"/>
              <a:t>Validation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" y="5562600"/>
            <a:ext cx="1272397" cy="1219200"/>
          </a:xfrm>
          <a:prstGeom prst="rect">
            <a:avLst/>
          </a:prstGeom>
        </p:spPr>
      </p:pic>
      <p:pic>
        <p:nvPicPr>
          <p:cNvPr id="7" name="Picture 10" descr="physpattern-slice-we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235" y="5321591"/>
            <a:ext cx="1470565" cy="146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3386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 smtClean="0">
                <a:solidFill>
                  <a:srgbClr val="0000FF"/>
                </a:solidFill>
              </a:rPr>
              <a:t>Physics / Pattern:</a:t>
            </a:r>
            <a:r>
              <a:rPr lang="en-US" altLang="en-US" sz="3600" b="1" dirty="0">
                <a:solidFill>
                  <a:srgbClr val="0000FF"/>
                </a:solidFill>
              </a:rPr>
              <a:t/>
            </a:r>
            <a:br>
              <a:rPr lang="en-US" altLang="en-US" sz="3600" b="1" dirty="0">
                <a:solidFill>
                  <a:srgbClr val="0000FF"/>
                </a:solidFill>
              </a:rPr>
            </a:br>
            <a:r>
              <a:rPr lang="en-US" altLang="en-US" sz="3600" b="1" dirty="0" smtClean="0">
                <a:solidFill>
                  <a:srgbClr val="0000FF"/>
                </a:solidFill>
              </a:rPr>
              <a:t>Bloodstain Pattern Analysis Subcommittee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286000"/>
          </a:xfrm>
        </p:spPr>
        <p:txBody>
          <a:bodyPr numCol="2"/>
          <a:lstStyle/>
          <a:p>
            <a:pPr marL="0" lvl="1" indent="0">
              <a:buNone/>
            </a:pPr>
            <a:r>
              <a:rPr lang="en-US" b="1" dirty="0" smtClean="0"/>
              <a:t>Priority Topics</a:t>
            </a:r>
          </a:p>
          <a:p>
            <a:pPr marL="742950" lvl="2" indent="-342900"/>
            <a:r>
              <a:rPr lang="en-US" dirty="0" smtClean="0"/>
              <a:t>Terminology</a:t>
            </a:r>
          </a:p>
          <a:p>
            <a:pPr marL="742950" lvl="2" indent="-342900"/>
            <a:r>
              <a:rPr lang="en-US" dirty="0" smtClean="0"/>
              <a:t>Reports and Validation</a:t>
            </a:r>
          </a:p>
          <a:p>
            <a:pPr marL="742950" lvl="2" indent="-342900"/>
            <a:r>
              <a:rPr lang="en-US" dirty="0" smtClean="0"/>
              <a:t>Training and Education</a:t>
            </a:r>
          </a:p>
          <a:p>
            <a:pPr marL="742950" lvl="2" indent="-342900"/>
            <a:r>
              <a:rPr lang="en-US" dirty="0" smtClean="0"/>
              <a:t>QA and SOPs</a:t>
            </a:r>
          </a:p>
          <a:p>
            <a:pPr marL="742950" lvl="2" indent="-342900"/>
            <a:endParaRPr lang="en-US" dirty="0"/>
          </a:p>
          <a:p>
            <a:pPr marL="742950" lvl="2" indent="-342900"/>
            <a:r>
              <a:rPr lang="en-US" dirty="0" smtClean="0"/>
              <a:t>Research</a:t>
            </a:r>
          </a:p>
          <a:p>
            <a:pPr marL="742950" lvl="2" indent="-342900"/>
            <a:r>
              <a:rPr lang="en-US" dirty="0" smtClean="0"/>
              <a:t>Place existing standards in OSAC Registry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886200"/>
            <a:ext cx="8229600" cy="228600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b="1" dirty="0" smtClean="0"/>
              <a:t>Working Documents</a:t>
            </a:r>
          </a:p>
          <a:p>
            <a:pPr marL="742950" lvl="2" indent="-342900"/>
            <a:r>
              <a:rPr lang="en-US" dirty="0" smtClean="0"/>
              <a:t>9 existing </a:t>
            </a:r>
            <a:r>
              <a:rPr lang="en-US" dirty="0" err="1" smtClean="0"/>
              <a:t>SWGStain</a:t>
            </a:r>
            <a:r>
              <a:rPr lang="en-US" dirty="0" smtClean="0"/>
              <a:t> documents</a:t>
            </a:r>
          </a:p>
          <a:p>
            <a:pPr marL="742950" lvl="2" indent="-342900"/>
            <a:endParaRPr lang="en-US" dirty="0"/>
          </a:p>
          <a:p>
            <a:pPr marL="742950" lvl="2" indent="-342900"/>
            <a:endParaRPr lang="en-US" dirty="0" smtClean="0"/>
          </a:p>
          <a:p>
            <a:pPr marL="0" indent="0">
              <a:buNone/>
            </a:pPr>
            <a:r>
              <a:rPr lang="en-US" sz="2800" b="1" dirty="0" smtClean="0"/>
              <a:t>Process</a:t>
            </a:r>
            <a:endParaRPr lang="en-US" sz="2800" b="1" dirty="0"/>
          </a:p>
          <a:p>
            <a:pPr marL="800100" lvl="2" indent="-400050"/>
            <a:r>
              <a:rPr lang="en-US" sz="2800" dirty="0"/>
              <a:t>Canvass, </a:t>
            </a:r>
            <a:r>
              <a:rPr lang="en-US" sz="2800" dirty="0" smtClean="0"/>
              <a:t>Registry</a:t>
            </a:r>
            <a:endParaRPr lang="en-US" sz="2800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" y="5562600"/>
            <a:ext cx="1272397" cy="1219200"/>
          </a:xfrm>
          <a:prstGeom prst="rect">
            <a:avLst/>
          </a:prstGeom>
        </p:spPr>
      </p:pic>
      <p:pic>
        <p:nvPicPr>
          <p:cNvPr id="9" name="Picture 10" descr="physpattern-slice-w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235" y="5321591"/>
            <a:ext cx="1470565" cy="146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722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/>
          </a:bodyPr>
          <a:lstStyle/>
          <a:p>
            <a:r>
              <a:rPr lang="en-US" altLang="en-US" sz="3600" b="1" dirty="0" smtClean="0">
                <a:solidFill>
                  <a:srgbClr val="0000FF"/>
                </a:solidFill>
              </a:rPr>
              <a:t>Digital / Multimedia SAC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Subcommittees</a:t>
            </a:r>
          </a:p>
          <a:p>
            <a:pPr lvl="1"/>
            <a:r>
              <a:rPr lang="en-US" sz="2400" dirty="0"/>
              <a:t>Digital Evidence</a:t>
            </a:r>
          </a:p>
          <a:p>
            <a:pPr lvl="1"/>
            <a:r>
              <a:rPr lang="en-US" sz="2400" dirty="0"/>
              <a:t>Facial Identification</a:t>
            </a:r>
          </a:p>
          <a:p>
            <a:pPr lvl="1"/>
            <a:r>
              <a:rPr lang="en-US" sz="2400" dirty="0"/>
              <a:t>Speaker Recognition</a:t>
            </a:r>
          </a:p>
          <a:p>
            <a:pPr lvl="1"/>
            <a:r>
              <a:rPr lang="en-US" sz="2400" dirty="0"/>
              <a:t>Video/Imaging Technology &amp; Analysis</a:t>
            </a:r>
          </a:p>
          <a:p>
            <a:pPr lvl="1"/>
            <a:endParaRPr lang="en-US" sz="2400" dirty="0"/>
          </a:p>
          <a:p>
            <a:r>
              <a:rPr lang="en-US" sz="2800" dirty="0"/>
              <a:t>Solid foundation of documents for all derived from Scientific Working Groups and others</a:t>
            </a:r>
          </a:p>
          <a:p>
            <a:pPr lvl="1"/>
            <a:r>
              <a:rPr lang="en-US" sz="2400" dirty="0"/>
              <a:t>QIC identified over 80 relevant documents</a:t>
            </a:r>
          </a:p>
          <a:p>
            <a:pPr lvl="1"/>
            <a:r>
              <a:rPr lang="en-US" sz="2400" dirty="0"/>
              <a:t>Some have been through an SDO (e.g., ASTM, ISO…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" y="5562600"/>
            <a:ext cx="1272397" cy="1219200"/>
          </a:xfrm>
          <a:prstGeom prst="rect">
            <a:avLst/>
          </a:prstGeom>
        </p:spPr>
      </p:pic>
      <p:pic>
        <p:nvPicPr>
          <p:cNvPr id="7" name="Picture 8" descr="OSAC-Digital-Slice-we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17617"/>
            <a:ext cx="1371600" cy="146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028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 smtClean="0">
                <a:solidFill>
                  <a:srgbClr val="0000FF"/>
                </a:solidFill>
              </a:rPr>
              <a:t>Physics / Pattern:</a:t>
            </a:r>
            <a:r>
              <a:rPr lang="en-US" altLang="en-US" sz="3600" b="1" dirty="0">
                <a:solidFill>
                  <a:srgbClr val="0000FF"/>
                </a:solidFill>
              </a:rPr>
              <a:t/>
            </a:r>
            <a:br>
              <a:rPr lang="en-US" altLang="en-US" sz="3600" b="1" dirty="0">
                <a:solidFill>
                  <a:srgbClr val="0000FF"/>
                </a:solidFill>
              </a:rPr>
            </a:br>
            <a:r>
              <a:rPr lang="en-US" altLang="en-US" sz="3600" b="1" dirty="0" smtClean="0">
                <a:solidFill>
                  <a:srgbClr val="0000FF"/>
                </a:solidFill>
              </a:rPr>
              <a:t>Firearms and </a:t>
            </a:r>
            <a:r>
              <a:rPr lang="en-US" altLang="en-US" sz="3600" b="1" dirty="0" err="1" smtClean="0">
                <a:solidFill>
                  <a:srgbClr val="0000FF"/>
                </a:solidFill>
              </a:rPr>
              <a:t>Toolmarks</a:t>
            </a:r>
            <a:r>
              <a:rPr lang="en-US" altLang="en-US" sz="3600" b="1" dirty="0" smtClean="0">
                <a:solidFill>
                  <a:srgbClr val="0000FF"/>
                </a:solidFill>
              </a:rPr>
              <a:t> Subcommittee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438400"/>
          </a:xfrm>
        </p:spPr>
        <p:txBody>
          <a:bodyPr numCol="2">
            <a:normAutofit fontScale="92500" lnSpcReduction="20000"/>
          </a:bodyPr>
          <a:lstStyle/>
          <a:p>
            <a:pPr marL="0" lvl="1" indent="0">
              <a:buNone/>
            </a:pPr>
            <a:r>
              <a:rPr lang="en-US" b="1" dirty="0" smtClean="0"/>
              <a:t>Priority Topics</a:t>
            </a:r>
          </a:p>
          <a:p>
            <a:pPr marL="742950" lvl="2" indent="-342900"/>
            <a:r>
              <a:rPr lang="en-US" dirty="0" smtClean="0"/>
              <a:t>Technology development, validation, implementation</a:t>
            </a:r>
          </a:p>
          <a:p>
            <a:pPr marL="742950" lvl="2" indent="-342900"/>
            <a:r>
              <a:rPr lang="en-US" dirty="0" smtClean="0"/>
              <a:t>Standards for examination</a:t>
            </a:r>
            <a:endParaRPr lang="en-US" dirty="0"/>
          </a:p>
          <a:p>
            <a:pPr marL="742950" lvl="2" indent="-342900"/>
            <a:r>
              <a:rPr lang="en-US" dirty="0"/>
              <a:t>Uncertainty of Measurement</a:t>
            </a:r>
          </a:p>
          <a:p>
            <a:pPr marL="742950" lvl="2" indent="-342900"/>
            <a:endParaRPr lang="en-US" dirty="0" smtClean="0"/>
          </a:p>
          <a:p>
            <a:pPr marL="742950" lvl="2" indent="-342900"/>
            <a:endParaRPr lang="en-US" dirty="0" smtClean="0"/>
          </a:p>
          <a:p>
            <a:pPr marL="742950" lvl="2" indent="-342900"/>
            <a:r>
              <a:rPr lang="en-US" dirty="0" smtClean="0"/>
              <a:t>Training</a:t>
            </a:r>
          </a:p>
          <a:p>
            <a:pPr marL="742950" lvl="2" indent="-342900"/>
            <a:r>
              <a:rPr lang="en-US" dirty="0" smtClean="0"/>
              <a:t>Criteria for identification, documentation, reporting</a:t>
            </a:r>
          </a:p>
          <a:p>
            <a:pPr marL="742950" lvl="2" indent="-342900"/>
            <a:r>
              <a:rPr lang="en-US" dirty="0" smtClean="0"/>
              <a:t>Terminology</a:t>
            </a:r>
            <a:endParaRPr lang="en-US" dirty="0"/>
          </a:p>
          <a:p>
            <a:pPr marL="742950" lvl="2" indent="-342900"/>
            <a:r>
              <a:rPr lang="en-US" dirty="0" smtClean="0"/>
              <a:t>Report writing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886200"/>
            <a:ext cx="8229600" cy="228600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b="1" dirty="0" smtClean="0"/>
              <a:t>Working Documents</a:t>
            </a:r>
          </a:p>
          <a:p>
            <a:pPr marL="742950" lvl="2" indent="-342900"/>
            <a:r>
              <a:rPr lang="en-US" dirty="0" smtClean="0"/>
              <a:t>28 existing documents</a:t>
            </a:r>
          </a:p>
          <a:p>
            <a:pPr marL="742950" lvl="2" indent="-342900"/>
            <a:r>
              <a:rPr lang="en-US" dirty="0" smtClean="0"/>
              <a:t>SWGGUN</a:t>
            </a:r>
            <a:r>
              <a:rPr lang="en-US" dirty="0"/>
              <a:t>, AFTE</a:t>
            </a:r>
            <a:r>
              <a:rPr lang="en-US" dirty="0" smtClean="0"/>
              <a:t>, </a:t>
            </a:r>
            <a:r>
              <a:rPr lang="en-US" dirty="0"/>
              <a:t>ISO</a:t>
            </a:r>
            <a:r>
              <a:rPr lang="en-US" dirty="0" smtClean="0"/>
              <a:t>/IEC, SWGDAM, ASCLD/LAB, NFSTC</a:t>
            </a:r>
          </a:p>
          <a:p>
            <a:pPr marL="0" indent="0">
              <a:buNone/>
            </a:pPr>
            <a:r>
              <a:rPr lang="en-US" sz="2800" b="1" dirty="0"/>
              <a:t>Process</a:t>
            </a:r>
          </a:p>
          <a:p>
            <a:pPr marL="800100" lvl="2" indent="-400050"/>
            <a:r>
              <a:rPr lang="en-US" sz="2800" dirty="0" smtClean="0"/>
              <a:t>Canvass, TBD</a:t>
            </a:r>
            <a:endParaRPr lang="en-US" sz="2800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" y="5562600"/>
            <a:ext cx="1272397" cy="1219200"/>
          </a:xfrm>
          <a:prstGeom prst="rect">
            <a:avLst/>
          </a:prstGeom>
        </p:spPr>
      </p:pic>
      <p:pic>
        <p:nvPicPr>
          <p:cNvPr id="9" name="Picture 10" descr="physpattern-slice-w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235" y="5321591"/>
            <a:ext cx="1470565" cy="146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655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 smtClean="0">
                <a:solidFill>
                  <a:srgbClr val="0000FF"/>
                </a:solidFill>
              </a:rPr>
              <a:t>Physics / Pattern:</a:t>
            </a:r>
            <a:r>
              <a:rPr lang="en-US" altLang="en-US" sz="3600" b="1" dirty="0">
                <a:solidFill>
                  <a:srgbClr val="0000FF"/>
                </a:solidFill>
              </a:rPr>
              <a:t/>
            </a:r>
            <a:br>
              <a:rPr lang="en-US" altLang="en-US" sz="3600" b="1" dirty="0">
                <a:solidFill>
                  <a:srgbClr val="0000FF"/>
                </a:solidFill>
              </a:rPr>
            </a:br>
            <a:r>
              <a:rPr lang="en-US" altLang="en-US" sz="3600" b="1" dirty="0" smtClean="0">
                <a:solidFill>
                  <a:srgbClr val="0000FF"/>
                </a:solidFill>
              </a:rPr>
              <a:t>Footwear and Tire Subcommittee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286000"/>
          </a:xfrm>
        </p:spPr>
        <p:txBody>
          <a:bodyPr numCol="2"/>
          <a:lstStyle/>
          <a:p>
            <a:pPr marL="0" lvl="1" indent="0">
              <a:buNone/>
            </a:pPr>
            <a:r>
              <a:rPr lang="en-US" b="1" dirty="0" smtClean="0"/>
              <a:t>Priority Topics</a:t>
            </a:r>
          </a:p>
          <a:p>
            <a:pPr marL="742950" lvl="2" indent="-342900"/>
            <a:r>
              <a:rPr lang="en-US" dirty="0" smtClean="0"/>
              <a:t>Terminology</a:t>
            </a:r>
          </a:p>
          <a:p>
            <a:pPr marL="742950" lvl="2" indent="-342900"/>
            <a:r>
              <a:rPr lang="en-US" dirty="0" smtClean="0"/>
              <a:t>Method Development</a:t>
            </a:r>
          </a:p>
          <a:p>
            <a:pPr marL="742950" lvl="2" indent="-342900"/>
            <a:r>
              <a:rPr lang="en-US" dirty="0" smtClean="0"/>
              <a:t>Training / Competency</a:t>
            </a:r>
          </a:p>
          <a:p>
            <a:pPr marL="742950" lvl="2" indent="-342900"/>
            <a:r>
              <a:rPr lang="en-US" dirty="0" smtClean="0"/>
              <a:t>Research / Technology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886200"/>
            <a:ext cx="8229600" cy="228600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b="1" dirty="0" smtClean="0"/>
              <a:t>Working Documents</a:t>
            </a:r>
          </a:p>
          <a:p>
            <a:pPr marL="742950" lvl="2" indent="-342900"/>
            <a:r>
              <a:rPr lang="en-US" dirty="0" smtClean="0"/>
              <a:t>16 existing documents</a:t>
            </a:r>
          </a:p>
          <a:p>
            <a:pPr marL="742950" lvl="2" indent="-342900"/>
            <a:r>
              <a:rPr lang="en-US" dirty="0" smtClean="0"/>
              <a:t>SWGTREAD, IAI</a:t>
            </a:r>
          </a:p>
          <a:p>
            <a:pPr marL="742950" lvl="2" indent="-342900"/>
            <a:endParaRPr lang="en-US" dirty="0"/>
          </a:p>
          <a:p>
            <a:pPr marL="742950" lvl="2" indent="-342900"/>
            <a:endParaRPr lang="en-US" dirty="0" smtClean="0"/>
          </a:p>
          <a:p>
            <a:pPr marL="0" indent="0">
              <a:buNone/>
            </a:pPr>
            <a:r>
              <a:rPr lang="en-US" sz="2800" b="1" dirty="0"/>
              <a:t>Process</a:t>
            </a:r>
          </a:p>
          <a:p>
            <a:pPr marL="800100" lvl="2" indent="-400050"/>
            <a:r>
              <a:rPr lang="en-US" sz="2800" dirty="0"/>
              <a:t>Canvass</a:t>
            </a: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" y="5562600"/>
            <a:ext cx="1272397" cy="1219200"/>
          </a:xfrm>
          <a:prstGeom prst="rect">
            <a:avLst/>
          </a:prstGeom>
        </p:spPr>
      </p:pic>
      <p:pic>
        <p:nvPicPr>
          <p:cNvPr id="9" name="Picture 10" descr="physpattern-slice-w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235" y="5321591"/>
            <a:ext cx="1470565" cy="146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362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 smtClean="0">
                <a:solidFill>
                  <a:srgbClr val="0000FF"/>
                </a:solidFill>
              </a:rPr>
              <a:t>Physics / Pattern:</a:t>
            </a:r>
            <a:r>
              <a:rPr lang="en-US" altLang="en-US" sz="3600" b="1" dirty="0">
                <a:solidFill>
                  <a:srgbClr val="0000FF"/>
                </a:solidFill>
              </a:rPr>
              <a:t/>
            </a:r>
            <a:br>
              <a:rPr lang="en-US" altLang="en-US" sz="3600" b="1" dirty="0">
                <a:solidFill>
                  <a:srgbClr val="0000FF"/>
                </a:solidFill>
              </a:rPr>
            </a:br>
            <a:r>
              <a:rPr lang="en-US" altLang="en-US" sz="3600" b="1" dirty="0" smtClean="0">
                <a:solidFill>
                  <a:srgbClr val="0000FF"/>
                </a:solidFill>
              </a:rPr>
              <a:t>Forensic Document Examination Subcommittee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286000"/>
          </a:xfrm>
        </p:spPr>
        <p:txBody>
          <a:bodyPr numCol="2"/>
          <a:lstStyle/>
          <a:p>
            <a:pPr marL="0" lvl="1" indent="0">
              <a:buNone/>
            </a:pPr>
            <a:r>
              <a:rPr lang="en-US" b="1" dirty="0" smtClean="0"/>
              <a:t>Priority Topics</a:t>
            </a:r>
          </a:p>
          <a:p>
            <a:pPr marL="742950" lvl="2" indent="-342900"/>
            <a:r>
              <a:rPr lang="en-US" dirty="0"/>
              <a:t>Place existing </a:t>
            </a:r>
            <a:r>
              <a:rPr lang="en-US" dirty="0" smtClean="0"/>
              <a:t>ASTM standards </a:t>
            </a:r>
            <a:r>
              <a:rPr lang="en-US" dirty="0"/>
              <a:t>in OSAC Registry</a:t>
            </a:r>
          </a:p>
          <a:p>
            <a:pPr marL="742950" lvl="2" indent="-342900"/>
            <a:endParaRPr lang="en-US" dirty="0" smtClean="0"/>
          </a:p>
          <a:p>
            <a:pPr marL="742950" lvl="2" indent="-342900"/>
            <a:r>
              <a:rPr lang="en-US" dirty="0" smtClean="0"/>
              <a:t>Review and revise existing SWGDOC guidelines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886200"/>
            <a:ext cx="8229600" cy="228600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b="1" dirty="0" smtClean="0"/>
              <a:t>Working Documents</a:t>
            </a:r>
          </a:p>
          <a:p>
            <a:pPr marL="742950" lvl="2" indent="-342900"/>
            <a:r>
              <a:rPr lang="en-US" dirty="0" smtClean="0"/>
              <a:t>15 existing ASTM and SWGDOC documents</a:t>
            </a:r>
          </a:p>
          <a:p>
            <a:pPr marL="400050" lvl="2" indent="0">
              <a:buNone/>
            </a:pPr>
            <a:endParaRPr lang="en-US" dirty="0" smtClean="0"/>
          </a:p>
          <a:p>
            <a:pPr marL="742950" lvl="2" indent="-342900"/>
            <a:endParaRPr lang="en-US" dirty="0"/>
          </a:p>
          <a:p>
            <a:pPr marL="742950" lvl="2" indent="-342900"/>
            <a:endParaRPr lang="en-US" dirty="0" smtClean="0"/>
          </a:p>
          <a:p>
            <a:pPr marL="0" indent="0">
              <a:buNone/>
            </a:pPr>
            <a:r>
              <a:rPr lang="en-US" sz="2800" b="1" dirty="0"/>
              <a:t>Process</a:t>
            </a:r>
          </a:p>
          <a:p>
            <a:pPr marL="800100" lvl="2" indent="-400050"/>
            <a:r>
              <a:rPr lang="en-US" sz="2800" dirty="0" smtClean="0"/>
              <a:t>Registry, Canvass</a:t>
            </a:r>
            <a:endParaRPr lang="en-US" sz="2800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" y="5562600"/>
            <a:ext cx="1272397" cy="1219200"/>
          </a:xfrm>
          <a:prstGeom prst="rect">
            <a:avLst/>
          </a:prstGeom>
        </p:spPr>
      </p:pic>
      <p:pic>
        <p:nvPicPr>
          <p:cNvPr id="9" name="Picture 10" descr="physpattern-slice-w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235" y="5321591"/>
            <a:ext cx="1470565" cy="146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237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 smtClean="0">
                <a:solidFill>
                  <a:srgbClr val="0000FF"/>
                </a:solidFill>
              </a:rPr>
              <a:t>Physics / Pattern:</a:t>
            </a:r>
            <a:r>
              <a:rPr lang="en-US" altLang="en-US" sz="3600" b="1" dirty="0">
                <a:solidFill>
                  <a:srgbClr val="0000FF"/>
                </a:solidFill>
              </a:rPr>
              <a:t/>
            </a:r>
            <a:br>
              <a:rPr lang="en-US" altLang="en-US" sz="3600" b="1" dirty="0">
                <a:solidFill>
                  <a:srgbClr val="0000FF"/>
                </a:solidFill>
              </a:rPr>
            </a:br>
            <a:r>
              <a:rPr lang="en-US" altLang="en-US" sz="3600" b="1" dirty="0" smtClean="0">
                <a:solidFill>
                  <a:srgbClr val="0000FF"/>
                </a:solidFill>
              </a:rPr>
              <a:t>Friction Ridge Subcommittee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286000"/>
          </a:xfrm>
        </p:spPr>
        <p:txBody>
          <a:bodyPr numCol="2">
            <a:normAutofit fontScale="92500"/>
          </a:bodyPr>
          <a:lstStyle/>
          <a:p>
            <a:pPr marL="0" lvl="1" indent="0">
              <a:buNone/>
            </a:pPr>
            <a:r>
              <a:rPr lang="en-US" b="1" dirty="0" smtClean="0"/>
              <a:t>Priority Topics</a:t>
            </a:r>
          </a:p>
          <a:p>
            <a:pPr marL="742950" lvl="2" indent="-342900"/>
            <a:r>
              <a:rPr lang="en-US" dirty="0" smtClean="0"/>
              <a:t>Method Development / Validation</a:t>
            </a:r>
          </a:p>
          <a:p>
            <a:pPr marL="742950" lvl="2" indent="-342900"/>
            <a:r>
              <a:rPr lang="en-US" dirty="0" smtClean="0"/>
              <a:t>Examinations &amp; Conclusions</a:t>
            </a:r>
          </a:p>
          <a:p>
            <a:pPr marL="742950" lvl="2" indent="-342900"/>
            <a:r>
              <a:rPr lang="en-US" dirty="0" smtClean="0"/>
              <a:t>Documentation</a:t>
            </a:r>
            <a:endParaRPr lang="en-US" dirty="0"/>
          </a:p>
          <a:p>
            <a:pPr marL="742950" lvl="2" indent="-342900"/>
            <a:endParaRPr lang="en-US" dirty="0" smtClean="0"/>
          </a:p>
          <a:p>
            <a:pPr marL="742950" lvl="2" indent="-342900"/>
            <a:r>
              <a:rPr lang="en-US" dirty="0" smtClean="0"/>
              <a:t>Articulation</a:t>
            </a:r>
          </a:p>
          <a:p>
            <a:pPr marL="742950" lvl="2" indent="-342900"/>
            <a:r>
              <a:rPr lang="en-US" dirty="0" smtClean="0"/>
              <a:t>Research</a:t>
            </a:r>
          </a:p>
          <a:p>
            <a:pPr marL="742950" lvl="2" indent="-342900"/>
            <a:r>
              <a:rPr lang="en-US" dirty="0" smtClean="0"/>
              <a:t>Training</a:t>
            </a:r>
          </a:p>
          <a:p>
            <a:pPr marL="742950" lvl="2" indent="-342900"/>
            <a:r>
              <a:rPr lang="en-US" dirty="0" smtClean="0"/>
              <a:t>Terminology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886200"/>
            <a:ext cx="8229600" cy="228600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b="1" dirty="0" smtClean="0"/>
              <a:t>Working Documents</a:t>
            </a:r>
          </a:p>
          <a:p>
            <a:pPr marL="742950" lvl="2" indent="-342900"/>
            <a:r>
              <a:rPr lang="en-US" dirty="0" smtClean="0"/>
              <a:t>26 existing documents</a:t>
            </a:r>
          </a:p>
          <a:p>
            <a:pPr marL="742950" lvl="2" indent="-342900"/>
            <a:r>
              <a:rPr lang="en-US" dirty="0"/>
              <a:t>SWGFAST, NIJ</a:t>
            </a:r>
            <a:r>
              <a:rPr lang="en-US" dirty="0" smtClean="0"/>
              <a:t>, NIST, Noblis, Interpol, IAI, FSR, ANSI, ISO/IEC</a:t>
            </a:r>
          </a:p>
          <a:p>
            <a:pPr marL="0" indent="0">
              <a:buNone/>
            </a:pPr>
            <a:r>
              <a:rPr lang="en-US" sz="2800" b="1" dirty="0"/>
              <a:t>Process</a:t>
            </a:r>
          </a:p>
          <a:p>
            <a:pPr marL="800100" lvl="2" indent="-400050"/>
            <a:r>
              <a:rPr lang="en-US" sz="2800" dirty="0" smtClean="0"/>
              <a:t>Canvass</a:t>
            </a:r>
            <a:endParaRPr lang="en-US" sz="2800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" y="5562600"/>
            <a:ext cx="1272397" cy="1219200"/>
          </a:xfrm>
          <a:prstGeom prst="rect">
            <a:avLst/>
          </a:prstGeom>
        </p:spPr>
      </p:pic>
      <p:pic>
        <p:nvPicPr>
          <p:cNvPr id="9" name="Picture 10" descr="physpattern-slice-w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235" y="5321591"/>
            <a:ext cx="1470565" cy="146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453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03262" y="381000"/>
            <a:ext cx="77724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0000FF"/>
                </a:solidFill>
              </a:rPr>
              <a:t>Questions?</a:t>
            </a:r>
            <a:endParaRPr lang="en-US" sz="7200" b="1" dirty="0">
              <a:solidFill>
                <a:srgbClr val="0000FF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676400" y="5029200"/>
            <a:ext cx="582612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>
                <a:hlinkClick r:id="rId2"/>
              </a:rPr>
              <a:t>www.nist.gov/</a:t>
            </a:r>
            <a:r>
              <a:rPr lang="en-US" sz="2800" b="1" dirty="0" smtClean="0">
                <a:hlinkClick r:id="rId2"/>
              </a:rPr>
              <a:t>forensics/osac.cfm</a:t>
            </a:r>
            <a:endParaRPr lang="en-US" sz="2800" b="1" dirty="0" smtClean="0"/>
          </a:p>
          <a:p>
            <a:pPr algn="ctr" eaLnBrk="1" hangingPunct="1"/>
            <a:endParaRPr lang="en-US" sz="2800" b="1" dirty="0" smtClean="0"/>
          </a:p>
          <a:p>
            <a:pPr algn="ctr" eaLnBrk="1" hangingPunct="1"/>
            <a:r>
              <a:rPr lang="en-US" sz="2800" b="1" dirty="0" smtClean="0">
                <a:hlinkClick r:id="rId3"/>
              </a:rPr>
              <a:t>workspace.forensicosac.org</a:t>
            </a:r>
            <a:endParaRPr lang="en-US" sz="2800" b="1" dirty="0"/>
          </a:p>
          <a:p>
            <a:pPr algn="ctr" eaLnBrk="1" hangingPunct="1"/>
            <a:endParaRPr lang="en-US" sz="2800" b="1" dirty="0" smtClean="0"/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964" y="2133600"/>
            <a:ext cx="2262997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15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000" b="1" dirty="0" smtClean="0">
                <a:solidFill>
                  <a:srgbClr val="0000FF"/>
                </a:solidFill>
              </a:rPr>
              <a:t>Digital / Multimedia SAC:  Foundational Concepts</a:t>
            </a:r>
            <a:endParaRPr lang="en-US" sz="3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Define the Discipline</a:t>
            </a:r>
          </a:p>
          <a:p>
            <a:r>
              <a:rPr lang="en-US" dirty="0" smtClean="0"/>
              <a:t>Terminology</a:t>
            </a:r>
          </a:p>
          <a:p>
            <a:r>
              <a:rPr lang="en-US" dirty="0" smtClean="0"/>
              <a:t>Professional Qualifications</a:t>
            </a:r>
          </a:p>
          <a:p>
            <a:r>
              <a:rPr lang="en-US" dirty="0" smtClean="0"/>
              <a:t>Gap Analysis/Research Agenda</a:t>
            </a:r>
          </a:p>
          <a:p>
            <a:r>
              <a:rPr lang="en-US" dirty="0" smtClean="0"/>
              <a:t>Sample Identification and Collection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</a:p>
          <a:p>
            <a:pPr lvl="1"/>
            <a:r>
              <a:rPr lang="en-US" dirty="0" smtClean="0"/>
              <a:t>Methods, tools, people</a:t>
            </a:r>
          </a:p>
          <a:p>
            <a:r>
              <a:rPr lang="en-US" dirty="0" smtClean="0"/>
              <a:t>Documentation</a:t>
            </a:r>
          </a:p>
          <a:p>
            <a:r>
              <a:rPr lang="en-US" dirty="0" smtClean="0"/>
              <a:t>Conclusion Scales</a:t>
            </a:r>
          </a:p>
          <a:p>
            <a:r>
              <a:rPr lang="en-US" dirty="0" smtClean="0"/>
              <a:t>Interpretation of Results</a:t>
            </a:r>
          </a:p>
          <a:p>
            <a:r>
              <a:rPr lang="en-US" dirty="0" smtClean="0"/>
              <a:t>Human Factors</a:t>
            </a:r>
          </a:p>
          <a:p>
            <a:r>
              <a:rPr lang="en-US" dirty="0" smtClean="0"/>
              <a:t>Automated                      Systems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" y="5562600"/>
            <a:ext cx="1272397" cy="1219200"/>
          </a:xfrm>
          <a:prstGeom prst="rect">
            <a:avLst/>
          </a:prstGeom>
        </p:spPr>
      </p:pic>
      <p:pic>
        <p:nvPicPr>
          <p:cNvPr id="7" name="Picture 8" descr="OSAC-Digital-Slice-we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17617"/>
            <a:ext cx="1371600" cy="146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89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rgbClr val="0000FF"/>
                </a:solidFill>
              </a:rPr>
              <a:t>Digital / Multimedia:</a:t>
            </a:r>
            <a:br>
              <a:rPr lang="en-US" altLang="en-US" b="1" dirty="0" smtClean="0">
                <a:solidFill>
                  <a:srgbClr val="0000FF"/>
                </a:solidFill>
              </a:rPr>
            </a:br>
            <a:r>
              <a:rPr lang="en-US" altLang="en-US" sz="3400" b="1" dirty="0" smtClean="0">
                <a:solidFill>
                  <a:srgbClr val="0000FF"/>
                </a:solidFill>
              </a:rPr>
              <a:t>Digital Evidence Subcommittee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286000"/>
          </a:xfrm>
        </p:spPr>
        <p:txBody>
          <a:bodyPr numCol="2"/>
          <a:lstStyle/>
          <a:p>
            <a:pPr marL="0" lvl="1" indent="0">
              <a:buNone/>
            </a:pPr>
            <a:r>
              <a:rPr lang="en-US" b="1" dirty="0" smtClean="0"/>
              <a:t>Priority Topics</a:t>
            </a:r>
          </a:p>
          <a:p>
            <a:pPr marL="742950" lvl="2" indent="-342900"/>
            <a:r>
              <a:rPr lang="en-US" dirty="0" smtClean="0"/>
              <a:t>Minimum standards in computer and mobile devices forensics</a:t>
            </a:r>
          </a:p>
          <a:p>
            <a:pPr marL="742950" lvl="2" indent="-342900"/>
            <a:r>
              <a:rPr lang="en-US" dirty="0" smtClean="0"/>
              <a:t>Quality Assurance</a:t>
            </a:r>
          </a:p>
          <a:p>
            <a:pPr marL="742950" lvl="2" indent="-342900"/>
            <a:endParaRPr lang="en-US" dirty="0"/>
          </a:p>
          <a:p>
            <a:pPr marL="742950" lvl="2" indent="-342900"/>
            <a:r>
              <a:rPr lang="en-US" dirty="0" smtClean="0"/>
              <a:t>Training / Certification</a:t>
            </a:r>
          </a:p>
          <a:p>
            <a:pPr marL="742950" lvl="2" indent="-342900"/>
            <a:r>
              <a:rPr lang="en-US" dirty="0" smtClean="0"/>
              <a:t>Education</a:t>
            </a:r>
          </a:p>
          <a:p>
            <a:pPr marL="742950" lvl="2" indent="-342900"/>
            <a:r>
              <a:rPr lang="en-US" dirty="0" smtClean="0"/>
              <a:t>Audio Forensics (minimum standards)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886200"/>
            <a:ext cx="8229600" cy="228600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b="1" dirty="0" smtClean="0"/>
              <a:t>Working Documents</a:t>
            </a:r>
          </a:p>
          <a:p>
            <a:pPr marL="742950" lvl="2" indent="-342900"/>
            <a:r>
              <a:rPr lang="en-US" dirty="0" smtClean="0"/>
              <a:t>25 existing documents</a:t>
            </a:r>
          </a:p>
          <a:p>
            <a:pPr marL="742950" lvl="2" indent="-342900"/>
            <a:r>
              <a:rPr lang="en-US" dirty="0" smtClean="0"/>
              <a:t>SWGDE, FSR, SWGIT, NIST, NIJ, AIC, ASTM, SWGDR</a:t>
            </a:r>
          </a:p>
          <a:p>
            <a:pPr marL="0" indent="0">
              <a:buNone/>
            </a:pPr>
            <a:endParaRPr lang="en-US" sz="2800" b="1" dirty="0"/>
          </a:p>
          <a:p>
            <a:pPr marL="400050" lvl="2" indent="0">
              <a:buNone/>
            </a:pPr>
            <a:r>
              <a:rPr lang="en-US" sz="2800" b="1" dirty="0" smtClean="0"/>
              <a:t>Process</a:t>
            </a:r>
            <a:endParaRPr lang="en-US" sz="2800" dirty="0" smtClean="0"/>
          </a:p>
          <a:p>
            <a:pPr marL="800100" lvl="2" indent="-400050"/>
            <a:r>
              <a:rPr lang="en-US" dirty="0" smtClean="0"/>
              <a:t>TBD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" y="5562600"/>
            <a:ext cx="1272397" cy="1219200"/>
          </a:xfrm>
          <a:prstGeom prst="rect">
            <a:avLst/>
          </a:prstGeom>
        </p:spPr>
      </p:pic>
      <p:pic>
        <p:nvPicPr>
          <p:cNvPr id="9" name="Picture 8" descr="OSAC-Digital-Slice-w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17617"/>
            <a:ext cx="1371600" cy="146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75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rgbClr val="0000FF"/>
                </a:solidFill>
              </a:rPr>
              <a:t>Digital / Multimedia:</a:t>
            </a:r>
            <a:br>
              <a:rPr lang="en-US" altLang="en-US" b="1" dirty="0" smtClean="0">
                <a:solidFill>
                  <a:srgbClr val="0000FF"/>
                </a:solidFill>
              </a:rPr>
            </a:br>
            <a:r>
              <a:rPr lang="en-US" altLang="en-US" sz="3400" b="1" dirty="0" smtClean="0">
                <a:solidFill>
                  <a:srgbClr val="0000FF"/>
                </a:solidFill>
              </a:rPr>
              <a:t>Facial Identification Subcommittee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286000"/>
          </a:xfrm>
        </p:spPr>
        <p:txBody>
          <a:bodyPr numCol="2"/>
          <a:lstStyle/>
          <a:p>
            <a:pPr marL="0" lvl="1" indent="0">
              <a:buNone/>
            </a:pPr>
            <a:r>
              <a:rPr lang="en-US" b="1" dirty="0" smtClean="0"/>
              <a:t>Priority Topics</a:t>
            </a:r>
          </a:p>
          <a:p>
            <a:pPr marL="742950" lvl="2" indent="-342900"/>
            <a:r>
              <a:rPr lang="en-US" dirty="0" smtClean="0"/>
              <a:t>Terminology</a:t>
            </a:r>
          </a:p>
          <a:p>
            <a:pPr marL="742950" lvl="2" indent="-342900"/>
            <a:r>
              <a:rPr lang="en-US" dirty="0" smtClean="0"/>
              <a:t>Training</a:t>
            </a:r>
          </a:p>
          <a:p>
            <a:pPr marL="742950" lvl="2" indent="-342900"/>
            <a:r>
              <a:rPr lang="en-US" dirty="0" smtClean="0"/>
              <a:t>One-to-one comparison</a:t>
            </a:r>
          </a:p>
          <a:p>
            <a:pPr marL="742950" lvl="2" indent="-342900"/>
            <a:r>
              <a:rPr lang="en-US" dirty="0" smtClean="0"/>
              <a:t>Systems &amp; Capture</a:t>
            </a:r>
          </a:p>
          <a:p>
            <a:pPr marL="742950" lvl="2" indent="-342900"/>
            <a:endParaRPr lang="en-US" dirty="0"/>
          </a:p>
          <a:p>
            <a:pPr marL="742950" lvl="2" indent="-342900"/>
            <a:r>
              <a:rPr lang="en-US" dirty="0" smtClean="0"/>
              <a:t>Public Communication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886200"/>
            <a:ext cx="8229600" cy="228600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b="1" dirty="0" smtClean="0"/>
              <a:t>Working Documents</a:t>
            </a:r>
          </a:p>
          <a:p>
            <a:pPr marL="742950" lvl="2" indent="-342900"/>
            <a:r>
              <a:rPr lang="en-US" dirty="0" smtClean="0"/>
              <a:t>15 existing documents</a:t>
            </a:r>
          </a:p>
          <a:p>
            <a:pPr marL="742950" lvl="2" indent="-342900"/>
            <a:r>
              <a:rPr lang="en-US" dirty="0" smtClean="0"/>
              <a:t>FISWG</a:t>
            </a:r>
          </a:p>
          <a:p>
            <a:pPr marL="742950" lvl="2" indent="-342900"/>
            <a:endParaRPr lang="en-US" dirty="0"/>
          </a:p>
          <a:p>
            <a:pPr marL="742950" lvl="2" indent="-342900"/>
            <a:endParaRPr lang="en-US" dirty="0" smtClean="0"/>
          </a:p>
          <a:p>
            <a:pPr marL="0" indent="0">
              <a:buNone/>
            </a:pPr>
            <a:r>
              <a:rPr lang="en-US" sz="2800" b="1" dirty="0"/>
              <a:t>Process</a:t>
            </a:r>
          </a:p>
          <a:p>
            <a:pPr marL="800100" lvl="2" indent="-400050"/>
            <a:r>
              <a:rPr lang="en-US" dirty="0" smtClean="0"/>
              <a:t>SDO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" y="5562600"/>
            <a:ext cx="1272397" cy="1219200"/>
          </a:xfrm>
          <a:prstGeom prst="rect">
            <a:avLst/>
          </a:prstGeom>
        </p:spPr>
      </p:pic>
      <p:pic>
        <p:nvPicPr>
          <p:cNvPr id="9" name="Picture 8" descr="OSAC-Digital-Slice-w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17617"/>
            <a:ext cx="1371600" cy="146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320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 smtClean="0">
                <a:solidFill>
                  <a:srgbClr val="0000FF"/>
                </a:solidFill>
              </a:rPr>
              <a:t>Digital / Multimedia:</a:t>
            </a:r>
            <a:br>
              <a:rPr lang="en-US" altLang="en-US" b="1" dirty="0" smtClean="0">
                <a:solidFill>
                  <a:srgbClr val="0000FF"/>
                </a:solidFill>
              </a:rPr>
            </a:br>
            <a:r>
              <a:rPr lang="en-US" altLang="en-US" sz="3400" b="1" dirty="0" smtClean="0">
                <a:solidFill>
                  <a:srgbClr val="0000FF"/>
                </a:solidFill>
              </a:rPr>
              <a:t>Speaker Recognition Subcommittee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514600"/>
          </a:xfrm>
        </p:spPr>
        <p:txBody>
          <a:bodyPr numCol="2">
            <a:normAutofit fontScale="92500"/>
          </a:bodyPr>
          <a:lstStyle/>
          <a:p>
            <a:pPr marL="0" lvl="1" indent="0">
              <a:buNone/>
            </a:pPr>
            <a:r>
              <a:rPr lang="en-US" b="1" dirty="0" smtClean="0"/>
              <a:t>Priority Topics</a:t>
            </a:r>
          </a:p>
          <a:p>
            <a:pPr marL="742950" lvl="2" indent="-342900"/>
            <a:r>
              <a:rPr lang="en-US" dirty="0" smtClean="0"/>
              <a:t>Speech collection guidelines</a:t>
            </a:r>
          </a:p>
          <a:p>
            <a:pPr marL="742950" lvl="2" indent="-342900"/>
            <a:r>
              <a:rPr lang="en-US" dirty="0" smtClean="0"/>
              <a:t>Research</a:t>
            </a:r>
          </a:p>
          <a:p>
            <a:pPr marL="742950" lvl="2" indent="-342900"/>
            <a:r>
              <a:rPr lang="en-US" dirty="0" smtClean="0"/>
              <a:t>General principles</a:t>
            </a:r>
          </a:p>
          <a:p>
            <a:pPr marL="742950" lvl="2" indent="-342900"/>
            <a:endParaRPr lang="en-US" dirty="0"/>
          </a:p>
          <a:p>
            <a:pPr marL="742950" lvl="2" indent="-342900"/>
            <a:endParaRPr lang="en-US" dirty="0" smtClean="0"/>
          </a:p>
          <a:p>
            <a:pPr marL="742950" lvl="2" indent="-342900"/>
            <a:r>
              <a:rPr lang="en-US" dirty="0" smtClean="0"/>
              <a:t>Structured listening by phonetic approach</a:t>
            </a:r>
          </a:p>
          <a:p>
            <a:pPr marL="742950" lvl="2" indent="-342900"/>
            <a:r>
              <a:rPr lang="en-US" dirty="0" smtClean="0"/>
              <a:t>Type 11 voice records</a:t>
            </a:r>
          </a:p>
          <a:p>
            <a:pPr marL="742950" lvl="2" indent="-342900"/>
            <a:r>
              <a:rPr lang="en-US" dirty="0" smtClean="0"/>
              <a:t>Scientific evidence manual</a:t>
            </a:r>
          </a:p>
          <a:p>
            <a:pPr marL="742950" lvl="2" indent="-342900"/>
            <a:r>
              <a:rPr lang="en-US" dirty="0" smtClean="0"/>
              <a:t>Annotated list of SR cases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886200"/>
            <a:ext cx="8229600" cy="228600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b="1" dirty="0" smtClean="0"/>
              <a:t>Working Documents</a:t>
            </a:r>
          </a:p>
          <a:p>
            <a:pPr marL="742950" lvl="2" indent="-342900"/>
            <a:r>
              <a:rPr lang="en-US" dirty="0" smtClean="0"/>
              <a:t>3 existing documents</a:t>
            </a:r>
          </a:p>
          <a:p>
            <a:pPr marL="742950" lvl="2" indent="-342900"/>
            <a:r>
              <a:rPr lang="en-US" dirty="0" smtClean="0"/>
              <a:t>DMMSAC, SWG-Speaker, ANSI/NIST</a:t>
            </a:r>
          </a:p>
          <a:p>
            <a:pPr marL="742950" lvl="2" indent="-342900"/>
            <a:endParaRPr lang="en-US" dirty="0"/>
          </a:p>
          <a:p>
            <a:pPr marL="0" indent="0">
              <a:buNone/>
            </a:pPr>
            <a:r>
              <a:rPr lang="en-US" sz="2800" b="1" dirty="0"/>
              <a:t>Process</a:t>
            </a:r>
          </a:p>
          <a:p>
            <a:pPr marL="800100" lvl="2" indent="-400050"/>
            <a:r>
              <a:rPr lang="en-US" dirty="0" smtClean="0"/>
              <a:t>TBD, Registry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" y="5562600"/>
            <a:ext cx="1272397" cy="1219200"/>
          </a:xfrm>
          <a:prstGeom prst="rect">
            <a:avLst/>
          </a:prstGeom>
        </p:spPr>
      </p:pic>
      <p:pic>
        <p:nvPicPr>
          <p:cNvPr id="9" name="Picture 8" descr="OSAC-Digital-Slice-w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17617"/>
            <a:ext cx="1371600" cy="146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320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>
                <a:solidFill>
                  <a:srgbClr val="0000FF"/>
                </a:solidFill>
              </a:rPr>
              <a:t>Digital / Multimedia:</a:t>
            </a:r>
            <a:br>
              <a:rPr lang="en-US" altLang="en-US" b="1" dirty="0" smtClean="0">
                <a:solidFill>
                  <a:srgbClr val="0000FF"/>
                </a:solidFill>
              </a:rPr>
            </a:br>
            <a:r>
              <a:rPr lang="en-US" altLang="en-US" sz="2700" b="1" dirty="0">
                <a:solidFill>
                  <a:srgbClr val="0000FF"/>
                </a:solidFill>
              </a:rPr>
              <a:t>Video/Imaging Technology and Analysis Subcommittee</a:t>
            </a:r>
            <a:endParaRPr lang="en-US" altLang="en-US" sz="3400" b="1" dirty="0" smtClean="0">
              <a:solidFill>
                <a:srgbClr val="0000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286000"/>
          </a:xfrm>
        </p:spPr>
        <p:txBody>
          <a:bodyPr numCol="2"/>
          <a:lstStyle/>
          <a:p>
            <a:pPr marL="0" lvl="1" indent="0">
              <a:buNone/>
            </a:pPr>
            <a:r>
              <a:rPr lang="en-US" b="1" dirty="0" smtClean="0"/>
              <a:t>Priority Topics</a:t>
            </a:r>
          </a:p>
          <a:p>
            <a:pPr marL="742950" lvl="2" indent="-342900"/>
            <a:r>
              <a:rPr lang="en-US" dirty="0" smtClean="0"/>
              <a:t>Subcommittee cross-cutting coordination</a:t>
            </a:r>
          </a:p>
          <a:p>
            <a:pPr marL="742950" lvl="2" indent="-342900"/>
            <a:r>
              <a:rPr lang="en-US" dirty="0" smtClean="0"/>
              <a:t>Recognize existing standards</a:t>
            </a:r>
          </a:p>
          <a:p>
            <a:pPr marL="742950" lvl="2" indent="-342900"/>
            <a:r>
              <a:rPr lang="en-US" dirty="0" smtClean="0"/>
              <a:t>Training</a:t>
            </a:r>
          </a:p>
          <a:p>
            <a:pPr marL="742950" lvl="2" indent="-342900"/>
            <a:r>
              <a:rPr lang="en-US" dirty="0" smtClean="0"/>
              <a:t>Review/Update standards</a:t>
            </a:r>
          </a:p>
          <a:p>
            <a:pPr marL="742950" lvl="2" indent="-342900"/>
            <a:r>
              <a:rPr lang="en-US" dirty="0" smtClean="0"/>
              <a:t>Photogrammetry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886200"/>
            <a:ext cx="8229600" cy="2286000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b="1" dirty="0" smtClean="0"/>
              <a:t>Working Documents</a:t>
            </a:r>
          </a:p>
          <a:p>
            <a:pPr marL="742950" lvl="2" indent="-342900"/>
            <a:r>
              <a:rPr lang="en-US" dirty="0" smtClean="0"/>
              <a:t>39 existing documents</a:t>
            </a:r>
          </a:p>
          <a:p>
            <a:pPr marL="742950" lvl="2" indent="-342900"/>
            <a:r>
              <a:rPr lang="en-US" dirty="0" smtClean="0"/>
              <a:t>ASTM, SWGIT, LEVA, ISO, UK Government, SWGDE</a:t>
            </a:r>
          </a:p>
          <a:p>
            <a:pPr marL="742950" lvl="2" indent="-342900"/>
            <a:endParaRPr lang="en-US" dirty="0"/>
          </a:p>
          <a:p>
            <a:pPr marL="0" indent="0">
              <a:buNone/>
            </a:pPr>
            <a:r>
              <a:rPr lang="en-US" sz="2800" b="1" dirty="0"/>
              <a:t>Process</a:t>
            </a:r>
          </a:p>
          <a:p>
            <a:pPr marL="800100" lvl="2" indent="-400050"/>
            <a:r>
              <a:rPr lang="en-US" dirty="0"/>
              <a:t>TBD, </a:t>
            </a:r>
            <a:r>
              <a:rPr lang="en-US" dirty="0" smtClean="0"/>
              <a:t>Registry</a:t>
            </a: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" y="5562600"/>
            <a:ext cx="1272397" cy="1219200"/>
          </a:xfrm>
          <a:prstGeom prst="rect">
            <a:avLst/>
          </a:prstGeom>
        </p:spPr>
      </p:pic>
      <p:pic>
        <p:nvPicPr>
          <p:cNvPr id="9" name="Picture 8" descr="OSAC-Digital-Slice-w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17617"/>
            <a:ext cx="1371600" cy="146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320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3817</TotalTime>
  <Words>1828</Words>
  <Application>Microsoft Macintosh PowerPoint</Application>
  <PresentationFormat>On-screen Show (4:3)</PresentationFormat>
  <Paragraphs>510</Paragraphs>
  <Slides>44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OSAC Outcomes and Action Items</vt:lpstr>
      <vt:lpstr>OSAC STRUCTURE</vt:lpstr>
      <vt:lpstr>Digital / Multimedia</vt:lpstr>
      <vt:lpstr>Digital / Multimedia SAC</vt:lpstr>
      <vt:lpstr>Digital / Multimedia SAC:  Foundational Concepts</vt:lpstr>
      <vt:lpstr>Digital / Multimedia: Digital Evidence Subcommittee</vt:lpstr>
      <vt:lpstr>Digital / Multimedia: Facial Identification Subcommittee</vt:lpstr>
      <vt:lpstr>Digital / Multimedia: Speaker Recognition Subcommittee</vt:lpstr>
      <vt:lpstr>Digital / Multimedia: Video/Imaging Technology and Analysis Subcommittee</vt:lpstr>
      <vt:lpstr>Digital / Multimedia SAC</vt:lpstr>
      <vt:lpstr>Crime Scene / Death Investigation</vt:lpstr>
      <vt:lpstr>Crime Scene / Death Investigation SAC</vt:lpstr>
      <vt:lpstr>Crime Scene/Death Investigation: Anthropology Subcommittee</vt:lpstr>
      <vt:lpstr>Crime Scene/Death Investigation: Disaster Victim Identification Subcommittee</vt:lpstr>
      <vt:lpstr>Crime Scene/Death Investigation: Dogs and Sensors Subcommittee</vt:lpstr>
      <vt:lpstr>Crime Scene/Death Investigation: Fire and Explosion Investigation Subcommittee</vt:lpstr>
      <vt:lpstr>Crime Scene/Death Investigation: Medicolegal Death Investigation Subcommittee</vt:lpstr>
      <vt:lpstr>Crime Scene/Death Investigation: Odontology Subcommittee</vt:lpstr>
      <vt:lpstr>Crime Scene / Death Investigation SAC</vt:lpstr>
      <vt:lpstr>Chemistry/Instrumental Analysis</vt:lpstr>
      <vt:lpstr>Chemistry / Instrumental Analysis SAC</vt:lpstr>
      <vt:lpstr>Chemistry / Instrumental Analysis: Fire Debris and Explosives Subcommittee</vt:lpstr>
      <vt:lpstr>Chemistry / Instrumental Analysis: Geological Materials Subcommittee</vt:lpstr>
      <vt:lpstr>Chemistry / Instrumental Analysis: Gunshot Residue</vt:lpstr>
      <vt:lpstr>Chemistry / Instrumental Analysis: Materials (Trace) Subcommittee</vt:lpstr>
      <vt:lpstr>Chemistry / Instrumental Analysis: Seized Drugs Subcommittee</vt:lpstr>
      <vt:lpstr>Chemistry / Instrumental Analysis: Toxicology Subcommittee</vt:lpstr>
      <vt:lpstr>Chemistry / Instrumental Analysis SAC</vt:lpstr>
      <vt:lpstr>Chemistry / Instrumental Analysis SAC</vt:lpstr>
      <vt:lpstr>DNA / Biology</vt:lpstr>
      <vt:lpstr>DNA / Biology: Biological Methods Subcommittee</vt:lpstr>
      <vt:lpstr>DNA / Biology: Biological Interpretation and Reporting Subcommittee</vt:lpstr>
      <vt:lpstr>DNA / Biology: Wildlife Forensics Subcommittee</vt:lpstr>
      <vt:lpstr>DNA/Biology SAC</vt:lpstr>
      <vt:lpstr>Physics / Pattern</vt:lpstr>
      <vt:lpstr>Physics / Pattern SAC:  Priorities</vt:lpstr>
      <vt:lpstr>Physics / Pattern SAC:  Priorities</vt:lpstr>
      <vt:lpstr>Physics / Pattern SAC:  Priorities</vt:lpstr>
      <vt:lpstr>Physics / Pattern: Bloodstain Pattern Analysis Subcommittee</vt:lpstr>
      <vt:lpstr>Physics / Pattern: Firearms and Toolmarks Subcommittee</vt:lpstr>
      <vt:lpstr>Physics / Pattern: Footwear and Tire Subcommittee</vt:lpstr>
      <vt:lpstr>Physics / Pattern: Forensic Document Examination Subcommittee</vt:lpstr>
      <vt:lpstr>Physics / Pattern: Friction Ridge Subcommittee</vt:lpstr>
      <vt:lpstr>Questions?</vt:lpstr>
    </vt:vector>
  </TitlesOfParts>
  <Company>NIST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OSAC Update</dc:title>
  <dc:creator>Stolorow, Mark D.</dc:creator>
  <cp:lastModifiedBy>Jeremy Triplett</cp:lastModifiedBy>
  <cp:revision>211</cp:revision>
  <dcterms:created xsi:type="dcterms:W3CDTF">2014-05-16T14:01:43Z</dcterms:created>
  <dcterms:modified xsi:type="dcterms:W3CDTF">2015-04-27T21:06:56Z</dcterms:modified>
</cp:coreProperties>
</file>