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88" r:id="rId6"/>
    <p:sldId id="287" r:id="rId7"/>
    <p:sldId id="262" r:id="rId8"/>
    <p:sldId id="265" r:id="rId9"/>
    <p:sldId id="280" r:id="rId10"/>
    <p:sldId id="266" r:id="rId11"/>
    <p:sldId id="272" r:id="rId12"/>
    <p:sldId id="267" r:id="rId13"/>
    <p:sldId id="268" r:id="rId14"/>
    <p:sldId id="274" r:id="rId15"/>
    <p:sldId id="259" r:id="rId16"/>
    <p:sldId id="275" r:id="rId17"/>
    <p:sldId id="269" r:id="rId18"/>
    <p:sldId id="260" r:id="rId19"/>
    <p:sldId id="273" r:id="rId20"/>
    <p:sldId id="284" r:id="rId21"/>
    <p:sldId id="282" r:id="rId22"/>
    <p:sldId id="283" r:id="rId23"/>
    <p:sldId id="285" r:id="rId24"/>
    <p:sldId id="276" r:id="rId25"/>
    <p:sldId id="277" r:id="rId26"/>
    <p:sldId id="278" r:id="rId27"/>
    <p:sldId id="270" r:id="rId28"/>
    <p:sldId id="281" r:id="rId29"/>
    <p:sldId id="271" r:id="rId30"/>
    <p:sldId id="279"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2F17B-2860-4EC3-BDDA-60770314503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90044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2F17B-2860-4EC3-BDDA-60770314503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292771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2F17B-2860-4EC3-BDDA-60770314503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154456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2F17B-2860-4EC3-BDDA-60770314503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104748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2F17B-2860-4EC3-BDDA-60770314503A}"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85642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2F17B-2860-4EC3-BDDA-60770314503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361705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2F17B-2860-4EC3-BDDA-60770314503A}"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296690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2F17B-2860-4EC3-BDDA-60770314503A}"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262677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2F17B-2860-4EC3-BDDA-60770314503A}"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92367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2F17B-2860-4EC3-BDDA-60770314503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352859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2F17B-2860-4EC3-BDDA-60770314503A}"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AB366-2D97-4A21-8F83-F3A3468CDA7F}" type="slidenum">
              <a:rPr lang="en-US" smtClean="0"/>
              <a:t>‹#›</a:t>
            </a:fld>
            <a:endParaRPr lang="en-US"/>
          </a:p>
        </p:txBody>
      </p:sp>
    </p:spTree>
    <p:extLst>
      <p:ext uri="{BB962C8B-B14F-4D97-AF65-F5344CB8AC3E}">
        <p14:creationId xmlns:p14="http://schemas.microsoft.com/office/powerpoint/2010/main" val="72960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2F17B-2860-4EC3-BDDA-60770314503A}" type="datetimeFigureOut">
              <a:rPr lang="en-US" smtClean="0"/>
              <a:t>4/27/2015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AB366-2D97-4A21-8F83-F3A3468CDA7F}" type="slidenum">
              <a:rPr lang="en-US" smtClean="0"/>
              <a:t>‹#›</a:t>
            </a:fld>
            <a:endParaRPr lang="en-US"/>
          </a:p>
        </p:txBody>
      </p:sp>
    </p:spTree>
    <p:extLst>
      <p:ext uri="{BB962C8B-B14F-4D97-AF65-F5344CB8AC3E}">
        <p14:creationId xmlns:p14="http://schemas.microsoft.com/office/powerpoint/2010/main" val="9222110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Preserving and Expanding a High-Performing Laboratory Team in a Challenging Leadership Environment</a:t>
            </a:r>
            <a:endParaRPr lang="en-US" dirty="0"/>
          </a:p>
        </p:txBody>
      </p:sp>
      <p:sp>
        <p:nvSpPr>
          <p:cNvPr id="3" name="Subtitle 2"/>
          <p:cNvSpPr>
            <a:spLocks noGrp="1"/>
          </p:cNvSpPr>
          <p:nvPr>
            <p:ph type="subTitle" idx="1"/>
          </p:nvPr>
        </p:nvSpPr>
        <p:spPr>
          <a:xfrm>
            <a:off x="1371600" y="4343400"/>
            <a:ext cx="6400800" cy="1295400"/>
          </a:xfrm>
        </p:spPr>
        <p:txBody>
          <a:bodyPr>
            <a:normAutofit fontScale="85000" lnSpcReduction="20000"/>
          </a:bodyPr>
          <a:lstStyle/>
          <a:p>
            <a:r>
              <a:rPr lang="en-US" dirty="0" smtClean="0"/>
              <a:t>Ryan Larrison</a:t>
            </a:r>
          </a:p>
          <a:p>
            <a:r>
              <a:rPr lang="en-US" dirty="0" smtClean="0"/>
              <a:t>Michigan State Police</a:t>
            </a:r>
          </a:p>
          <a:p>
            <a:r>
              <a:rPr lang="en-US" dirty="0" smtClean="0"/>
              <a:t>Bridgeport Laboratory</a:t>
            </a:r>
            <a:endParaRPr lang="en-US" dirty="0"/>
          </a:p>
        </p:txBody>
      </p:sp>
    </p:spTree>
    <p:extLst>
      <p:ext uri="{BB962C8B-B14F-4D97-AF65-F5344CB8AC3E}">
        <p14:creationId xmlns:p14="http://schemas.microsoft.com/office/powerpoint/2010/main" val="585942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Stage</a:t>
            </a:r>
            <a:endParaRPr lang="en-US" dirty="0"/>
          </a:p>
        </p:txBody>
      </p:sp>
      <p:sp>
        <p:nvSpPr>
          <p:cNvPr id="3" name="Content Placeholder 2"/>
          <p:cNvSpPr>
            <a:spLocks noGrp="1"/>
          </p:cNvSpPr>
          <p:nvPr>
            <p:ph sz="half" idx="1"/>
          </p:nvPr>
        </p:nvSpPr>
        <p:spPr/>
        <p:txBody>
          <a:bodyPr/>
          <a:lstStyle/>
          <a:p>
            <a:r>
              <a:rPr lang="en-US" dirty="0" smtClean="0"/>
              <a:t>Scene Work (Local)</a:t>
            </a:r>
          </a:p>
          <a:p>
            <a:pPr lvl="1"/>
            <a:r>
              <a:rPr lang="en-US" dirty="0" smtClean="0"/>
              <a:t>YOU Can Fight for a Say in Local Policy—Failure </a:t>
            </a:r>
            <a:r>
              <a:rPr lang="en-US" dirty="0"/>
              <a:t>T</a:t>
            </a:r>
            <a:r>
              <a:rPr lang="en-US" dirty="0" smtClean="0"/>
              <a:t>o Do So Affects Your Followers!</a:t>
            </a:r>
          </a:p>
          <a:p>
            <a:pPr lvl="1"/>
            <a:endParaRPr lang="en-US" dirty="0"/>
          </a:p>
          <a:p>
            <a:pPr lvl="1"/>
            <a:endParaRPr lang="en-US" dirty="0"/>
          </a:p>
        </p:txBody>
      </p:sp>
      <p:sp>
        <p:nvSpPr>
          <p:cNvPr id="4" name="Content Placeholder 3"/>
          <p:cNvSpPr>
            <a:spLocks noGrp="1"/>
          </p:cNvSpPr>
          <p:nvPr>
            <p:ph sz="half" idx="2"/>
          </p:nvPr>
        </p:nvSpPr>
        <p:spPr>
          <a:xfrm>
            <a:off x="4648200" y="1600201"/>
            <a:ext cx="4038600" cy="3276600"/>
          </a:xfrm>
        </p:spPr>
        <p:txBody>
          <a:bodyPr/>
          <a:lstStyle/>
          <a:p>
            <a:r>
              <a:rPr lang="en-US" dirty="0" smtClean="0"/>
              <a:t>Backlog Reduction (System-Wide)</a:t>
            </a:r>
          </a:p>
          <a:p>
            <a:pPr lvl="1"/>
            <a:r>
              <a:rPr lang="en-US" dirty="0" smtClean="0"/>
              <a:t>Massive Project, Huge Organizational Change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64" y="4114800"/>
            <a:ext cx="2952381" cy="21095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505200"/>
            <a:ext cx="2845462" cy="2845462"/>
          </a:xfrm>
          <a:prstGeom prst="rect">
            <a:avLst/>
          </a:prstGeom>
        </p:spPr>
      </p:pic>
    </p:spTree>
    <p:extLst>
      <p:ext uri="{BB962C8B-B14F-4D97-AF65-F5344CB8AC3E}">
        <p14:creationId xmlns:p14="http://schemas.microsoft.com/office/powerpoint/2010/main" val="135999918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Motivating Followers</a:t>
            </a:r>
            <a:endParaRPr lang="en-US" dirty="0"/>
          </a:p>
        </p:txBody>
      </p:sp>
      <p:sp>
        <p:nvSpPr>
          <p:cNvPr id="3" name="Content Placeholder 2"/>
          <p:cNvSpPr>
            <a:spLocks noGrp="1"/>
          </p:cNvSpPr>
          <p:nvPr>
            <p:ph idx="1"/>
          </p:nvPr>
        </p:nvSpPr>
        <p:spPr/>
        <p:txBody>
          <a:bodyPr>
            <a:normAutofit/>
          </a:bodyPr>
          <a:lstStyle/>
          <a:p>
            <a:pPr algn="ctr"/>
            <a:r>
              <a:rPr lang="en-US" dirty="0" smtClean="0"/>
              <a:t>You have to believe in what you are selling.</a:t>
            </a:r>
          </a:p>
          <a:p>
            <a:pPr algn="ctr"/>
            <a:r>
              <a:rPr lang="en-US" dirty="0" smtClean="0"/>
              <a:t>Seek the commitment of your staff.  Communicate the vision and goals.</a:t>
            </a:r>
          </a:p>
          <a:p>
            <a:pPr algn="ctr"/>
            <a:r>
              <a:rPr lang="en-US" dirty="0" smtClean="0"/>
              <a:t>Share the potential opportunities.</a:t>
            </a:r>
          </a:p>
          <a:p>
            <a:pPr algn="ctr"/>
            <a:r>
              <a:rPr lang="en-US" dirty="0" smtClean="0"/>
              <a:t>Listen to and address their individual concerns.</a:t>
            </a:r>
          </a:p>
          <a:p>
            <a:pPr algn="ctr"/>
            <a:r>
              <a:rPr lang="en-US" dirty="0" smtClean="0"/>
              <a:t>Always come back to the vision.</a:t>
            </a:r>
          </a:p>
          <a:p>
            <a:pPr algn="ctr"/>
            <a:r>
              <a:rPr lang="en-US" dirty="0" smtClean="0"/>
              <a:t>Your followers will seek promises.  Be careful.</a:t>
            </a:r>
          </a:p>
        </p:txBody>
      </p:sp>
    </p:spTree>
    <p:extLst>
      <p:ext uri="{BB962C8B-B14F-4D97-AF65-F5344CB8AC3E}">
        <p14:creationId xmlns:p14="http://schemas.microsoft.com/office/powerpoint/2010/main" val="3888696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Kickoff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541" y="1600200"/>
            <a:ext cx="6820917" cy="4525963"/>
          </a:xfrm>
        </p:spPr>
      </p:pic>
    </p:spTree>
    <p:extLst>
      <p:ext uri="{BB962C8B-B14F-4D97-AF65-F5344CB8AC3E}">
        <p14:creationId xmlns:p14="http://schemas.microsoft.com/office/powerpoint/2010/main" val="260633279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 and Them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833" r="5833"/>
          <a:stretch>
            <a:fillRect/>
          </a:stretch>
        </p:blipFill>
        <p:spPr/>
      </p:pic>
      <p:sp>
        <p:nvSpPr>
          <p:cNvPr id="4" name="Text Placeholder 3"/>
          <p:cNvSpPr>
            <a:spLocks noGrp="1"/>
          </p:cNvSpPr>
          <p:nvPr>
            <p:ph type="body" sz="half" idx="2"/>
          </p:nvPr>
        </p:nvSpPr>
        <p:spPr/>
        <p:txBody>
          <a:bodyPr>
            <a:normAutofit fontScale="92500"/>
          </a:bodyPr>
          <a:lstStyle/>
          <a:p>
            <a:r>
              <a:rPr lang="en-US" dirty="0" smtClean="0"/>
              <a:t>If you and your worksite have a challenge that has to be met outside the walls of your laboratory, and YOU lack positive working relationships with key partners, you will find yourself in the back of the room at the first meeting.</a:t>
            </a:r>
            <a:endParaRPr lang="en-US" dirty="0"/>
          </a:p>
        </p:txBody>
      </p:sp>
    </p:spTree>
    <p:extLst>
      <p:ext uri="{BB962C8B-B14F-4D97-AF65-F5344CB8AC3E}">
        <p14:creationId xmlns:p14="http://schemas.microsoft.com/office/powerpoint/2010/main" val="232613093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sz="10700" dirty="0" smtClean="0"/>
              <a:t>32</a:t>
            </a:r>
            <a:r>
              <a:rPr lang="en-US" dirty="0" smtClean="0"/>
              <a:t/>
            </a:r>
            <a:br>
              <a:rPr lang="en-US" dirty="0" smtClean="0"/>
            </a:br>
            <a:r>
              <a:rPr lang="en-US" dirty="0" smtClean="0"/>
              <a:t>Homicides Processed by Bridgeport in 2011</a:t>
            </a:r>
            <a:endParaRPr lang="en-US" dirty="0"/>
          </a:p>
        </p:txBody>
      </p:sp>
    </p:spTree>
    <p:extLst>
      <p:ext uri="{BB962C8B-B14F-4D97-AF65-F5344CB8AC3E}">
        <p14:creationId xmlns:p14="http://schemas.microsoft.com/office/powerpoint/2010/main" val="154197515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Excerpt:  Flint Journal, July 3, 2012</a:t>
            </a:r>
            <a:br>
              <a:rPr lang="en-US" dirty="0" smtClean="0"/>
            </a:br>
            <a:endParaRPr lang="en-US" dirty="0"/>
          </a:p>
        </p:txBody>
      </p:sp>
      <p:sp>
        <p:nvSpPr>
          <p:cNvPr id="3" name="Content Placeholder 2"/>
          <p:cNvSpPr>
            <a:spLocks noGrp="1"/>
          </p:cNvSpPr>
          <p:nvPr>
            <p:ph idx="1"/>
          </p:nvPr>
        </p:nvSpPr>
        <p:spPr>
          <a:xfrm>
            <a:off x="457200" y="1447800"/>
            <a:ext cx="8229600" cy="4678363"/>
          </a:xfrm>
        </p:spPr>
        <p:txBody>
          <a:bodyPr>
            <a:noAutofit/>
          </a:bodyPr>
          <a:lstStyle/>
          <a:p>
            <a:pPr marL="0" indent="0">
              <a:buNone/>
            </a:pPr>
            <a:endParaRPr lang="en-US" sz="1600" dirty="0"/>
          </a:p>
          <a:p>
            <a:pPr marL="0" indent="0">
              <a:buNone/>
            </a:pPr>
            <a:r>
              <a:rPr lang="en-US" sz="1600" dirty="0" smtClean="0"/>
              <a:t>Flint had more violent crimes per capita reported in 2011 than any other U.S. city with over 100,000 residents, according to the latest FBI crime data.</a:t>
            </a:r>
          </a:p>
          <a:p>
            <a:endParaRPr lang="en-US" sz="1600" dirty="0" smtClean="0"/>
          </a:p>
          <a:p>
            <a:pPr marL="0" indent="0">
              <a:buNone/>
            </a:pPr>
            <a:r>
              <a:rPr lang="en-US" sz="1600" dirty="0" smtClean="0"/>
              <a:t>In the first six months of this year, 32 people have been killed in the city.</a:t>
            </a:r>
          </a:p>
          <a:p>
            <a:endParaRPr lang="en-US" sz="1600" dirty="0" smtClean="0"/>
          </a:p>
          <a:p>
            <a:pPr marL="0" indent="0">
              <a:buNone/>
            </a:pPr>
            <a:r>
              <a:rPr lang="en-US" sz="1600" dirty="0" smtClean="0"/>
              <a:t>Larrison said his staff is eager to help.</a:t>
            </a:r>
          </a:p>
          <a:p>
            <a:endParaRPr lang="en-US" sz="1600" dirty="0" smtClean="0"/>
          </a:p>
          <a:p>
            <a:pPr marL="0" indent="0">
              <a:buNone/>
            </a:pPr>
            <a:r>
              <a:rPr lang="en-US" sz="1600" dirty="0" smtClean="0">
                <a:effectLst>
                  <a:glow rad="139700">
                    <a:schemeClr val="accent2">
                      <a:satMod val="175000"/>
                      <a:alpha val="40000"/>
                    </a:schemeClr>
                  </a:glow>
                </a:effectLst>
              </a:rPr>
              <a:t>"I think everybody wants to make a difference," he said. "There's going to be a little bit of hesitation, like 'How many more 1 a.m. scenes are we going to go to?' But people want to do it.</a:t>
            </a:r>
          </a:p>
          <a:p>
            <a:pPr marL="0" indent="0">
              <a:buNone/>
            </a:pPr>
            <a:r>
              <a:rPr lang="en-US" sz="1600" dirty="0" smtClean="0">
                <a:effectLst>
                  <a:glow rad="139700">
                    <a:schemeClr val="accent2">
                      <a:satMod val="175000"/>
                      <a:alpha val="40000"/>
                    </a:schemeClr>
                  </a:glow>
                </a:effectLst>
              </a:rPr>
              <a:t>"Things are only going to get better as a result of this collaboration."</a:t>
            </a:r>
          </a:p>
          <a:p>
            <a:endParaRPr lang="en-US" sz="1600" dirty="0" smtClean="0"/>
          </a:p>
          <a:p>
            <a:pPr marL="0" indent="0">
              <a:buNone/>
            </a:pPr>
            <a:r>
              <a:rPr lang="en-US" sz="1600" dirty="0" smtClean="0"/>
              <a:t>Staff cuts and retirements have taken their toll on the Flint Police Department and it's 12-person detective bureau.  In one violent stretch of more than two months, no suspects were charged in a string of 14 homicides from the end of March to the beginning of June.</a:t>
            </a:r>
            <a:endParaRPr lang="en-US" sz="1600" dirty="0"/>
          </a:p>
        </p:txBody>
      </p:sp>
    </p:spTree>
    <p:extLst>
      <p:ext uri="{BB962C8B-B14F-4D97-AF65-F5344CB8AC3E}">
        <p14:creationId xmlns:p14="http://schemas.microsoft.com/office/powerpoint/2010/main" val="405321745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fontScale="90000"/>
          </a:bodyPr>
          <a:lstStyle/>
          <a:p>
            <a:r>
              <a:rPr lang="en-US" sz="10700" dirty="0" smtClean="0"/>
              <a:t>65</a:t>
            </a:r>
            <a:r>
              <a:rPr lang="en-US" dirty="0"/>
              <a:t/>
            </a:r>
            <a:br>
              <a:rPr lang="en-US" dirty="0"/>
            </a:br>
            <a:r>
              <a:rPr lang="en-US" dirty="0"/>
              <a:t>Homicides Processed by Bridgeport in </a:t>
            </a:r>
            <a:r>
              <a:rPr lang="en-US" dirty="0" smtClean="0"/>
              <a:t>2012</a:t>
            </a:r>
            <a:endParaRPr lang="en-US" dirty="0"/>
          </a:p>
        </p:txBody>
      </p:sp>
    </p:spTree>
    <p:extLst>
      <p:ext uri="{BB962C8B-B14F-4D97-AF65-F5344CB8AC3E}">
        <p14:creationId xmlns:p14="http://schemas.microsoft.com/office/powerpoint/2010/main" val="350450932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Forensic Training Center</a:t>
            </a:r>
            <a:endParaRPr lang="en-US" dirty="0"/>
          </a:p>
        </p:txBody>
      </p:sp>
      <p:sp>
        <p:nvSpPr>
          <p:cNvPr id="10" name="Text Placeholder 9"/>
          <p:cNvSpPr>
            <a:spLocks noGrp="1"/>
          </p:cNvSpPr>
          <p:nvPr>
            <p:ph type="body" idx="1"/>
          </p:nvPr>
        </p:nvSpPr>
        <p:spPr/>
        <p:txBody>
          <a:bodyPr/>
          <a:lstStyle/>
          <a:p>
            <a:endParaRPr lang="en-US"/>
          </a:p>
        </p:txBody>
      </p:sp>
      <p:pic>
        <p:nvPicPr>
          <p:cNvPr id="14" name="Content Placeholder 1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650" y="2174875"/>
            <a:ext cx="3951288" cy="3951288"/>
          </a:xfrm>
        </p:spPr>
      </p:pic>
      <p:sp>
        <p:nvSpPr>
          <p:cNvPr id="12" name="Text Placeholder 11"/>
          <p:cNvSpPr>
            <a:spLocks noGrp="1"/>
          </p:cNvSpPr>
          <p:nvPr>
            <p:ph type="body" sz="quarter" idx="3"/>
          </p:nvPr>
        </p:nvSpPr>
        <p:spPr/>
        <p:txBody>
          <a:bodyPr/>
          <a:lstStyle/>
          <a:p>
            <a:endParaRPr lang="en-US"/>
          </a:p>
        </p:txBody>
      </p:sp>
      <p:pic>
        <p:nvPicPr>
          <p:cNvPr id="16" name="Content Placeholder 1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90268" y="2174875"/>
            <a:ext cx="3951288" cy="3951288"/>
          </a:xfrm>
        </p:spPr>
      </p:pic>
    </p:spTree>
    <p:extLst>
      <p:ext uri="{BB962C8B-B14F-4D97-AF65-F5344CB8AC3E}">
        <p14:creationId xmlns:p14="http://schemas.microsoft.com/office/powerpoint/2010/main" val="8396448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Excerpt: Saginaw News, August 16, 2013</a:t>
            </a:r>
            <a:endParaRPr lang="en-US" sz="3600" dirty="0"/>
          </a:p>
        </p:txBody>
      </p:sp>
      <p:sp>
        <p:nvSpPr>
          <p:cNvPr id="4" name="Rectangle 3"/>
          <p:cNvSpPr/>
          <p:nvPr/>
        </p:nvSpPr>
        <p:spPr>
          <a:xfrm>
            <a:off x="0" y="2166000"/>
            <a:ext cx="9144000" cy="4031873"/>
          </a:xfrm>
          <a:prstGeom prst="rect">
            <a:avLst/>
          </a:prstGeom>
        </p:spPr>
        <p:txBody>
          <a:bodyPr wrap="square">
            <a:spAutoFit/>
          </a:bodyPr>
          <a:lstStyle/>
          <a:p>
            <a:r>
              <a:rPr lang="en-US" sz="1600" dirty="0" smtClean="0"/>
              <a:t>First Lt. Ryan Larrison and the personnel in his lab on Dixie in Bridgeport Township are leading a four-month evidence technician training program for police officers.  Larrison said more evidence gathering should result in more arrests.</a:t>
            </a:r>
          </a:p>
          <a:p>
            <a:r>
              <a:rPr lang="en-US" sz="1600" dirty="0" smtClean="0"/>
              <a:t> </a:t>
            </a:r>
          </a:p>
          <a:p>
            <a:r>
              <a:rPr lang="en-US" sz="1600" dirty="0" smtClean="0"/>
              <a:t>“It's going to be like shooting fish in a barrel,” he said. “There's low-hanging fruit here, forensically. We're going to have a lot of results with getting some of these criminals."</a:t>
            </a:r>
          </a:p>
          <a:p>
            <a:endParaRPr lang="en-US" sz="1600" dirty="0" smtClean="0"/>
          </a:p>
          <a:p>
            <a:r>
              <a:rPr lang="en-US" sz="1600" dirty="0" smtClean="0">
                <a:effectLst>
                  <a:glow rad="139700">
                    <a:schemeClr val="accent2">
                      <a:satMod val="175000"/>
                      <a:alpha val="40000"/>
                    </a:schemeClr>
                  </a:glow>
                </a:effectLst>
              </a:rPr>
              <a:t>Sgt. Reggie Williams (Saginaw  PD) agrees, noting that obtaining fingerprints from broken glass and around forced-open doors “would be easy.” “From what I see, the way houses are broken into, there's not a lot of care going into it,” he says. “We're not talking about 'Ocean's 11'-type criminals.”</a:t>
            </a:r>
          </a:p>
          <a:p>
            <a:endParaRPr lang="en-US" sz="1600" dirty="0" smtClean="0">
              <a:effectLst>
                <a:glow rad="127000">
                  <a:srgbClr val="0070C0">
                    <a:alpha val="39000"/>
                  </a:srgbClr>
                </a:glow>
              </a:effectLst>
            </a:endParaRPr>
          </a:p>
          <a:p>
            <a:r>
              <a:rPr lang="en-US" sz="1600" dirty="0" smtClean="0"/>
              <a:t>Obtaining fingerprints or DNA from such scenes could allow investigators to connect less serious crimes to more serious ones, such as shootings, he adds.</a:t>
            </a:r>
          </a:p>
          <a:p>
            <a:endParaRPr lang="en-US" sz="1600" dirty="0" smtClean="0"/>
          </a:p>
          <a:p>
            <a:r>
              <a:rPr lang="en-US" sz="1600" dirty="0" smtClean="0"/>
              <a:t>“You can't just treat (the crime problem) by investigating murders,” Larrison says. “You have to be proactive.”</a:t>
            </a:r>
          </a:p>
          <a:p>
            <a:endParaRPr lang="en-US" sz="1600" dirty="0"/>
          </a:p>
        </p:txBody>
      </p:sp>
    </p:spTree>
    <p:extLst>
      <p:ext uri="{BB962C8B-B14F-4D97-AF65-F5344CB8AC3E}">
        <p14:creationId xmlns:p14="http://schemas.microsoft.com/office/powerpoint/2010/main" val="217610701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Evidence Tech Program</a:t>
            </a:r>
            <a:endParaRPr lang="en-US" dirty="0"/>
          </a:p>
        </p:txBody>
      </p:sp>
      <p:pic>
        <p:nvPicPr>
          <p:cNvPr id="18" name="Picture Placeholder 17"/>
          <p:cNvPicPr>
            <a:picLocks noGrp="1" noChangeAspect="1"/>
          </p:cNvPicPr>
          <p:nvPr>
            <p:ph type="pic" idx="1"/>
          </p:nvPr>
        </p:nvPicPr>
        <p:blipFill>
          <a:blip r:embed="rId2">
            <a:extLst>
              <a:ext uri="{28A0092B-C50C-407E-A947-70E740481C1C}">
                <a14:useLocalDpi xmlns:a14="http://schemas.microsoft.com/office/drawing/2010/main" val="0"/>
              </a:ext>
            </a:extLst>
          </a:blip>
          <a:srcRect l="7639" r="7639"/>
          <a:stretch>
            <a:fillRect/>
          </a:stretch>
        </p:blipFill>
        <p:spPr/>
      </p:pic>
      <p:sp>
        <p:nvSpPr>
          <p:cNvPr id="16" name="Text Placeholder 15"/>
          <p:cNvSpPr>
            <a:spLocks noGrp="1"/>
          </p:cNvSpPr>
          <p:nvPr>
            <p:ph type="body" sz="half" idx="2"/>
          </p:nvPr>
        </p:nvSpPr>
        <p:spPr/>
        <p:txBody>
          <a:bodyPr>
            <a:normAutofit fontScale="92500" lnSpcReduction="20000"/>
          </a:bodyPr>
          <a:lstStyle/>
          <a:p>
            <a:pPr algn="ctr"/>
            <a:r>
              <a:rPr lang="en-US" dirty="0"/>
              <a:t>Train Detectives and Officers Attached to Major Case Units to Effectively Process Simple </a:t>
            </a:r>
            <a:r>
              <a:rPr lang="en-US" dirty="0" smtClean="0"/>
              <a:t>Scenes</a:t>
            </a:r>
          </a:p>
          <a:p>
            <a:pPr algn="ctr"/>
            <a:r>
              <a:rPr lang="en-US" dirty="0" smtClean="0"/>
              <a:t>Increase Understanding of  Forensic Science Capabilities, Processes, and Standards</a:t>
            </a:r>
            <a:endParaRPr lang="en-US" dirty="0"/>
          </a:p>
          <a:p>
            <a:endParaRPr lang="en-US" dirty="0"/>
          </a:p>
        </p:txBody>
      </p:sp>
    </p:spTree>
    <p:extLst>
      <p:ext uri="{BB962C8B-B14F-4D97-AF65-F5344CB8AC3E}">
        <p14:creationId xmlns:p14="http://schemas.microsoft.com/office/powerpoint/2010/main" val="23286076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MSP Bridgeport Forensic Science Laboratory</a:t>
            </a:r>
            <a:endParaRPr lang="en-US" dirty="0"/>
          </a:p>
        </p:txBody>
      </p:sp>
      <p:sp>
        <p:nvSpPr>
          <p:cNvPr id="4" name="Text Placeholder 3"/>
          <p:cNvSpPr>
            <a:spLocks noGrp="1"/>
          </p:cNvSpPr>
          <p:nvPr>
            <p:ph type="body" sz="half" idx="2"/>
          </p:nvPr>
        </p:nvSpPr>
        <p:spPr/>
        <p:txBody>
          <a:bodyPr/>
          <a:lstStyle/>
          <a:p>
            <a:pPr algn="ctr"/>
            <a:r>
              <a:rPr lang="en-US" dirty="0" smtClean="0"/>
              <a:t>Total Staff in 1990: 30</a:t>
            </a:r>
          </a:p>
          <a:p>
            <a:pPr algn="ctr"/>
            <a:r>
              <a:rPr lang="en-US" dirty="0" smtClean="0"/>
              <a:t>Total Staff in 2011: 18</a:t>
            </a:r>
          </a:p>
          <a:p>
            <a:pPr algn="ct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844" r="844"/>
          <a:stretch>
            <a:fillRect/>
          </a:stretch>
        </p:blipFill>
        <p:spPr/>
      </p:pic>
    </p:spTree>
    <p:extLst>
      <p:ext uri="{BB962C8B-B14F-4D97-AF65-F5344CB8AC3E}">
        <p14:creationId xmlns:p14="http://schemas.microsoft.com/office/powerpoint/2010/main" val="366743299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Burnout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 handled the scene callouts for the first 18 months.</a:t>
            </a:r>
          </a:p>
          <a:p>
            <a:r>
              <a:rPr lang="en-US" dirty="0" smtClean="0"/>
              <a:t>I sought assistance from other labs where necessary. </a:t>
            </a:r>
          </a:p>
          <a:p>
            <a:r>
              <a:rPr lang="en-US" dirty="0" smtClean="0"/>
              <a:t>I stopped at some scenes with cold drinks and pizza or hot drinks and breakfast.</a:t>
            </a:r>
          </a:p>
          <a:p>
            <a:r>
              <a:rPr lang="en-US" dirty="0" smtClean="0"/>
              <a:t>We celebrated participation with challenge coins.</a:t>
            </a:r>
          </a:p>
          <a:p>
            <a:r>
              <a:rPr lang="en-US" dirty="0" smtClean="0"/>
              <a:t>Individuals with training duties were exempted from scene work.**</a:t>
            </a:r>
            <a:endParaRPr lang="en-US" dirty="0"/>
          </a:p>
        </p:txBody>
      </p:sp>
    </p:spTree>
    <p:extLst>
      <p:ext uri="{BB962C8B-B14F-4D97-AF65-F5344CB8AC3E}">
        <p14:creationId xmlns:p14="http://schemas.microsoft.com/office/powerpoint/2010/main" val="3764417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Failures and Mistakes</a:t>
            </a:r>
            <a:endParaRPr lang="en-US" dirty="0"/>
          </a:p>
        </p:txBody>
      </p:sp>
      <p:sp>
        <p:nvSpPr>
          <p:cNvPr id="6" name="Content Placeholder 5"/>
          <p:cNvSpPr>
            <a:spLocks noGrp="1"/>
          </p:cNvSpPr>
          <p:nvPr>
            <p:ph idx="1"/>
          </p:nvPr>
        </p:nvSpPr>
        <p:spPr/>
        <p:txBody>
          <a:bodyPr>
            <a:normAutofit fontScale="92500" lnSpcReduction="20000"/>
          </a:bodyPr>
          <a:lstStyle/>
          <a:p>
            <a:r>
              <a:rPr lang="en-US" dirty="0"/>
              <a:t>I</a:t>
            </a:r>
            <a:r>
              <a:rPr lang="en-US" dirty="0" smtClean="0"/>
              <a:t> had </a:t>
            </a:r>
            <a:r>
              <a:rPr lang="en-US" dirty="0" smtClean="0"/>
              <a:t>angered</a:t>
            </a:r>
            <a:r>
              <a:rPr lang="en-US" dirty="0" smtClean="0"/>
              <a:t> </a:t>
            </a:r>
            <a:r>
              <a:rPr lang="en-US" dirty="0" smtClean="0"/>
              <a:t>some MSP Uniform partners prior to the project taking shape.</a:t>
            </a:r>
          </a:p>
          <a:p>
            <a:r>
              <a:rPr lang="en-US" dirty="0" smtClean="0"/>
              <a:t>I lacked strong relationships with field </a:t>
            </a:r>
            <a:r>
              <a:rPr lang="en-US" dirty="0" smtClean="0"/>
              <a:t>commanders</a:t>
            </a:r>
            <a:r>
              <a:rPr lang="en-US" dirty="0" smtClean="0"/>
              <a:t> </a:t>
            </a:r>
            <a:r>
              <a:rPr lang="en-US" dirty="0" smtClean="0"/>
              <a:t>at the beginning of the project.</a:t>
            </a:r>
          </a:p>
          <a:p>
            <a:r>
              <a:rPr lang="en-US" dirty="0" smtClean="0"/>
              <a:t>I made a LOT of </a:t>
            </a:r>
            <a:r>
              <a:rPr lang="en-US" dirty="0" smtClean="0"/>
              <a:t>promises </a:t>
            </a:r>
            <a:r>
              <a:rPr lang="en-US" dirty="0" smtClean="0"/>
              <a:t>to employees.</a:t>
            </a:r>
          </a:p>
          <a:p>
            <a:r>
              <a:rPr lang="en-US" dirty="0" smtClean="0"/>
              <a:t>A stressful incident nearly caused a loss of trust for some of my staff.</a:t>
            </a:r>
          </a:p>
          <a:p>
            <a:r>
              <a:rPr lang="en-US" dirty="0"/>
              <a:t>I</a:t>
            </a:r>
            <a:r>
              <a:rPr lang="en-US" dirty="0" smtClean="0"/>
              <a:t> failed to alter the Evidence Tech Programs in the district with our own department and with Flint PD.</a:t>
            </a:r>
          </a:p>
        </p:txBody>
      </p:sp>
    </p:spTree>
    <p:extLst>
      <p:ext uri="{BB962C8B-B14F-4D97-AF65-F5344CB8AC3E}">
        <p14:creationId xmlns:p14="http://schemas.microsoft.com/office/powerpoint/2010/main" val="1078477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Victories</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sz="2400" dirty="0" smtClean="0"/>
              <a:t>Employee engagement with the project was very high throughout.</a:t>
            </a:r>
          </a:p>
          <a:p>
            <a:r>
              <a:rPr lang="en-US" sz="2400" dirty="0" smtClean="0"/>
              <a:t>Lab was allowed to spend money to create, renovate, and equip a Forensic Training Center.</a:t>
            </a:r>
          </a:p>
          <a:p>
            <a:r>
              <a:rPr lang="en-US" sz="2400" dirty="0" smtClean="0"/>
              <a:t>We were allotted a great deal of funding.</a:t>
            </a:r>
          </a:p>
          <a:p>
            <a:r>
              <a:rPr lang="en-US" sz="2400" dirty="0"/>
              <a:t>I</a:t>
            </a:r>
            <a:r>
              <a:rPr lang="en-US" sz="2400" dirty="0" smtClean="0"/>
              <a:t> sought and gained access to local press, and had some success in sharing our story.</a:t>
            </a:r>
          </a:p>
          <a:p>
            <a:r>
              <a:rPr lang="en-US" sz="2400" dirty="0" smtClean="0"/>
              <a:t>The team became even more cohesive as more employees were added. </a:t>
            </a:r>
          </a:p>
          <a:p>
            <a:r>
              <a:rPr lang="en-US" sz="2400" dirty="0" smtClean="0"/>
              <a:t>The project changed the worksite physically and it also emotionally re-connected long-term employees to the importance of their work.  WE FORGET.</a:t>
            </a:r>
          </a:p>
        </p:txBody>
      </p:sp>
    </p:spTree>
    <p:extLst>
      <p:ext uri="{BB962C8B-B14F-4D97-AF65-F5344CB8AC3E}">
        <p14:creationId xmlns:p14="http://schemas.microsoft.com/office/powerpoint/2010/main" val="79124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Victories, Continued</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sz="2800" dirty="0" smtClean="0"/>
              <a:t>The violent crime rates dropped very slowly in the first </a:t>
            </a:r>
            <a:r>
              <a:rPr lang="en-US" sz="2800" smtClean="0"/>
              <a:t>12 months--but </a:t>
            </a:r>
            <a:r>
              <a:rPr lang="en-US" sz="2800" dirty="0" smtClean="0"/>
              <a:t>then dropped quickly thereafter as the project gained traction.  </a:t>
            </a:r>
          </a:p>
        </p:txBody>
      </p:sp>
    </p:spTree>
    <p:extLst>
      <p:ext uri="{BB962C8B-B14F-4D97-AF65-F5344CB8AC3E}">
        <p14:creationId xmlns:p14="http://schemas.microsoft.com/office/powerpoint/2010/main" val="4146093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fontScale="90000"/>
          </a:bodyPr>
          <a:lstStyle/>
          <a:p>
            <a:r>
              <a:rPr lang="en-US" sz="10700" dirty="0" smtClean="0"/>
              <a:t>52</a:t>
            </a:r>
            <a:r>
              <a:rPr lang="en-US" dirty="0"/>
              <a:t/>
            </a:r>
            <a:br>
              <a:rPr lang="en-US" dirty="0"/>
            </a:br>
            <a:r>
              <a:rPr lang="en-US" dirty="0"/>
              <a:t>Homicides Processed by Bridgeport in </a:t>
            </a:r>
            <a:r>
              <a:rPr lang="en-US" dirty="0" smtClean="0"/>
              <a:t>2013</a:t>
            </a:r>
            <a:endParaRPr lang="en-US" dirty="0"/>
          </a:p>
        </p:txBody>
      </p:sp>
    </p:spTree>
    <p:extLst>
      <p:ext uri="{BB962C8B-B14F-4D97-AF65-F5344CB8AC3E}">
        <p14:creationId xmlns:p14="http://schemas.microsoft.com/office/powerpoint/2010/main" val="102030883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fontScale="90000"/>
          </a:bodyPr>
          <a:lstStyle/>
          <a:p>
            <a:r>
              <a:rPr lang="en-US" sz="10700" dirty="0" smtClean="0"/>
              <a:t>41</a:t>
            </a:r>
            <a:r>
              <a:rPr lang="en-US" dirty="0"/>
              <a:t/>
            </a:r>
            <a:br>
              <a:rPr lang="en-US" dirty="0"/>
            </a:br>
            <a:r>
              <a:rPr lang="en-US" dirty="0"/>
              <a:t>Homicides Processed by Bridgeport in </a:t>
            </a:r>
            <a:r>
              <a:rPr lang="en-US" dirty="0" smtClean="0"/>
              <a:t>2014</a:t>
            </a:r>
            <a:endParaRPr lang="en-US" dirty="0"/>
          </a:p>
        </p:txBody>
      </p:sp>
    </p:spTree>
    <p:extLst>
      <p:ext uri="{BB962C8B-B14F-4D97-AF65-F5344CB8AC3E}">
        <p14:creationId xmlns:p14="http://schemas.microsoft.com/office/powerpoint/2010/main" val="18246718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400" dirty="0"/>
          </a:p>
        </p:txBody>
      </p:sp>
      <p:sp>
        <p:nvSpPr>
          <p:cNvPr id="6" name="Text Placeholder 5"/>
          <p:cNvSpPr>
            <a:spLocks noGrp="1"/>
          </p:cNvSpPr>
          <p:nvPr>
            <p:ph type="body" idx="1"/>
          </p:nvPr>
        </p:nvSpPr>
        <p:spPr>
          <a:xfrm>
            <a:off x="722313" y="1066801"/>
            <a:ext cx="7772400" cy="3048000"/>
          </a:xfrm>
        </p:spPr>
        <p:txBody>
          <a:bodyPr>
            <a:normAutofit fontScale="70000" lnSpcReduction="20000"/>
          </a:bodyPr>
          <a:lstStyle/>
          <a:p>
            <a:pPr algn="ctr"/>
            <a:r>
              <a:rPr lang="en-US" sz="7000" dirty="0" smtClean="0"/>
              <a:t>Flint Homicide Clearance Rate by Arrest:</a:t>
            </a:r>
            <a:r>
              <a:rPr lang="en-US" sz="4000" dirty="0" smtClean="0"/>
              <a:t>  </a:t>
            </a:r>
          </a:p>
          <a:p>
            <a:pPr algn="ctr"/>
            <a:endParaRPr lang="en-US" sz="4000" dirty="0"/>
          </a:p>
          <a:p>
            <a:r>
              <a:rPr lang="en-US" sz="4000" dirty="0" smtClean="0">
                <a:effectLst>
                  <a:glow rad="127000">
                    <a:srgbClr val="00B0F0"/>
                  </a:glow>
                </a:effectLst>
              </a:rPr>
              <a:t>               2011</a:t>
            </a:r>
            <a:r>
              <a:rPr lang="en-US" sz="4000" dirty="0">
                <a:effectLst>
                  <a:glow rad="127000">
                    <a:srgbClr val="00B0F0"/>
                  </a:glow>
                </a:effectLst>
              </a:rPr>
              <a:t>: </a:t>
            </a:r>
            <a:r>
              <a:rPr lang="en-US" sz="4000" dirty="0" smtClean="0">
                <a:effectLst>
                  <a:glow rad="127000">
                    <a:srgbClr val="00B0F0"/>
                  </a:glow>
                </a:effectLst>
              </a:rPr>
              <a:t>Less Than 10% of 57 Homicides</a:t>
            </a:r>
          </a:p>
          <a:p>
            <a:r>
              <a:rPr lang="en-US" sz="4000" dirty="0" smtClean="0">
                <a:effectLst>
                  <a:glow rad="127000">
                    <a:srgbClr val="00B0F0"/>
                  </a:glow>
                </a:effectLst>
              </a:rPr>
              <a:t>               2014:  Nearly 100% out of 29 Homicides</a:t>
            </a:r>
          </a:p>
        </p:txBody>
      </p:sp>
    </p:spTree>
    <p:extLst>
      <p:ext uri="{BB962C8B-B14F-4D97-AF65-F5344CB8AC3E}">
        <p14:creationId xmlns:p14="http://schemas.microsoft.com/office/powerpoint/2010/main" val="96409098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Saginaw News</a:t>
            </a:r>
            <a:br>
              <a:rPr lang="en-US" dirty="0" smtClean="0"/>
            </a:br>
            <a:r>
              <a:rPr lang="en-US" dirty="0" smtClean="0"/>
              <a:t>February 2015</a:t>
            </a:r>
            <a:endParaRPr lang="en-US" dirty="0"/>
          </a:p>
        </p:txBody>
      </p:sp>
      <p:sp>
        <p:nvSpPr>
          <p:cNvPr id="3" name="Rectangle 2"/>
          <p:cNvSpPr/>
          <p:nvPr/>
        </p:nvSpPr>
        <p:spPr>
          <a:xfrm>
            <a:off x="381000" y="2133600"/>
            <a:ext cx="8458200" cy="3970318"/>
          </a:xfrm>
          <a:prstGeom prst="rect">
            <a:avLst/>
          </a:prstGeom>
        </p:spPr>
        <p:txBody>
          <a:bodyPr wrap="square">
            <a:spAutoFit/>
          </a:bodyPr>
          <a:lstStyle/>
          <a:p>
            <a:r>
              <a:rPr lang="en-US" dirty="0" smtClean="0"/>
              <a:t>BRIDGEPORT, MI -- The Michigan State Police Crime Lab solves cases with science, and the laboratory operating in Bridgeport has additional staff and new methods to help fight crime.</a:t>
            </a:r>
          </a:p>
          <a:p>
            <a:endParaRPr lang="en-US" dirty="0" smtClean="0"/>
          </a:p>
          <a:p>
            <a:r>
              <a:rPr lang="en-US" dirty="0" smtClean="0"/>
              <a:t>It's helped the laboratory turn a 12-month backlog for lab work in the biology department one year ago into a two-week backlog today. The lab located at 6296 Dixie also is expediting cases in a matter of days, if needed.</a:t>
            </a:r>
          </a:p>
          <a:p>
            <a:endParaRPr lang="en-US" dirty="0" smtClean="0"/>
          </a:p>
          <a:p>
            <a:r>
              <a:rPr lang="en-US" dirty="0" smtClean="0">
                <a:effectLst>
                  <a:glow rad="139700">
                    <a:schemeClr val="accent2">
                      <a:satMod val="175000"/>
                      <a:alpha val="40000"/>
                    </a:schemeClr>
                  </a:glow>
                </a:effectLst>
              </a:rPr>
              <a:t>One reason for the improvement is the addition of six new technicians and scientists to the facility compared to 2012. </a:t>
            </a:r>
            <a:r>
              <a:rPr lang="en-US" dirty="0" smtClean="0"/>
              <a:t>It brings total manpower there to 24, according to Bridgeport lab director 1st Lt. Ryan Larrison.</a:t>
            </a:r>
          </a:p>
          <a:p>
            <a:endParaRPr lang="en-US" dirty="0" smtClean="0"/>
          </a:p>
          <a:p>
            <a:r>
              <a:rPr lang="en-US" dirty="0" smtClean="0"/>
              <a:t>Funding for the positions comes through the state's secure cities partnership, which added the troopers to Saginaw's streets and to the Bridgeport lab.</a:t>
            </a:r>
            <a:endParaRPr lang="en-US" dirty="0"/>
          </a:p>
        </p:txBody>
      </p:sp>
    </p:spTree>
    <p:extLst>
      <p:ext uri="{BB962C8B-B14F-4D97-AF65-F5344CB8AC3E}">
        <p14:creationId xmlns:p14="http://schemas.microsoft.com/office/powerpoint/2010/main" val="25109882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000" dirty="0" smtClean="0"/>
              <a:t>Celebrating</a:t>
            </a:r>
            <a:br>
              <a:rPr lang="en-US" sz="4000" dirty="0" smtClean="0"/>
            </a:br>
            <a:r>
              <a:rPr lang="en-US" sz="4000" dirty="0" smtClean="0"/>
              <a:t>Success</a:t>
            </a:r>
            <a:endParaRPr lang="en-US" sz="4000"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643731"/>
            <a:ext cx="5111750" cy="5111750"/>
          </a:xfrm>
        </p:spPr>
      </p:pic>
      <p:sp>
        <p:nvSpPr>
          <p:cNvPr id="7" name="Text Placeholder 6"/>
          <p:cNvSpPr>
            <a:spLocks noGrp="1"/>
          </p:cNvSpPr>
          <p:nvPr>
            <p:ph type="body" sz="half" idx="2"/>
          </p:nvPr>
        </p:nvSpPr>
        <p:spPr>
          <a:xfrm>
            <a:off x="457200" y="2133600"/>
            <a:ext cx="3008313" cy="3992563"/>
          </a:xfrm>
        </p:spPr>
        <p:txBody>
          <a:bodyPr>
            <a:normAutofit lnSpcReduction="10000"/>
          </a:bodyPr>
          <a:lstStyle/>
          <a:p>
            <a:r>
              <a:rPr lang="en-US" sz="2800" dirty="0" smtClean="0"/>
              <a:t>We have always avoided “awards” in our lab system to prevent perceptions of bias; however, these system recognitions went a long way with the employees.</a:t>
            </a:r>
            <a:endParaRPr lang="en-US" sz="2800" dirty="0"/>
          </a:p>
        </p:txBody>
      </p:sp>
    </p:spTree>
    <p:extLst>
      <p:ext uri="{BB962C8B-B14F-4D97-AF65-F5344CB8AC3E}">
        <p14:creationId xmlns:p14="http://schemas.microsoft.com/office/powerpoint/2010/main" val="2107949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Flint Journal, January 2015</a:t>
            </a:r>
            <a:endParaRPr lang="en-US" dirty="0"/>
          </a:p>
        </p:txBody>
      </p:sp>
      <p:sp>
        <p:nvSpPr>
          <p:cNvPr id="3" name="Rectangle 2"/>
          <p:cNvSpPr/>
          <p:nvPr/>
        </p:nvSpPr>
        <p:spPr>
          <a:xfrm>
            <a:off x="13855" y="1524000"/>
            <a:ext cx="8991600" cy="4770537"/>
          </a:xfrm>
          <a:prstGeom prst="rect">
            <a:avLst/>
          </a:prstGeom>
        </p:spPr>
        <p:txBody>
          <a:bodyPr wrap="square">
            <a:spAutoFit/>
          </a:bodyPr>
          <a:lstStyle/>
          <a:p>
            <a:r>
              <a:rPr lang="en-US" sz="1600" dirty="0" smtClean="0"/>
              <a:t>FLINT, MI -- A forensic scientist with the Michigan State Police crime lab in Bridgeport Township was recently recognized for his work in helping bring down Flint's Howard Boys gang, and was given the Meritorious Service Award.</a:t>
            </a:r>
          </a:p>
          <a:p>
            <a:endParaRPr lang="en-US" sz="1600" dirty="0" smtClean="0"/>
          </a:p>
          <a:p>
            <a:r>
              <a:rPr lang="en-US" sz="1600" dirty="0" smtClean="0"/>
              <a:t>Special Lt. Ronald Crichton, who enlisted with the department in 1989, was recently given the award at a bi-annual MSP recognition ceremony in Lansing by MSP Director Col. Kriste </a:t>
            </a:r>
            <a:r>
              <a:rPr lang="en-US" sz="1600" dirty="0" err="1" smtClean="0"/>
              <a:t>Kibbey</a:t>
            </a:r>
            <a:r>
              <a:rPr lang="en-US" sz="1600" dirty="0" smtClean="0"/>
              <a:t> Etue. Crichton was the only person given the award at the ceremony, said Detective 1st Lt. Ryan Larrison, who is the commander of the Bridgeport Forensic Science Lab.</a:t>
            </a:r>
          </a:p>
          <a:p>
            <a:endParaRPr lang="en-US" sz="1600" dirty="0" smtClean="0"/>
          </a:p>
          <a:p>
            <a:r>
              <a:rPr lang="en-US" sz="1600" dirty="0" smtClean="0"/>
              <a:t>Crichton is also possibly the only forensic scientist to ever receive the award, Larrison said.</a:t>
            </a:r>
          </a:p>
          <a:p>
            <a:endParaRPr lang="en-US" sz="1600" dirty="0" smtClean="0"/>
          </a:p>
          <a:p>
            <a:r>
              <a:rPr lang="en-US" sz="1600" dirty="0" smtClean="0"/>
              <a:t>"I've been with the department for 16 years, and it's the first time I've ever seen a forensic scientist get a meritorious award," Larrison said, saying it is unusual for someone working in a lab to earn this particular award. "It's possible that, prior to my time, someone got one, but I can't recall ever hearing about it."</a:t>
            </a:r>
          </a:p>
          <a:p>
            <a:endParaRPr lang="en-US" sz="1600" dirty="0" smtClean="0"/>
          </a:p>
          <a:p>
            <a:r>
              <a:rPr lang="en-US" sz="1600" dirty="0" smtClean="0"/>
              <a:t>The Meritorious Service Award is usually given to someone in the department who goes "way above and beyond" their course of duty, Larrison said.</a:t>
            </a:r>
          </a:p>
          <a:p>
            <a:endParaRPr lang="en-US" sz="1600" dirty="0" smtClean="0"/>
          </a:p>
          <a:p>
            <a:r>
              <a:rPr lang="en-US" sz="1600" dirty="0" smtClean="0"/>
              <a:t>Getting the award is rare, and one of the highest honors in the department, Larrison said.</a:t>
            </a:r>
            <a:endParaRPr lang="en-US" sz="1600" dirty="0"/>
          </a:p>
        </p:txBody>
      </p:sp>
    </p:spTree>
    <p:extLst>
      <p:ext uri="{BB962C8B-B14F-4D97-AF65-F5344CB8AC3E}">
        <p14:creationId xmlns:p14="http://schemas.microsoft.com/office/powerpoint/2010/main" val="359706737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Year-End 2011 Lab Status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16 Scientists across 5 disciplines </a:t>
            </a:r>
          </a:p>
          <a:p>
            <a:r>
              <a:rPr lang="en-US" dirty="0" smtClean="0"/>
              <a:t>8 Scientists also process homicide scenes.</a:t>
            </a:r>
          </a:p>
          <a:p>
            <a:r>
              <a:rPr lang="en-US" dirty="0" smtClean="0"/>
              <a:t>Flint and Saginaw typically share positions in the top 3 most violent cities in the country.</a:t>
            </a:r>
          </a:p>
          <a:p>
            <a:r>
              <a:rPr lang="en-US" dirty="0" smtClean="0"/>
              <a:t>Lab system is still strained by the 2008 closure of the Detroit Police Department Laboratory.</a:t>
            </a:r>
          </a:p>
          <a:p>
            <a:r>
              <a:rPr lang="en-US" dirty="0" smtClean="0"/>
              <a:t>Laboratory completes ISO 17025 Accreditation in December, 2011.</a:t>
            </a:r>
          </a:p>
          <a:p>
            <a:r>
              <a:rPr lang="en-US" dirty="0" smtClean="0"/>
              <a:t>Large backlogs exist in Firearms, Trace, and Biology</a:t>
            </a:r>
            <a:endParaRPr lang="en-US" dirty="0"/>
          </a:p>
        </p:txBody>
      </p:sp>
    </p:spTree>
    <p:extLst>
      <p:ext uri="{BB962C8B-B14F-4D97-AF65-F5344CB8AC3E}">
        <p14:creationId xmlns:p14="http://schemas.microsoft.com/office/powerpoint/2010/main" val="2343738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Homicide Rates</a:t>
            </a:r>
            <a:endParaRPr lang="en-US" dirty="0"/>
          </a:p>
        </p:txBody>
      </p:sp>
      <p:sp>
        <p:nvSpPr>
          <p:cNvPr id="5" name="Text Placeholder 4"/>
          <p:cNvSpPr>
            <a:spLocks noGrp="1"/>
          </p:cNvSpPr>
          <p:nvPr>
            <p:ph type="body" idx="1"/>
          </p:nvPr>
        </p:nvSpPr>
        <p:spPr/>
        <p:txBody>
          <a:bodyPr/>
          <a:lstStyle/>
          <a:p>
            <a:pPr algn="ctr"/>
            <a:r>
              <a:rPr lang="en-US" dirty="0" smtClean="0"/>
              <a:t>Saginaw</a:t>
            </a:r>
            <a:endParaRPr lang="en-US" dirty="0"/>
          </a:p>
        </p:txBody>
      </p:sp>
      <p:sp>
        <p:nvSpPr>
          <p:cNvPr id="7" name="Content Placeholder 6"/>
          <p:cNvSpPr>
            <a:spLocks noGrp="1"/>
          </p:cNvSpPr>
          <p:nvPr>
            <p:ph sz="half" idx="2"/>
          </p:nvPr>
        </p:nvSpPr>
        <p:spPr/>
        <p:txBody>
          <a:bodyPr/>
          <a:lstStyle/>
          <a:p>
            <a:endParaRPr lang="en-US" dirty="0" smtClean="0"/>
          </a:p>
          <a:p>
            <a:r>
              <a:rPr lang="en-US" dirty="0" smtClean="0"/>
              <a:t>2012:	30</a:t>
            </a:r>
          </a:p>
          <a:p>
            <a:r>
              <a:rPr lang="en-US" dirty="0" smtClean="0"/>
              <a:t>2013:	27</a:t>
            </a:r>
          </a:p>
          <a:p>
            <a:r>
              <a:rPr lang="en-US" dirty="0" smtClean="0"/>
              <a:t>2014:	10</a:t>
            </a:r>
          </a:p>
          <a:p>
            <a:r>
              <a:rPr lang="en-US" dirty="0" smtClean="0"/>
              <a:t>2015:	4</a:t>
            </a:r>
            <a:endParaRPr lang="en-US" dirty="0"/>
          </a:p>
        </p:txBody>
      </p:sp>
      <p:sp>
        <p:nvSpPr>
          <p:cNvPr id="8" name="Text Placeholder 7"/>
          <p:cNvSpPr>
            <a:spLocks noGrp="1"/>
          </p:cNvSpPr>
          <p:nvPr>
            <p:ph type="body" sz="quarter" idx="3"/>
          </p:nvPr>
        </p:nvSpPr>
        <p:spPr/>
        <p:txBody>
          <a:bodyPr/>
          <a:lstStyle/>
          <a:p>
            <a:pPr algn="ctr"/>
            <a:r>
              <a:rPr lang="en-US" dirty="0" smtClean="0"/>
              <a:t>Flint</a:t>
            </a:r>
            <a:endParaRPr lang="en-US" dirty="0"/>
          </a:p>
        </p:txBody>
      </p:sp>
      <p:sp>
        <p:nvSpPr>
          <p:cNvPr id="9" name="Content Placeholder 8"/>
          <p:cNvSpPr>
            <a:spLocks noGrp="1"/>
          </p:cNvSpPr>
          <p:nvPr>
            <p:ph sz="quarter" idx="4"/>
          </p:nvPr>
        </p:nvSpPr>
        <p:spPr/>
        <p:txBody>
          <a:bodyPr/>
          <a:lstStyle/>
          <a:p>
            <a:endParaRPr lang="en-US" dirty="0" smtClean="0"/>
          </a:p>
          <a:p>
            <a:r>
              <a:rPr lang="en-US" dirty="0" smtClean="0"/>
              <a:t>2012:	66</a:t>
            </a:r>
          </a:p>
          <a:p>
            <a:r>
              <a:rPr lang="en-US" dirty="0" smtClean="0"/>
              <a:t>2013:	52</a:t>
            </a:r>
          </a:p>
          <a:p>
            <a:r>
              <a:rPr lang="en-US" dirty="0" smtClean="0"/>
              <a:t>2014:	29</a:t>
            </a:r>
          </a:p>
          <a:p>
            <a:r>
              <a:rPr lang="en-US" dirty="0" smtClean="0"/>
              <a:t>2015:</a:t>
            </a:r>
            <a:r>
              <a:rPr lang="en-US" smtClean="0"/>
              <a:t>	10</a:t>
            </a:r>
            <a:endParaRPr lang="en-US" dirty="0"/>
          </a:p>
        </p:txBody>
      </p:sp>
      <p:sp>
        <p:nvSpPr>
          <p:cNvPr id="2" name="Down Arrow 1"/>
          <p:cNvSpPr/>
          <p:nvPr/>
        </p:nvSpPr>
        <p:spPr>
          <a:xfrm>
            <a:off x="3276600" y="2743200"/>
            <a:ext cx="457200" cy="1524000"/>
          </a:xfrm>
          <a:prstGeom prst="downArrow">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181" y="2750127"/>
            <a:ext cx="5492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1328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1986" t="15443" r="15727" b="19284"/>
          <a:stretch/>
        </p:blipFill>
        <p:spPr>
          <a:xfrm>
            <a:off x="914400" y="1524000"/>
            <a:ext cx="7326084" cy="4411406"/>
          </a:xfrm>
        </p:spPr>
      </p:pic>
    </p:spTree>
    <p:extLst>
      <p:ext uri="{BB962C8B-B14F-4D97-AF65-F5344CB8AC3E}">
        <p14:creationId xmlns:p14="http://schemas.microsoft.com/office/powerpoint/2010/main" val="205624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Local Relationships in 2011</a:t>
            </a:r>
            <a:endParaRPr lang="en-US" dirty="0"/>
          </a:p>
        </p:txBody>
      </p:sp>
      <p:sp>
        <p:nvSpPr>
          <p:cNvPr id="5" name="Content Placeholder 4"/>
          <p:cNvSpPr>
            <a:spLocks noGrp="1"/>
          </p:cNvSpPr>
          <p:nvPr>
            <p:ph idx="1"/>
          </p:nvPr>
        </p:nvSpPr>
        <p:spPr/>
        <p:txBody>
          <a:bodyPr/>
          <a:lstStyle/>
          <a:p>
            <a:r>
              <a:rPr lang="en-US" dirty="0" smtClean="0"/>
              <a:t>Very strong ties and impactful working relationships with RURAL partners</a:t>
            </a:r>
          </a:p>
          <a:p>
            <a:r>
              <a:rPr lang="en-US" dirty="0" smtClean="0"/>
              <a:t>Strong ties and impactful working relationships in SAGINAW</a:t>
            </a:r>
          </a:p>
          <a:p>
            <a:r>
              <a:rPr lang="en-US" dirty="0" smtClean="0"/>
              <a:t>Weak ties, weak working relationships in FLINT</a:t>
            </a:r>
          </a:p>
          <a:p>
            <a:r>
              <a:rPr lang="en-US" dirty="0" smtClean="0"/>
              <a:t>MSP……Strong tie, “challenging” working relationship**</a:t>
            </a:r>
            <a:endParaRPr lang="en-US" dirty="0"/>
          </a:p>
        </p:txBody>
      </p:sp>
    </p:spTree>
    <p:extLst>
      <p:ext uri="{BB962C8B-B14F-4D97-AF65-F5344CB8AC3E}">
        <p14:creationId xmlns:p14="http://schemas.microsoft.com/office/powerpoint/2010/main" val="3682949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idx="1"/>
          </p:nvPr>
        </p:nvSpPr>
        <p:spPr/>
        <p:txBody>
          <a:bodyPr/>
          <a:lstStyle/>
          <a:p>
            <a:r>
              <a:rPr lang="en-US" dirty="0"/>
              <a:t>Flint:  11.7 per 10k residents</a:t>
            </a:r>
          </a:p>
          <a:p>
            <a:r>
              <a:rPr lang="en-US" dirty="0"/>
              <a:t>Camden:  34.5 per 10k residents</a:t>
            </a:r>
          </a:p>
          <a:p>
            <a:endParaRPr lang="en-US" dirty="0"/>
          </a:p>
          <a:p>
            <a:r>
              <a:rPr lang="en-US" dirty="0"/>
              <a:t>Washington DC:  61.2</a:t>
            </a:r>
          </a:p>
          <a:p>
            <a:r>
              <a:rPr lang="en-US" dirty="0"/>
              <a:t>Chicago:  47.4</a:t>
            </a:r>
          </a:p>
          <a:p>
            <a:r>
              <a:rPr lang="en-US" dirty="0"/>
              <a:t>Detroit:  36.3</a:t>
            </a:r>
          </a:p>
          <a:p>
            <a:endParaRPr lang="en-US" dirty="0"/>
          </a:p>
        </p:txBody>
      </p:sp>
    </p:spTree>
    <p:extLst>
      <p:ext uri="{BB962C8B-B14F-4D97-AF65-F5344CB8AC3E}">
        <p14:creationId xmlns:p14="http://schemas.microsoft.com/office/powerpoint/2010/main" val="8482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sz="half" idx="1"/>
          </p:nvPr>
        </p:nvSpPr>
        <p:spPr/>
        <p:txBody>
          <a:bodyPr/>
          <a:lstStyle/>
          <a:p>
            <a:r>
              <a:rPr lang="en-US" dirty="0" smtClean="0"/>
              <a:t>MSP:  2-4 Detectives</a:t>
            </a:r>
          </a:p>
          <a:p>
            <a:r>
              <a:rPr lang="en-US" dirty="0" smtClean="0"/>
              <a:t>3-4 person scene crew	</a:t>
            </a:r>
          </a:p>
          <a:p>
            <a:r>
              <a:rPr lang="en-US" dirty="0" smtClean="0"/>
              <a:t>5 hours per scene</a:t>
            </a:r>
          </a:p>
          <a:p>
            <a:r>
              <a:rPr lang="en-US" dirty="0" smtClean="0"/>
              <a:t>15-24 man-hours</a:t>
            </a:r>
          </a:p>
          <a:p>
            <a:r>
              <a:rPr lang="en-US" dirty="0" smtClean="0"/>
              <a:t>Each scientist has a specific role</a:t>
            </a:r>
            <a:endParaRPr lang="en-US" dirty="0"/>
          </a:p>
        </p:txBody>
      </p:sp>
      <p:sp>
        <p:nvSpPr>
          <p:cNvPr id="4" name="Content Placeholder 3"/>
          <p:cNvSpPr>
            <a:spLocks noGrp="1"/>
          </p:cNvSpPr>
          <p:nvPr>
            <p:ph sz="half" idx="2"/>
          </p:nvPr>
        </p:nvSpPr>
        <p:spPr/>
        <p:txBody>
          <a:bodyPr/>
          <a:lstStyle/>
          <a:p>
            <a:r>
              <a:rPr lang="en-US" dirty="0" smtClean="0"/>
              <a:t>Flint PD:  2 detectives</a:t>
            </a:r>
          </a:p>
          <a:p>
            <a:r>
              <a:rPr lang="en-US" dirty="0" smtClean="0"/>
              <a:t>One evidence tech</a:t>
            </a:r>
          </a:p>
          <a:p>
            <a:r>
              <a:rPr lang="en-US" dirty="0" smtClean="0"/>
              <a:t>One hour per scene</a:t>
            </a:r>
          </a:p>
          <a:p>
            <a:r>
              <a:rPr lang="en-US" dirty="0" smtClean="0"/>
              <a:t>One man-hour</a:t>
            </a:r>
          </a:p>
          <a:p>
            <a:r>
              <a:rPr lang="en-US" dirty="0" smtClean="0"/>
              <a:t>Two detectives search the scene and then call ET to photograph scene and collect evidence</a:t>
            </a:r>
            <a:endParaRPr lang="en-US" dirty="0"/>
          </a:p>
        </p:txBody>
      </p:sp>
    </p:spTree>
    <p:extLst>
      <p:ext uri="{BB962C8B-B14F-4D97-AF65-F5344CB8AC3E}">
        <p14:creationId xmlns:p14="http://schemas.microsoft.com/office/powerpoint/2010/main" val="42660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Big Problem</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625" y="1786731"/>
            <a:ext cx="52387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11823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123538525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Transformational Leadership?</a:t>
            </a:r>
            <a:endParaRPr lang="en-US" dirty="0"/>
          </a:p>
        </p:txBody>
      </p:sp>
      <p:sp>
        <p:nvSpPr>
          <p:cNvPr id="7" name="Content Placeholder 6"/>
          <p:cNvSpPr>
            <a:spLocks noGrp="1"/>
          </p:cNvSpPr>
          <p:nvPr>
            <p:ph idx="1"/>
          </p:nvPr>
        </p:nvSpPr>
        <p:spPr/>
        <p:txBody>
          <a:bodyPr>
            <a:normAutofit lnSpcReduction="10000"/>
          </a:bodyPr>
          <a:lstStyle/>
          <a:p>
            <a:endParaRPr lang="en-US" dirty="0" smtClean="0"/>
          </a:p>
          <a:p>
            <a:pPr algn="ctr"/>
            <a:r>
              <a:rPr lang="en-US" dirty="0" smtClean="0"/>
              <a:t>You Have Identified Your Problem</a:t>
            </a:r>
          </a:p>
          <a:p>
            <a:pPr algn="ctr"/>
            <a:endParaRPr lang="en-US" dirty="0" smtClean="0"/>
          </a:p>
          <a:p>
            <a:pPr algn="ctr"/>
            <a:r>
              <a:rPr lang="en-US" dirty="0" smtClean="0"/>
              <a:t>You Have Identified Your Opportunities</a:t>
            </a:r>
          </a:p>
          <a:p>
            <a:pPr algn="ctr"/>
            <a:endParaRPr lang="en-US" dirty="0" smtClean="0"/>
          </a:p>
          <a:p>
            <a:pPr algn="ctr"/>
            <a:r>
              <a:rPr lang="en-US" dirty="0" smtClean="0"/>
              <a:t>You Have Come Up With Your “Vision”</a:t>
            </a:r>
          </a:p>
          <a:p>
            <a:pPr algn="ctr"/>
            <a:endParaRPr lang="en-US" dirty="0" smtClean="0"/>
          </a:p>
          <a:p>
            <a:pPr algn="ctr"/>
            <a:r>
              <a:rPr lang="en-US" dirty="0" smtClean="0"/>
              <a:t>How Are You Going To Get There as a Leader?</a:t>
            </a:r>
          </a:p>
          <a:p>
            <a:pPr algn="ctr"/>
            <a:endParaRPr lang="en-US" dirty="0" smtClean="0"/>
          </a:p>
        </p:txBody>
      </p:sp>
    </p:spTree>
    <p:extLst>
      <p:ext uri="{BB962C8B-B14F-4D97-AF65-F5344CB8AC3E}">
        <p14:creationId xmlns:p14="http://schemas.microsoft.com/office/powerpoint/2010/main" val="3616613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11768</TotalTime>
  <Words>1489</Words>
  <Application>Microsoft Office PowerPoint</Application>
  <PresentationFormat>On-screen Show (4:3)</PresentationFormat>
  <Paragraphs>153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Preserving and Expanding a High-Performing Laboratory Team in a Challenging Leadership Environment</vt:lpstr>
      <vt:lpstr>MSP Bridgeport Forensic Science Laboratory</vt:lpstr>
      <vt:lpstr>Year-End 2011 Lab Status</vt:lpstr>
      <vt:lpstr>Local Relationships in 2011</vt:lpstr>
      <vt:lpstr>Reality</vt:lpstr>
      <vt:lpstr>Reality</vt:lpstr>
      <vt:lpstr>The Big Problem</vt:lpstr>
      <vt:lpstr>Opportunity?</vt:lpstr>
      <vt:lpstr>Transformational Leadership?</vt:lpstr>
      <vt:lpstr>Planning Stage</vt:lpstr>
      <vt:lpstr>Motivating Followers</vt:lpstr>
      <vt:lpstr>Kickoff</vt:lpstr>
      <vt:lpstr>Us and Them</vt:lpstr>
      <vt:lpstr>32 Homicides Processed by Bridgeport in 2011</vt:lpstr>
      <vt:lpstr> Excerpt:  Flint Journal, July 3, 2012 </vt:lpstr>
      <vt:lpstr>65 Homicides Processed by Bridgeport in 2012</vt:lpstr>
      <vt:lpstr>Forensic Training Center</vt:lpstr>
      <vt:lpstr>Excerpt: Saginaw News, August 16, 2013</vt:lpstr>
      <vt:lpstr>Evidence Tech Program</vt:lpstr>
      <vt:lpstr>Managing Burnout</vt:lpstr>
      <vt:lpstr>Failures and Mistakes</vt:lpstr>
      <vt:lpstr>Victories</vt:lpstr>
      <vt:lpstr>Victories, Continued</vt:lpstr>
      <vt:lpstr>52 Homicides Processed by Bridgeport in 2013</vt:lpstr>
      <vt:lpstr>41 Homicides Processed by Bridgeport in 2014</vt:lpstr>
      <vt:lpstr>PowerPoint Presentation</vt:lpstr>
      <vt:lpstr>Excerpt, Saginaw News February 2015</vt:lpstr>
      <vt:lpstr>Celebrating Success</vt:lpstr>
      <vt:lpstr>Excerpt, Flint Journal, January 2015</vt:lpstr>
      <vt:lpstr>Homicide Rates</vt:lpstr>
      <vt:lpstr>PowerPoint Presentation</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Preserving and Expanding a High-Performing Laboratory Team in a Challenging Leadership Environment</dc:title>
  <dc:creator>Ryan M Larrison</dc:creator>
  <cp:lastModifiedBy>Ryan M Larrison</cp:lastModifiedBy>
  <cp:revision>74</cp:revision>
  <dcterms:created xsi:type="dcterms:W3CDTF">2015-02-19T20:54:29Z</dcterms:created>
  <dcterms:modified xsi:type="dcterms:W3CDTF">2015-04-27T13:04:35Z</dcterms:modified>
</cp:coreProperties>
</file>