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91" r:id="rId4"/>
    <p:sldId id="297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03" r:id="rId13"/>
    <p:sldId id="270" r:id="rId14"/>
    <p:sldId id="296" r:id="rId15"/>
  </p:sldIdLst>
  <p:sldSz cx="13004800" cy="9753600"/>
  <p:notesSz cx="6797675" cy="9926638"/>
  <p:defaultTextStyle>
    <a:defPPr>
      <a:defRPr lang="en-US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Buckingham" initials="K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452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3002769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0694" y="3430800"/>
            <a:ext cx="10077286" cy="1526852"/>
          </a:xfrm>
        </p:spPr>
        <p:txBody>
          <a:bodyPr anchor="t">
            <a:noAutofit/>
          </a:bodyPr>
          <a:lstStyle>
            <a:lvl1pPr algn="l">
              <a:lnSpc>
                <a:spcPts val="5900"/>
              </a:lnSpc>
              <a:defRPr sz="4300" b="1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0694" y="7603200"/>
            <a:ext cx="9478745" cy="1699008"/>
          </a:xfrm>
        </p:spPr>
        <p:txBody>
          <a:bodyPr>
            <a:no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4300" b="1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24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3002769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52" y="1373536"/>
            <a:ext cx="8338688" cy="611670"/>
          </a:xfrm>
        </p:spPr>
        <p:txBody>
          <a:bodyPr anchor="t">
            <a:noAutofit/>
          </a:bodyPr>
          <a:lstStyle>
            <a:lvl1pPr>
              <a:lnSpc>
                <a:spcPts val="5200"/>
              </a:lnSpc>
              <a:defRPr sz="4300" b="1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952" y="2189747"/>
            <a:ext cx="8338688" cy="6595267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1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336087" y="1516063"/>
            <a:ext cx="3128629" cy="310406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3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and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952" y="1320581"/>
            <a:ext cx="8346173" cy="821042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4300" b="1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952" y="2177267"/>
            <a:ext cx="8346173" cy="215654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5952" y="4333809"/>
            <a:ext cx="8325140" cy="587112"/>
          </a:xfrm>
        </p:spPr>
        <p:txBody>
          <a:bodyPr anchor="b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100" b="1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5952" y="4884365"/>
            <a:ext cx="8337171" cy="2871508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336087" y="1516063"/>
            <a:ext cx="3128629" cy="310406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797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36" y="1375200"/>
            <a:ext cx="11244454" cy="679210"/>
          </a:xfrm>
        </p:spPr>
        <p:txBody>
          <a:bodyPr>
            <a:noAutofit/>
          </a:bodyPr>
          <a:lstStyle>
            <a:lvl1pPr>
              <a:lnSpc>
                <a:spcPts val="5200"/>
              </a:lnSpc>
              <a:defRPr sz="4300" b="1" spc="150" baseline="0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170" y="2138625"/>
            <a:ext cx="11634546" cy="1674767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138" y="3847324"/>
            <a:ext cx="11634546" cy="5188392"/>
          </a:xfrm>
        </p:spPr>
        <p:txBody>
          <a:bodyPr>
            <a:noAutofit/>
          </a:bodyPr>
          <a:lstStyle>
            <a:lvl1pPr marL="444500" indent="-44450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1700" indent="-433388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56" y="887368"/>
            <a:ext cx="5787992" cy="1241659"/>
          </a:xfrm>
        </p:spPr>
        <p:txBody>
          <a:bodyPr anchor="b">
            <a:noAutofit/>
          </a:bodyPr>
          <a:lstStyle>
            <a:lvl1pPr>
              <a:lnSpc>
                <a:spcPts val="5200"/>
              </a:lnSpc>
              <a:defRPr sz="4300" b="1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61753" y="1524657"/>
            <a:ext cx="5714994" cy="5742417"/>
          </a:xfrm>
        </p:spPr>
        <p:txBody>
          <a:bodyPr anchor="t"/>
          <a:lstStyle>
            <a:lvl1pPr marL="0" indent="0">
              <a:buNone/>
              <a:defRPr sz="45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18138" y="2129027"/>
            <a:ext cx="5779710" cy="6341205"/>
          </a:xfrm>
        </p:spPr>
        <p:txBody>
          <a:bodyPr>
            <a:noAutofit/>
          </a:bodyPr>
          <a:lstStyle>
            <a:lvl1pPr marL="444500" indent="-44450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1700" indent="-433388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65497" y="7305677"/>
            <a:ext cx="5811250" cy="38172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/>
            </a:lvl1pPr>
          </a:lstStyle>
          <a:p>
            <a:pPr lvl="0"/>
            <a:r>
              <a:rPr lang="en-US" dirty="0" smtClean="0"/>
              <a:t>Type caption here</a:t>
            </a:r>
          </a:p>
        </p:txBody>
      </p:sp>
    </p:spTree>
    <p:extLst>
      <p:ext uri="{BB962C8B-B14F-4D97-AF65-F5344CB8AC3E}">
        <p14:creationId xmlns:p14="http://schemas.microsoft.com/office/powerpoint/2010/main" val="99033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0368" y="1435360"/>
            <a:ext cx="11244454" cy="679210"/>
          </a:xfrm>
        </p:spPr>
        <p:txBody>
          <a:bodyPr>
            <a:noAutofit/>
          </a:bodyPr>
          <a:lstStyle>
            <a:lvl1pPr>
              <a:lnSpc>
                <a:spcPts val="5200"/>
              </a:lnSpc>
              <a:defRPr sz="4300" b="1" spc="0" baseline="0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28" y="2292958"/>
            <a:ext cx="4785775" cy="4999153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6432" y="2292958"/>
            <a:ext cx="6617368" cy="4998429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30368" y="7337674"/>
            <a:ext cx="6713432" cy="38172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/>
            </a:lvl1pPr>
          </a:lstStyle>
          <a:p>
            <a:pPr lvl="0"/>
            <a:r>
              <a:rPr lang="en-US" dirty="0" smtClean="0"/>
              <a:t>Type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22636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602" y="3866536"/>
            <a:ext cx="7811524" cy="894171"/>
          </a:xfrm>
        </p:spPr>
        <p:txBody>
          <a:bodyPr anchor="b">
            <a:noAutofit/>
          </a:bodyPr>
          <a:lstStyle>
            <a:lvl1pPr>
              <a:lnSpc>
                <a:spcPts val="5000"/>
              </a:lnSpc>
              <a:defRPr sz="4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1" y="4700547"/>
            <a:ext cx="7820526" cy="896245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2800">
                <a:solidFill>
                  <a:srgbClr val="0097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39" y="8651307"/>
            <a:ext cx="2914141" cy="34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54" y="8694657"/>
            <a:ext cx="317019" cy="3292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76430" y="8750642"/>
            <a:ext cx="1636462" cy="449262"/>
          </a:xfrm>
        </p:spPr>
        <p:txBody>
          <a:bodyPr>
            <a:noAutofit/>
          </a:bodyPr>
          <a:lstStyle>
            <a:lvl1pPr marL="0" indent="0" algn="l">
              <a:buNone/>
              <a:defRPr sz="13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b="47478"/>
          <a:stretch/>
        </p:blipFill>
        <p:spPr>
          <a:xfrm>
            <a:off x="-42288" y="-6108"/>
            <a:ext cx="13052473" cy="9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9" r:id="rId5"/>
    <p:sldLayoutId id="2147483670" r:id="rId6"/>
    <p:sldLayoutId id="2147483667" r:id="rId7"/>
    <p:sldLayoutId id="2147483663" r:id="rId8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NZ" sz="4400" dirty="0" smtClean="0"/>
              <a:t>The ‘not only….but also’ principle </a:t>
            </a:r>
            <a:br>
              <a:rPr lang="en-NZ" sz="4400" dirty="0" smtClean="0"/>
            </a:br>
            <a:r>
              <a:rPr lang="en-NZ" sz="4400" dirty="0" smtClean="0"/>
              <a:t>in forensic science</a:t>
            </a:r>
            <a:r>
              <a:rPr lang="en-NZ" sz="4400" dirty="0"/>
              <a:t/>
            </a:r>
            <a:br>
              <a:rPr lang="en-NZ" sz="4400" dirty="0"/>
            </a:br>
            <a:r>
              <a:rPr lang="en-NZ" sz="4400" dirty="0"/>
              <a:t/>
            </a:r>
            <a:br>
              <a:rPr lang="en-NZ" sz="44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NZ" sz="4000" dirty="0" smtClean="0"/>
              <a:t>ASCLD Symposium – Washington DC</a:t>
            </a:r>
            <a:br>
              <a:rPr lang="en-NZ" sz="4000" dirty="0" smtClean="0"/>
            </a:br>
            <a:r>
              <a:rPr lang="en-NZ" sz="4000" dirty="0" smtClean="0"/>
              <a:t>April 29, 2015 </a:t>
            </a:r>
            <a:endParaRPr lang="en-N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0694" y="7132320"/>
            <a:ext cx="9478745" cy="2029968"/>
          </a:xfrm>
        </p:spPr>
        <p:txBody>
          <a:bodyPr/>
          <a:lstStyle/>
          <a:p>
            <a:r>
              <a:rPr lang="en-NZ" sz="3600" dirty="0" smtClean="0"/>
              <a:t>Dr Keith Bedford</a:t>
            </a:r>
          </a:p>
          <a:p>
            <a:r>
              <a:rPr lang="en-NZ" sz="3600" dirty="0" smtClean="0"/>
              <a:t>General Manager Forensic, </a:t>
            </a:r>
          </a:p>
          <a:p>
            <a:r>
              <a:rPr lang="en-NZ" sz="3600" dirty="0" smtClean="0"/>
              <a:t>ESR, New Zealand </a:t>
            </a:r>
          </a:p>
        </p:txBody>
      </p:sp>
    </p:spTree>
    <p:extLst>
      <p:ext uri="{BB962C8B-B14F-4D97-AF65-F5344CB8AC3E}">
        <p14:creationId xmlns:p14="http://schemas.microsoft.com/office/powerpoint/2010/main" val="1337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8336" y="890337"/>
            <a:ext cx="11244454" cy="1263316"/>
          </a:xfrm>
        </p:spPr>
        <p:txBody>
          <a:bodyPr/>
          <a:lstStyle/>
          <a:p>
            <a:r>
              <a:rPr lang="en-NZ" sz="4000" dirty="0"/>
              <a:t>Not only…but also </a:t>
            </a:r>
            <a:r>
              <a:rPr lang="en-NZ" sz="4000" dirty="0" smtClean="0"/>
              <a:t>#2: Process &amp; Product</a:t>
            </a:r>
            <a:endParaRPr lang="en-NZ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18336" y="2003898"/>
            <a:ext cx="11526262" cy="7296513"/>
          </a:xfrm>
        </p:spPr>
        <p:txBody>
          <a:bodyPr/>
          <a:lstStyle/>
          <a:p>
            <a:r>
              <a:rPr lang="en-US" dirty="0" smtClean="0"/>
              <a:t>Drive to improve efficiency and productivity in forensic laboratories</a:t>
            </a:r>
            <a:endParaRPr lang="en-US" dirty="0"/>
          </a:p>
          <a:p>
            <a:pPr lvl="1"/>
            <a:r>
              <a:rPr lang="en-US" dirty="0" smtClean="0"/>
              <a:t>Process mapping &amp; improvement; workflow optimisation</a:t>
            </a:r>
          </a:p>
          <a:p>
            <a:pPr lvl="1"/>
            <a:r>
              <a:rPr lang="en-US" dirty="0" smtClean="0"/>
              <a:t>Production line model versus project or ‘artisan’ approach</a:t>
            </a:r>
          </a:p>
          <a:p>
            <a:pPr lvl="1"/>
            <a:r>
              <a:rPr lang="en-US" dirty="0" smtClean="0"/>
              <a:t>Robot-ready samples </a:t>
            </a:r>
          </a:p>
          <a:p>
            <a:pPr lvl="1"/>
            <a:r>
              <a:rPr lang="en-US" dirty="0" smtClean="0"/>
              <a:t>Cost pressures; “austerity justice” (UK commentator)</a:t>
            </a:r>
          </a:p>
          <a:p>
            <a:r>
              <a:rPr lang="en-US" dirty="0" smtClean="0"/>
              <a:t>Danger of reducing outputs to technical and analytical results rather than providing robust and balanced interpretation and advice to the court on the ‘weight of evidence’ </a:t>
            </a:r>
          </a:p>
          <a:p>
            <a:pPr lvl="1"/>
            <a:r>
              <a:rPr lang="en-US" dirty="0" smtClean="0"/>
              <a:t>Called to be scientists not technicians</a:t>
            </a:r>
          </a:p>
          <a:p>
            <a:pPr lvl="1"/>
            <a:r>
              <a:rPr lang="en-US" dirty="0" smtClean="0"/>
              <a:t>Innocence Project criticisms of </a:t>
            </a:r>
            <a:r>
              <a:rPr lang="en-US" smtClean="0"/>
              <a:t>forensic </a:t>
            </a:r>
            <a:r>
              <a:rPr lang="en-US" smtClean="0"/>
              <a:t>science; miscarriages </a:t>
            </a:r>
            <a:r>
              <a:rPr lang="en-US" dirty="0" smtClean="0"/>
              <a:t>of justice</a:t>
            </a:r>
          </a:p>
          <a:p>
            <a:pPr lvl="1"/>
            <a:r>
              <a:rPr lang="en-US" dirty="0" smtClean="0"/>
              <a:t>Interpretation issues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0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8336" y="1591768"/>
            <a:ext cx="11244454" cy="679210"/>
          </a:xfrm>
        </p:spPr>
        <p:txBody>
          <a:bodyPr/>
          <a:lstStyle/>
          <a:p>
            <a:r>
              <a:rPr lang="en-NZ" dirty="0"/>
              <a:t>Not only…but also </a:t>
            </a:r>
            <a:r>
              <a:rPr lang="en-NZ" dirty="0" smtClean="0"/>
              <a:t>#3: Probity</a:t>
            </a:r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18336" y="2412460"/>
            <a:ext cx="11526262" cy="6128425"/>
          </a:xfrm>
        </p:spPr>
        <p:txBody>
          <a:bodyPr/>
          <a:lstStyle/>
          <a:p>
            <a:r>
              <a:rPr lang="en-US" dirty="0" smtClean="0"/>
              <a:t>Cost of additional layers of compliance in lab quality system management</a:t>
            </a:r>
            <a:endParaRPr lang="en-US" dirty="0"/>
          </a:p>
          <a:p>
            <a:pPr lvl="1"/>
            <a:r>
              <a:rPr lang="en-US" dirty="0" smtClean="0"/>
              <a:t>Overheads estimated at 10-15% of laboratory costs</a:t>
            </a:r>
          </a:p>
          <a:p>
            <a:pPr lvl="1"/>
            <a:r>
              <a:rPr lang="en-US" dirty="0" smtClean="0"/>
              <a:t>Deep concern about forensic science failures</a:t>
            </a:r>
          </a:p>
          <a:p>
            <a:r>
              <a:rPr lang="en-US" dirty="0"/>
              <a:t>Risk-based and cost/benefit approaches as part of total quality management</a:t>
            </a:r>
          </a:p>
          <a:p>
            <a:pPr lvl="1"/>
            <a:r>
              <a:rPr lang="en-US" dirty="0"/>
              <a:t>Comparison with NATA (Australia) - e.g. abandoned PRC </a:t>
            </a:r>
            <a:r>
              <a:rPr lang="en-US" dirty="0" smtClean="0"/>
              <a:t>framework</a:t>
            </a:r>
            <a:endParaRPr lang="en-US" dirty="0"/>
          </a:p>
          <a:p>
            <a:pPr lvl="1"/>
            <a:r>
              <a:rPr lang="en-US" dirty="0"/>
              <a:t>ESR Forensic Biology no longer seeking accreditation under the “Quality Assurance Standards for Forensic DNA Testing Laboratories” but </a:t>
            </a:r>
            <a:r>
              <a:rPr lang="en-US" dirty="0" smtClean="0"/>
              <a:t>seeking to maintain </a:t>
            </a:r>
            <a:r>
              <a:rPr lang="en-US" dirty="0"/>
              <a:t>accreditation of Biology under the general ASCLD/LAB framework.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75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Concluding Thoughts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138" y="2490281"/>
            <a:ext cx="11634546" cy="6545435"/>
          </a:xfrm>
        </p:spPr>
        <p:txBody>
          <a:bodyPr/>
          <a:lstStyle/>
          <a:p>
            <a:r>
              <a:rPr lang="en-NZ" dirty="0" smtClean="0"/>
              <a:t>“DNA has never, and will never, exonerate anyone. It’s people who interpret DNA evidence, [who] do that…”</a:t>
            </a:r>
          </a:p>
          <a:p>
            <a:pPr marL="0" indent="0">
              <a:buNone/>
            </a:pPr>
            <a:r>
              <a:rPr lang="en-NZ" sz="2800" dirty="0"/>
              <a:t>John M Collins Jr., </a:t>
            </a:r>
            <a:r>
              <a:rPr lang="en-NZ" sz="2800" i="1" dirty="0"/>
              <a:t>Forensic Forum</a:t>
            </a:r>
            <a:r>
              <a:rPr lang="en-NZ" sz="2800" dirty="0"/>
              <a:t>, </a:t>
            </a:r>
            <a:r>
              <a:rPr lang="en-NZ" sz="2800" dirty="0" smtClean="0"/>
              <a:t>2015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altLang="en-US" sz="3200" dirty="0" smtClean="0"/>
              <a:t>He </a:t>
            </a:r>
            <a:r>
              <a:rPr lang="en-NZ" altLang="en-US" sz="3200" dirty="0"/>
              <a:t>aha </a:t>
            </a:r>
            <a:r>
              <a:rPr lang="en-NZ" altLang="en-US" sz="3200" dirty="0" err="1"/>
              <a:t>te</a:t>
            </a:r>
            <a:r>
              <a:rPr lang="en-NZ" altLang="en-US" sz="3200" dirty="0"/>
              <a:t> </a:t>
            </a:r>
            <a:r>
              <a:rPr lang="en-NZ" altLang="en-US" sz="3200" dirty="0" err="1"/>
              <a:t>mea</a:t>
            </a:r>
            <a:r>
              <a:rPr lang="en-NZ" altLang="en-US" sz="3200" dirty="0"/>
              <a:t> </a:t>
            </a:r>
            <a:r>
              <a:rPr lang="en-NZ" altLang="en-US" sz="3200" dirty="0" err="1"/>
              <a:t>nui</a:t>
            </a:r>
            <a:r>
              <a:rPr lang="en-NZ" altLang="en-US" sz="3200" dirty="0"/>
              <a:t> o </a:t>
            </a:r>
            <a:r>
              <a:rPr lang="en-NZ" altLang="en-US" sz="3200" dirty="0" err="1"/>
              <a:t>te</a:t>
            </a:r>
            <a:r>
              <a:rPr lang="en-NZ" altLang="en-US" sz="3200" dirty="0"/>
              <a:t> </a:t>
            </a:r>
            <a:r>
              <a:rPr lang="en-NZ" altLang="en-US" sz="3200" dirty="0" err="1"/>
              <a:t>ao</a:t>
            </a:r>
            <a:r>
              <a:rPr lang="en-NZ" altLang="en-US" sz="3200" dirty="0"/>
              <a:t> – </a:t>
            </a:r>
            <a:r>
              <a:rPr lang="en-NZ" altLang="en-US" sz="3200" dirty="0" err="1"/>
              <a:t>Maku</a:t>
            </a:r>
            <a:r>
              <a:rPr lang="en-NZ" altLang="en-US" sz="3200" dirty="0"/>
              <a:t> e </a:t>
            </a:r>
            <a:r>
              <a:rPr lang="en-NZ" altLang="en-US" sz="3200" dirty="0" err="1"/>
              <a:t>ki</a:t>
            </a:r>
            <a:r>
              <a:rPr lang="en-NZ" altLang="en-US" sz="3200" dirty="0"/>
              <a:t> </a:t>
            </a:r>
            <a:r>
              <a:rPr lang="en-NZ" altLang="en-US" sz="3200" dirty="0" err="1"/>
              <a:t>atu</a:t>
            </a:r>
            <a:r>
              <a:rPr lang="en-NZ" altLang="en-US" sz="3200" dirty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NZ" altLang="en-US" sz="3200" dirty="0" smtClean="0"/>
              <a:t>	He </a:t>
            </a:r>
            <a:r>
              <a:rPr lang="en-NZ" altLang="en-US" sz="3200" dirty="0" err="1" smtClean="0"/>
              <a:t>tangata</a:t>
            </a:r>
            <a:r>
              <a:rPr lang="en-NZ" altLang="en-US" sz="3200" dirty="0" smtClean="0"/>
              <a:t>, He </a:t>
            </a:r>
            <a:r>
              <a:rPr lang="en-NZ" altLang="en-US" sz="3200" dirty="0" err="1" smtClean="0"/>
              <a:t>tangata</a:t>
            </a:r>
            <a:r>
              <a:rPr lang="en-NZ" altLang="en-US" sz="3200" dirty="0" smtClean="0"/>
              <a:t>, He </a:t>
            </a:r>
            <a:r>
              <a:rPr lang="en-NZ" altLang="en-US" sz="3200" dirty="0" err="1"/>
              <a:t>tangata</a:t>
            </a:r>
            <a:endParaRPr lang="en-NZ" altLang="en-US" sz="3200" dirty="0"/>
          </a:p>
          <a:p>
            <a:pPr>
              <a:lnSpc>
                <a:spcPct val="90000"/>
              </a:lnSpc>
              <a:buNone/>
            </a:pPr>
            <a:endParaRPr lang="en-AU" altLang="en-US" sz="3200" dirty="0" smtClean="0"/>
          </a:p>
          <a:p>
            <a:pPr>
              <a:lnSpc>
                <a:spcPct val="90000"/>
              </a:lnSpc>
              <a:buNone/>
            </a:pPr>
            <a:r>
              <a:rPr lang="en-AU" altLang="en-US" sz="3200" dirty="0"/>
              <a:t>	</a:t>
            </a:r>
            <a:r>
              <a:rPr lang="en-AU" altLang="en-US" sz="3200" dirty="0" smtClean="0"/>
              <a:t>What </a:t>
            </a:r>
            <a:r>
              <a:rPr lang="en-AU" altLang="en-US" sz="3200" dirty="0"/>
              <a:t>is the greatest treasure</a:t>
            </a:r>
            <a:r>
              <a:rPr lang="en-AU" altLang="en-US" sz="3200" dirty="0" smtClean="0"/>
              <a:t>?</a:t>
            </a:r>
          </a:p>
          <a:p>
            <a:pPr>
              <a:lnSpc>
                <a:spcPct val="90000"/>
              </a:lnSpc>
              <a:buNone/>
            </a:pPr>
            <a:r>
              <a:rPr lang="en-AU" altLang="en-US" sz="3200" dirty="0" smtClean="0"/>
              <a:t>	It </a:t>
            </a:r>
            <a:r>
              <a:rPr lang="en-AU" altLang="en-US" sz="3200" dirty="0"/>
              <a:t>is </a:t>
            </a:r>
            <a:r>
              <a:rPr lang="en-AU" altLang="en-US" sz="3200" dirty="0" smtClean="0"/>
              <a:t>people, it </a:t>
            </a:r>
            <a:r>
              <a:rPr lang="en-AU" altLang="en-US" sz="3200" dirty="0"/>
              <a:t>is </a:t>
            </a:r>
            <a:r>
              <a:rPr lang="en-AU" altLang="en-US" sz="3200" dirty="0" smtClean="0"/>
              <a:t>people, it </a:t>
            </a:r>
            <a:r>
              <a:rPr lang="en-AU" altLang="en-US" sz="3200" dirty="0"/>
              <a:t>is </a:t>
            </a:r>
            <a:r>
              <a:rPr lang="en-AU" altLang="en-US" sz="3200" dirty="0" smtClean="0"/>
              <a:t>people</a:t>
            </a:r>
          </a:p>
          <a:p>
            <a:pPr marL="0" indent="0">
              <a:buNone/>
            </a:pPr>
            <a:r>
              <a:rPr lang="en-NZ" dirty="0" smtClean="0"/>
              <a:t>(Famous Maori saying)</a:t>
            </a:r>
          </a:p>
        </p:txBody>
      </p:sp>
    </p:spTree>
    <p:extLst>
      <p:ext uri="{BB962C8B-B14F-4D97-AF65-F5344CB8AC3E}">
        <p14:creationId xmlns:p14="http://schemas.microsoft.com/office/powerpoint/2010/main" val="8103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Keith Bedford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T: +64 9 815 3952 E: keith.bedford@esr.cri.nz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© 2015 ESR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15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cott\AppData\Local\Microsoft\Windows\Temporary Internet Files\Content.Outlook\ZKQB80CM\ANZFSS16 PP 3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" y="0"/>
            <a:ext cx="1301009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ESR as a Crown Research Institute  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138" y="2743200"/>
            <a:ext cx="11634546" cy="6292516"/>
          </a:xfrm>
        </p:spPr>
        <p:txBody>
          <a:bodyPr/>
          <a:lstStyle/>
          <a:p>
            <a:pPr marL="342900" indent="-342900">
              <a:lnSpc>
                <a:spcPct val="99000"/>
              </a:lnSpc>
              <a:spcBef>
                <a:spcPct val="20000"/>
              </a:spcBef>
            </a:pPr>
            <a:r>
              <a:rPr lang="en-AU" dirty="0" smtClean="0"/>
              <a:t>Formed </a:t>
            </a:r>
            <a:r>
              <a:rPr lang="en-AU" dirty="0"/>
              <a:t>in 1992 under Crown Research </a:t>
            </a:r>
            <a:r>
              <a:rPr lang="en-AU" dirty="0" smtClean="0"/>
              <a:t>Institutes Act 1992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</a:pPr>
            <a:r>
              <a:rPr lang="en-AU" dirty="0" smtClean="0"/>
              <a:t>Operates </a:t>
            </a:r>
            <a:r>
              <a:rPr lang="en-AU" dirty="0"/>
              <a:t>under the Companies </a:t>
            </a:r>
            <a:r>
              <a:rPr lang="en-AU" dirty="0" smtClean="0"/>
              <a:t>Act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</a:pPr>
            <a:r>
              <a:rPr lang="en-AU" dirty="0" smtClean="0"/>
              <a:t>ESR Board responsible to Shareholding Ministers:</a:t>
            </a:r>
            <a:endParaRPr lang="en-AU" sz="2000" dirty="0" smtClean="0"/>
          </a:p>
          <a:p>
            <a:pPr lvl="1">
              <a:lnSpc>
                <a:spcPct val="99000"/>
              </a:lnSpc>
              <a:spcBef>
                <a:spcPct val="20000"/>
              </a:spcBef>
              <a:buSzPct val="150000"/>
            </a:pPr>
            <a:r>
              <a:rPr lang="en-AU" sz="2400" dirty="0" smtClean="0"/>
              <a:t>Minister for Science and Innovation (Ministry of Business, </a:t>
            </a:r>
            <a:r>
              <a:rPr lang="en-AU" sz="2400" dirty="0"/>
              <a:t>Innovation and Employment</a:t>
            </a:r>
            <a:r>
              <a:rPr lang="en-AU" sz="2400" dirty="0" smtClean="0"/>
              <a:t>)</a:t>
            </a:r>
          </a:p>
          <a:p>
            <a:pPr lvl="1">
              <a:lnSpc>
                <a:spcPct val="99000"/>
              </a:lnSpc>
              <a:spcBef>
                <a:spcPct val="20000"/>
              </a:spcBef>
              <a:buSzPct val="150000"/>
            </a:pPr>
            <a:r>
              <a:rPr lang="en-AU" sz="2400" dirty="0" smtClean="0"/>
              <a:t>Minister </a:t>
            </a:r>
            <a:r>
              <a:rPr lang="en-AU" sz="2400" dirty="0"/>
              <a:t>of Finance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</a:pPr>
            <a:r>
              <a:rPr lang="en-AU" dirty="0" smtClean="0"/>
              <a:t>ESR </a:t>
            </a:r>
            <a:r>
              <a:rPr lang="en-AU" dirty="0"/>
              <a:t>formed </a:t>
            </a:r>
            <a:r>
              <a:rPr lang="en-AU" dirty="0" smtClean="0"/>
              <a:t>from predecessor organisations:</a:t>
            </a:r>
          </a:p>
          <a:p>
            <a:pPr marL="800100" lvl="1" indent="-342900">
              <a:lnSpc>
                <a:spcPct val="99000"/>
              </a:lnSpc>
              <a:spcBef>
                <a:spcPct val="20000"/>
              </a:spcBef>
            </a:pPr>
            <a:r>
              <a:rPr lang="en-AU" sz="2400" dirty="0" smtClean="0"/>
              <a:t>Chemistry </a:t>
            </a:r>
            <a:r>
              <a:rPr lang="en-AU" sz="2400" dirty="0"/>
              <a:t>Division of </a:t>
            </a:r>
            <a:r>
              <a:rPr lang="en-AU" sz="2400" dirty="0" smtClean="0"/>
              <a:t>DSIR</a:t>
            </a:r>
          </a:p>
          <a:p>
            <a:pPr marL="800100" lvl="1" indent="-342900">
              <a:lnSpc>
                <a:spcPct val="99000"/>
              </a:lnSpc>
              <a:spcBef>
                <a:spcPct val="20000"/>
              </a:spcBef>
            </a:pPr>
            <a:r>
              <a:rPr lang="en-AU" sz="2400" dirty="0" smtClean="0"/>
              <a:t>Communicable </a:t>
            </a:r>
            <a:r>
              <a:rPr lang="en-AU" sz="2400" dirty="0"/>
              <a:t>Disease Centre of Department of </a:t>
            </a:r>
            <a:r>
              <a:rPr lang="en-AU" sz="2400" dirty="0" smtClean="0"/>
              <a:t>Health</a:t>
            </a:r>
          </a:p>
          <a:p>
            <a:pPr marL="800100" lvl="1" indent="-342900">
              <a:lnSpc>
                <a:spcPct val="99000"/>
              </a:lnSpc>
              <a:spcBef>
                <a:spcPct val="20000"/>
              </a:spcBef>
            </a:pPr>
            <a:r>
              <a:rPr lang="en-AU" sz="2400" dirty="0" smtClean="0"/>
              <a:t>Public </a:t>
            </a:r>
            <a:r>
              <a:rPr lang="en-AU" sz="2400" dirty="0"/>
              <a:t>Health Laboratories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</a:pPr>
            <a:endParaRPr lang="en-AU" b="1" dirty="0">
              <a:solidFill>
                <a:srgbClr val="195EB9"/>
              </a:solidFill>
            </a:endParaRPr>
          </a:p>
        </p:txBody>
      </p:sp>
      <p:pic>
        <p:nvPicPr>
          <p:cNvPr id="8" name="Picture 3" descr="coat-of-arms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26" y="1387479"/>
            <a:ext cx="1668037" cy="14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20" y="1236038"/>
            <a:ext cx="10190559" cy="679210"/>
          </a:xfrm>
        </p:spPr>
        <p:txBody>
          <a:bodyPr/>
          <a:lstStyle/>
          <a:p>
            <a:r>
              <a:rPr lang="en-NZ" dirty="0" smtClean="0"/>
              <a:t>From the </a:t>
            </a:r>
            <a:r>
              <a:rPr lang="en-NZ" i="1" dirty="0" smtClean="0"/>
              <a:t>Auckland Star</a:t>
            </a:r>
            <a:r>
              <a:rPr lang="en-NZ" dirty="0" smtClean="0"/>
              <a:t>, 5 May 1879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9243" y="2337149"/>
            <a:ext cx="10106536" cy="69846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8138" y="2172557"/>
            <a:ext cx="11634546" cy="167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0046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3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8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2" y="959558"/>
            <a:ext cx="6084239" cy="869243"/>
          </a:xfrm>
        </p:spPr>
        <p:txBody>
          <a:bodyPr/>
          <a:lstStyle/>
          <a:p>
            <a:r>
              <a:rPr lang="en-NZ" dirty="0" smtClean="0"/>
              <a:t>ESR the Organisation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842" y="2129027"/>
            <a:ext cx="6577535" cy="5703531"/>
          </a:xfrm>
        </p:spPr>
        <p:txBody>
          <a:bodyPr/>
          <a:lstStyle/>
          <a:p>
            <a:r>
              <a:rPr lang="en-AU" dirty="0" smtClean="0"/>
              <a:t>Independent </a:t>
            </a:r>
            <a:r>
              <a:rPr lang="en-AU" dirty="0"/>
              <a:t>Board of </a:t>
            </a:r>
            <a:r>
              <a:rPr lang="en-AU" dirty="0" smtClean="0"/>
              <a:t>Directors</a:t>
            </a:r>
          </a:p>
          <a:p>
            <a:r>
              <a:rPr lang="en-AU" dirty="0" smtClean="0"/>
              <a:t>Set </a:t>
            </a:r>
            <a:r>
              <a:rPr lang="en-AU" dirty="0"/>
              <a:t>up as a limited liability </a:t>
            </a:r>
            <a:r>
              <a:rPr lang="en-AU" dirty="0" smtClean="0"/>
              <a:t>company</a:t>
            </a:r>
          </a:p>
          <a:p>
            <a:r>
              <a:rPr lang="en-AU" dirty="0" smtClean="0"/>
              <a:t>Run </a:t>
            </a:r>
            <a:r>
              <a:rPr lang="en-AU" dirty="0"/>
              <a:t>as a self-sustaining </a:t>
            </a:r>
            <a:r>
              <a:rPr lang="en-AU" dirty="0" smtClean="0"/>
              <a:t>business</a:t>
            </a:r>
          </a:p>
          <a:p>
            <a:r>
              <a:rPr lang="en-AU" dirty="0" smtClean="0"/>
              <a:t>‘Fee for service’ charging model</a:t>
            </a:r>
          </a:p>
          <a:p>
            <a:r>
              <a:rPr lang="en-AU" dirty="0" smtClean="0"/>
              <a:t>Expected to </a:t>
            </a:r>
            <a:r>
              <a:rPr lang="en-AU" dirty="0"/>
              <a:t>make </a:t>
            </a:r>
            <a:r>
              <a:rPr lang="en-AU" dirty="0" smtClean="0"/>
              <a:t>‘return </a:t>
            </a:r>
            <a:r>
              <a:rPr lang="en-AU" dirty="0"/>
              <a:t>on </a:t>
            </a:r>
            <a:r>
              <a:rPr lang="en-AU" dirty="0" smtClean="0"/>
              <a:t>equity’</a:t>
            </a:r>
          </a:p>
          <a:p>
            <a:r>
              <a:rPr lang="en-AU" dirty="0" smtClean="0"/>
              <a:t>About </a:t>
            </a:r>
            <a:r>
              <a:rPr lang="en-AU" dirty="0"/>
              <a:t>400 staff, </a:t>
            </a:r>
            <a:r>
              <a:rPr lang="en-AU" dirty="0" smtClean="0"/>
              <a:t>~$65m annual turnover </a:t>
            </a:r>
            <a:endParaRPr lang="en-AU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9" name="Picture 2" descr="http://connect.esr.cri.nz/PublishingImages/Mark%20Conn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2687"/>
          <a:stretch>
            <a:fillRect/>
          </a:stretch>
        </p:blipFill>
        <p:spPr bwMode="auto">
          <a:xfrm>
            <a:off x="7122699" y="1524657"/>
            <a:ext cx="5753413" cy="57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7505" y="1144919"/>
            <a:ext cx="5787992" cy="1248085"/>
          </a:xfrm>
        </p:spPr>
        <p:txBody>
          <a:bodyPr/>
          <a:lstStyle/>
          <a:p>
            <a:r>
              <a:rPr lang="en-NZ" dirty="0" smtClean="0"/>
              <a:t>Critical issues in Forensic Science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8137" y="2393004"/>
            <a:ext cx="6352683" cy="60772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NZ" dirty="0" smtClean="0"/>
              <a:t>The role of forensic science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NZ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NZ" dirty="0" smtClean="0"/>
              <a:t>A “discipline in crisis”?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NZ" sz="2400" i="1" dirty="0" smtClean="0"/>
              <a:t>Nature News &amp; Comment 12 February 2015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NZ" sz="2400" i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NZ" dirty="0" smtClean="0"/>
              <a:t>Analytical results </a:t>
            </a:r>
            <a:r>
              <a:rPr lang="en-NZ" b="1" i="1" dirty="0" smtClean="0"/>
              <a:t>together with </a:t>
            </a:r>
            <a:r>
              <a:rPr lang="en-NZ" dirty="0" smtClean="0"/>
              <a:t>interpretation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NZ" sz="2400" i="1" dirty="0" smtClean="0"/>
              <a:t>e.g. Washington DC lab DNA interpretation  issues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NZ" sz="2400" i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NZ" dirty="0" smtClean="0"/>
              <a:t>Critical importance of clearly and fairly expressing the weight of evidence</a:t>
            </a:r>
          </a:p>
        </p:txBody>
      </p:sp>
      <p:pic>
        <p:nvPicPr>
          <p:cNvPr id="8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634"/>
          <a:stretch>
            <a:fillRect/>
          </a:stretch>
        </p:blipFill>
        <p:spPr>
          <a:xfrm>
            <a:off x="7243011" y="1524658"/>
            <a:ext cx="5233736" cy="4972396"/>
          </a:xfrm>
        </p:spPr>
      </p:pic>
    </p:spTree>
    <p:extLst>
      <p:ext uri="{BB962C8B-B14F-4D97-AF65-F5344CB8AC3E}">
        <p14:creationId xmlns:p14="http://schemas.microsoft.com/office/powerpoint/2010/main" val="40068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‘Blackstone’s Formulation’ or Ratio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36" y="2479949"/>
            <a:ext cx="11634546" cy="6182788"/>
          </a:xfrm>
        </p:spPr>
        <p:txBody>
          <a:bodyPr/>
          <a:lstStyle/>
          <a:p>
            <a:r>
              <a:rPr lang="en-NZ" dirty="0" smtClean="0"/>
              <a:t>“…for the law holds it better that ten guilty persons escape, than one innocent party suffer.”</a:t>
            </a:r>
          </a:p>
          <a:p>
            <a:pPr marL="0" indent="0">
              <a:buNone/>
            </a:pPr>
            <a:r>
              <a:rPr lang="en-NZ" dirty="0" smtClean="0"/>
              <a:t>	Sir William Blackstone, </a:t>
            </a:r>
            <a:r>
              <a:rPr lang="en-NZ" i="1" dirty="0" smtClean="0"/>
              <a:t>Commentaries on the laws of 	England</a:t>
            </a:r>
            <a:r>
              <a:rPr lang="en-NZ" dirty="0" smtClean="0"/>
              <a:t>, 1765</a:t>
            </a:r>
            <a:r>
              <a:rPr lang="en-NZ" dirty="0"/>
              <a:t>	</a:t>
            </a:r>
            <a:endParaRPr lang="en-NZ" dirty="0" smtClean="0"/>
          </a:p>
          <a:p>
            <a:pPr lvl="1"/>
            <a:r>
              <a:rPr lang="en-NZ" dirty="0" smtClean="0"/>
              <a:t>Other versions</a:t>
            </a:r>
          </a:p>
          <a:p>
            <a:pPr lvl="1"/>
            <a:r>
              <a:rPr lang="en-NZ" dirty="0" smtClean="0"/>
              <a:t>“</a:t>
            </a:r>
            <a:r>
              <a:rPr lang="en-NZ" i="1" dirty="0" smtClean="0"/>
              <a:t>n</a:t>
            </a:r>
            <a:r>
              <a:rPr lang="en-NZ" dirty="0" smtClean="0"/>
              <a:t> Guilty men” question</a:t>
            </a:r>
          </a:p>
          <a:p>
            <a:r>
              <a:rPr lang="en-NZ" dirty="0" smtClean="0"/>
              <a:t>Details of the ratio have varied, but the principle is that the government and justice system must err on the side of innocence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5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‘not only…but also’ principle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The </a:t>
            </a:r>
            <a:r>
              <a:rPr lang="en-NZ" dirty="0"/>
              <a:t>truth of a matter can often be found in counterposing apparently contradictory propositions or principles.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‘Truth’ is multi-dimensional; there are almost always different valid perspectives.</a:t>
            </a:r>
          </a:p>
          <a:p>
            <a:pPr marL="0" indent="0">
              <a:buNone/>
            </a:pPr>
            <a:r>
              <a:rPr lang="en-NZ" dirty="0" smtClean="0"/>
              <a:t>Example:</a:t>
            </a:r>
          </a:p>
          <a:p>
            <a:r>
              <a:rPr lang="en-NZ" dirty="0" smtClean="0"/>
              <a:t>Wave model of light</a:t>
            </a:r>
          </a:p>
          <a:p>
            <a:r>
              <a:rPr lang="en-NZ" dirty="0" smtClean="0"/>
              <a:t>Particle model of light</a:t>
            </a: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633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Not only…but also #1: Propositions</a:t>
            </a:r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18336" y="2349595"/>
            <a:ext cx="11526262" cy="6063916"/>
          </a:xfrm>
        </p:spPr>
        <p:txBody>
          <a:bodyPr/>
          <a:lstStyle/>
          <a:p>
            <a:r>
              <a:rPr lang="en-US" dirty="0" smtClean="0"/>
              <a:t>Risk of contextual bias</a:t>
            </a:r>
          </a:p>
          <a:p>
            <a:pPr lvl="1"/>
            <a:r>
              <a:rPr lang="en-US" sz="2800" dirty="0" smtClean="0"/>
              <a:t>Clear examples of effect; studies have demonstrated impact, notably in comparison evidence</a:t>
            </a:r>
          </a:p>
          <a:p>
            <a:pPr lvl="1"/>
            <a:r>
              <a:rPr lang="en-US" sz="2800" dirty="0" smtClean="0"/>
              <a:t>Examples: Brandon Mayfield case, fingerprint comparison</a:t>
            </a:r>
          </a:p>
          <a:p>
            <a:pPr lvl="1"/>
            <a:r>
              <a:rPr lang="en-US" sz="2800" dirty="0" smtClean="0"/>
              <a:t>Some methods to </a:t>
            </a:r>
            <a:r>
              <a:rPr lang="en-US" sz="2800" dirty="0" err="1" smtClean="0"/>
              <a:t>anonymise</a:t>
            </a:r>
            <a:r>
              <a:rPr lang="en-US" sz="2800" dirty="0" smtClean="0"/>
              <a:t> comparisons</a:t>
            </a:r>
          </a:p>
          <a:p>
            <a:r>
              <a:rPr lang="en-US" dirty="0" smtClean="0"/>
              <a:t>Duty to deliver evidence of greatest value to the criminal justice system</a:t>
            </a:r>
          </a:p>
          <a:p>
            <a:pPr lvl="1"/>
            <a:r>
              <a:rPr lang="en-US" sz="2800" dirty="0" smtClean="0"/>
              <a:t>Consideration of alternative case scenarios</a:t>
            </a:r>
          </a:p>
          <a:p>
            <a:pPr lvl="1"/>
            <a:r>
              <a:rPr lang="en-US" sz="2800" dirty="0" smtClean="0"/>
              <a:t>Likelihood ratios require formulation of hypotheses</a:t>
            </a:r>
          </a:p>
          <a:p>
            <a:pPr lvl="1"/>
            <a:r>
              <a:rPr lang="en-US" sz="2800" dirty="0" smtClean="0"/>
              <a:t>Contextual information required</a:t>
            </a:r>
          </a:p>
          <a:p>
            <a:pPr lvl="1"/>
            <a:r>
              <a:rPr lang="en-US" sz="2800" dirty="0" smtClean="0"/>
              <a:t>Higher level propositions in the ‘hierarchy of propositions’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hierarchy of propositions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36" y="2478505"/>
            <a:ext cx="11634546" cy="6160169"/>
          </a:xfrm>
        </p:spPr>
        <p:txBody>
          <a:bodyPr/>
          <a:lstStyle/>
          <a:p>
            <a:r>
              <a:rPr lang="en-NZ" dirty="0" smtClean="0"/>
              <a:t>Levels of propositions:</a:t>
            </a:r>
          </a:p>
          <a:p>
            <a:pPr lvl="1"/>
            <a:r>
              <a:rPr lang="en-NZ" sz="2800" dirty="0" smtClean="0"/>
              <a:t>Offence (intersection with the </a:t>
            </a:r>
            <a:r>
              <a:rPr lang="en-NZ" sz="2800" i="1" dirty="0" smtClean="0"/>
              <a:t>ultimate issue</a:t>
            </a:r>
            <a:r>
              <a:rPr lang="en-NZ" sz="2800" dirty="0" smtClean="0"/>
              <a:t>)</a:t>
            </a:r>
          </a:p>
          <a:p>
            <a:pPr lvl="1"/>
            <a:r>
              <a:rPr lang="en-NZ" sz="2800" dirty="0" smtClean="0"/>
              <a:t>Activity (‘what’ and ‘how’)</a:t>
            </a:r>
          </a:p>
          <a:p>
            <a:pPr lvl="1"/>
            <a:r>
              <a:rPr lang="en-NZ" sz="2800" dirty="0" smtClean="0"/>
              <a:t>Source  </a:t>
            </a:r>
          </a:p>
          <a:p>
            <a:pPr marL="0" indent="0">
              <a:buNone/>
            </a:pPr>
            <a:r>
              <a:rPr lang="en-NZ" sz="2800" dirty="0" smtClean="0"/>
              <a:t>I W </a:t>
            </a:r>
            <a:r>
              <a:rPr lang="en-NZ" sz="2800" dirty="0" err="1" smtClean="0"/>
              <a:t>Evett</a:t>
            </a:r>
            <a:r>
              <a:rPr lang="en-NZ" sz="2800" dirty="0" smtClean="0"/>
              <a:t> </a:t>
            </a:r>
            <a:r>
              <a:rPr lang="en-NZ" sz="2800" i="1" dirty="0"/>
              <a:t>et al</a:t>
            </a:r>
            <a:r>
              <a:rPr lang="en-NZ" sz="2800" i="1" dirty="0" smtClean="0"/>
              <a:t>.</a:t>
            </a:r>
          </a:p>
          <a:p>
            <a:r>
              <a:rPr lang="en-NZ" dirty="0" smtClean="0"/>
              <a:t>Ali Ross, Director, ANZPAA-NIFS, February 2015 </a:t>
            </a:r>
          </a:p>
          <a:p>
            <a:pPr marL="0" indent="0">
              <a:buNone/>
            </a:pPr>
            <a:r>
              <a:rPr lang="en-NZ" sz="3200" dirty="0"/>
              <a:t>‘…</a:t>
            </a:r>
            <a:r>
              <a:rPr lang="en-NZ" sz="2800" dirty="0"/>
              <a:t>there seems to me to be a push for forensic science to </a:t>
            </a:r>
            <a:r>
              <a:rPr lang="en-NZ" sz="2800" dirty="0" smtClean="0"/>
              <a:t>become </a:t>
            </a:r>
            <a:r>
              <a:rPr lang="en-NZ" sz="2800" dirty="0"/>
              <a:t>more involved in the ‘who’ and less involved in the </a:t>
            </a:r>
            <a:r>
              <a:rPr lang="en-NZ" sz="2800" dirty="0" smtClean="0"/>
              <a:t>‘</a:t>
            </a:r>
            <a:r>
              <a:rPr lang="en-NZ" sz="2800" dirty="0"/>
              <a:t>what’….”</a:t>
            </a:r>
          </a:p>
          <a:p>
            <a:r>
              <a:rPr lang="en-NZ" dirty="0" smtClean="0"/>
              <a:t>Forensic research seeking to elucidate ‘what’ and ‘how’:</a:t>
            </a:r>
          </a:p>
          <a:p>
            <a:pPr lvl="1"/>
            <a:r>
              <a:rPr lang="en-NZ" dirty="0" smtClean="0"/>
              <a:t>BPA, mRNA</a:t>
            </a:r>
          </a:p>
          <a:p>
            <a:pPr marL="0" indent="0">
              <a:buNone/>
            </a:pPr>
            <a:r>
              <a:rPr lang="en-NZ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75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 Post new brand launc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R PowerPoint Template" id="{8AC9322C-27F2-466D-99E5-7C0394B03064}" vid="{1BD8F423-F555-4664-9A9A-659CC814EF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 Post new brand launch</Template>
  <TotalTime>1445</TotalTime>
  <Words>657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Template -  Post new brand launch</vt:lpstr>
      <vt:lpstr>The ‘not only….but also’ principle  in forensic science   ASCLD Symposium – Washington DC April 29, 2015 </vt:lpstr>
      <vt:lpstr>ESR as a Crown Research Institute   </vt:lpstr>
      <vt:lpstr>From the Auckland Star, 5 May 1879</vt:lpstr>
      <vt:lpstr>ESR the Organisation</vt:lpstr>
      <vt:lpstr>Critical issues in Forensic Science</vt:lpstr>
      <vt:lpstr>‘Blackstone’s Formulation’ or Ratio</vt:lpstr>
      <vt:lpstr>The ‘not only…but also’ principle </vt:lpstr>
      <vt:lpstr>Not only…but also #1: Propositions</vt:lpstr>
      <vt:lpstr>A hierarchy of propositions</vt:lpstr>
      <vt:lpstr>Not only…but also #2: Process &amp; Product</vt:lpstr>
      <vt:lpstr>Not only…but also #3: Probity</vt:lpstr>
      <vt:lpstr>Concluding Thoughts</vt:lpstr>
      <vt:lpstr>Keith Bedford</vt:lpstr>
      <vt:lpstr>PowerPoint Presentation</vt:lpstr>
    </vt:vector>
  </TitlesOfParts>
  <Company>Institute of Environmental Science and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– DELETE AFTER READING</dc:title>
  <dc:creator>Keith Bedford</dc:creator>
  <dc:description>Designed by ESR  Developed by allfields</dc:description>
  <cp:lastModifiedBy>Keith Bedford</cp:lastModifiedBy>
  <cp:revision>97</cp:revision>
  <cp:lastPrinted>2015-04-15T05:37:09Z</cp:lastPrinted>
  <dcterms:created xsi:type="dcterms:W3CDTF">2014-10-22T04:49:45Z</dcterms:created>
  <dcterms:modified xsi:type="dcterms:W3CDTF">2015-04-23T20:24:17Z</dcterms:modified>
</cp:coreProperties>
</file>