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73" r:id="rId2"/>
    <p:sldId id="295" r:id="rId3"/>
    <p:sldId id="310" r:id="rId4"/>
    <p:sldId id="311" r:id="rId5"/>
    <p:sldId id="312" r:id="rId6"/>
    <p:sldId id="314" r:id="rId7"/>
    <p:sldId id="315" r:id="rId8"/>
    <p:sldId id="316" r:id="rId9"/>
    <p:sldId id="317" r:id="rId10"/>
    <p:sldId id="318" r:id="rId11"/>
    <p:sldId id="319" r:id="rId12"/>
    <p:sldId id="326" r:id="rId13"/>
    <p:sldId id="290" r:id="rId14"/>
    <p:sldId id="320" r:id="rId15"/>
    <p:sldId id="321" r:id="rId16"/>
    <p:sldId id="322" r:id="rId17"/>
    <p:sldId id="327" r:id="rId18"/>
    <p:sldId id="323" r:id="rId19"/>
    <p:sldId id="324" r:id="rId20"/>
    <p:sldId id="325" r:id="rId21"/>
    <p:sldId id="342" r:id="rId22"/>
    <p:sldId id="338" r:id="rId23"/>
    <p:sldId id="328" r:id="rId24"/>
    <p:sldId id="329" r:id="rId25"/>
    <p:sldId id="330" r:id="rId26"/>
    <p:sldId id="343" r:id="rId27"/>
    <p:sldId id="331" r:id="rId28"/>
    <p:sldId id="332" r:id="rId29"/>
    <p:sldId id="333" r:id="rId30"/>
    <p:sldId id="344" r:id="rId31"/>
    <p:sldId id="334" r:id="rId32"/>
    <p:sldId id="335" r:id="rId33"/>
    <p:sldId id="336" r:id="rId34"/>
    <p:sldId id="360" r:id="rId35"/>
    <p:sldId id="337" r:id="rId36"/>
    <p:sldId id="345" r:id="rId37"/>
    <p:sldId id="346" r:id="rId38"/>
    <p:sldId id="347" r:id="rId39"/>
    <p:sldId id="361" r:id="rId40"/>
    <p:sldId id="348" r:id="rId41"/>
    <p:sldId id="349" r:id="rId42"/>
    <p:sldId id="365" r:id="rId43"/>
    <p:sldId id="366" r:id="rId44"/>
    <p:sldId id="362" r:id="rId45"/>
    <p:sldId id="350" r:id="rId46"/>
    <p:sldId id="363" r:id="rId47"/>
    <p:sldId id="352" r:id="rId48"/>
    <p:sldId id="353" r:id="rId49"/>
    <p:sldId id="354" r:id="rId50"/>
    <p:sldId id="368" r:id="rId51"/>
    <p:sldId id="367" r:id="rId52"/>
    <p:sldId id="369" r:id="rId53"/>
    <p:sldId id="370" r:id="rId54"/>
    <p:sldId id="371" r:id="rId55"/>
    <p:sldId id="364" r:id="rId56"/>
    <p:sldId id="356" r:id="rId57"/>
    <p:sldId id="355" r:id="rId58"/>
    <p:sldId id="372" r:id="rId59"/>
    <p:sldId id="373" r:id="rId60"/>
    <p:sldId id="339" r:id="rId61"/>
    <p:sldId id="340" r:id="rId62"/>
    <p:sldId id="341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211"/>
    <a:srgbClr val="003A63"/>
    <a:srgbClr val="C88A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35" autoAdjust="0"/>
    <p:restoredTop sz="94552" autoAdjust="0"/>
  </p:normalViewPr>
  <p:slideViewPr>
    <p:cSldViewPr>
      <p:cViewPr varScale="1">
        <p:scale>
          <a:sx n="112" d="100"/>
          <a:sy n="112" d="100"/>
        </p:scale>
        <p:origin x="-92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832" y="-91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C5B9D-22A5-47D7-BCCC-0C7A72BAE3CC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78775-BEFC-4BAA-A8DE-01D110392F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63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44D66-4B65-4127-9E83-09B7D68A1EEB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770DE-9277-4E89-B042-AD533A4907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55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962400"/>
            <a:ext cx="9144000" cy="533400"/>
          </a:xfrm>
          <a:prstGeom prst="rect">
            <a:avLst/>
          </a:prstGeom>
        </p:spPr>
        <p:txBody>
          <a:bodyPr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kumimoji="0" lang="en-US" sz="2000" b="1" i="1" u="none" strike="noStrike" kern="1200" cap="none" spc="0" normalizeH="0" baseline="0" noProof="0" smtClean="0">
                <a:ln>
                  <a:noFill/>
                </a:ln>
                <a:solidFill>
                  <a:srgbClr val="EEB2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defRPr>
            </a:lvl1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EB21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Presenter name, job title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0" y="2849880"/>
            <a:ext cx="9144000" cy="838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2b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28600" y="1905000"/>
            <a:ext cx="8458200" cy="4648200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Arial" pitchFamily="34" charset="0"/>
              <a:buChar char="▪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Enter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1371600"/>
            <a:ext cx="8534400" cy="533400"/>
          </a:xfrm>
          <a:prstGeom prst="rect">
            <a:avLst/>
          </a:prstGeom>
        </p:spPr>
        <p:txBody>
          <a:bodyPr/>
          <a:lstStyle>
            <a:lvl1pPr>
              <a:buNone/>
              <a:defRPr sz="2800" b="1" i="1">
                <a:solidFill>
                  <a:srgbClr val="C88A1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Enter Subtitle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228600" y="254000"/>
            <a:ext cx="7543800" cy="685800"/>
          </a:xfrm>
          <a:prstGeom prst="rect">
            <a:avLst/>
          </a:prstGeom>
        </p:spPr>
        <p:txBody>
          <a:bodyPr/>
          <a:lstStyle>
            <a:lvl1pPr>
              <a:buNone/>
              <a:defRPr sz="3000" b="1" strike="noStrike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Slide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3b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28600" y="1905000"/>
            <a:ext cx="4267200" cy="4419600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Arial" pitchFamily="34" charset="0"/>
              <a:buChar char="▪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Enter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1371600"/>
            <a:ext cx="4267200" cy="533400"/>
          </a:xfrm>
          <a:prstGeom prst="rect">
            <a:avLst/>
          </a:prstGeom>
        </p:spPr>
        <p:txBody>
          <a:bodyPr/>
          <a:lstStyle>
            <a:lvl1pPr>
              <a:buNone/>
              <a:defRPr sz="2800" b="1" i="1">
                <a:solidFill>
                  <a:srgbClr val="C88A12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Enter Subtitle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648200" y="1905000"/>
            <a:ext cx="4267200" cy="4419600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Arial" pitchFamily="34" charset="0"/>
              <a:buChar char="▪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Enter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1371600"/>
            <a:ext cx="4267200" cy="533400"/>
          </a:xfrm>
          <a:prstGeom prst="rect">
            <a:avLst/>
          </a:prstGeom>
        </p:spPr>
        <p:txBody>
          <a:bodyPr/>
          <a:lstStyle>
            <a:lvl1pPr>
              <a:buNone/>
              <a:defRPr sz="2800" b="1" i="1">
                <a:solidFill>
                  <a:srgbClr val="C88A12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Enter Subtitle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228600" y="254000"/>
            <a:ext cx="7543800" cy="685800"/>
          </a:xfrm>
          <a:prstGeom prst="rect">
            <a:avLst/>
          </a:prstGeom>
        </p:spPr>
        <p:txBody>
          <a:bodyPr/>
          <a:lstStyle>
            <a:lvl1pPr>
              <a:buNone/>
              <a:defRPr sz="3000" b="1" strike="noStrike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Slide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4b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28600" y="1905000"/>
            <a:ext cx="4267200" cy="4419600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Arial" pitchFamily="34" charset="0"/>
              <a:buChar char="▪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Enter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1371600"/>
            <a:ext cx="4267200" cy="533400"/>
          </a:xfrm>
          <a:prstGeom prst="rect">
            <a:avLst/>
          </a:prstGeom>
        </p:spPr>
        <p:txBody>
          <a:bodyPr/>
          <a:lstStyle>
            <a:lvl1pPr>
              <a:buNone/>
              <a:defRPr sz="2800" b="1" i="1">
                <a:solidFill>
                  <a:srgbClr val="C88A12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Enter Subtitle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4800600" y="5791200"/>
            <a:ext cx="4038600" cy="457200"/>
          </a:xfrm>
          <a:prstGeom prst="rect">
            <a:avLst/>
          </a:prstGeom>
        </p:spPr>
        <p:txBody>
          <a:bodyPr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i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Click to enter photo/graph description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228600" y="254000"/>
            <a:ext cx="8686800" cy="685800"/>
          </a:xfrm>
          <a:prstGeom prst="rect">
            <a:avLst/>
          </a:prstGeom>
        </p:spPr>
        <p:txBody>
          <a:bodyPr/>
          <a:lstStyle>
            <a:lvl1pPr algn="l">
              <a:buNone/>
              <a:defRPr sz="3000" b="1" strike="noStrike" baseline="0">
                <a:solidFill>
                  <a:schemeClr val="bg1"/>
                </a:solidFill>
                <a:effectLst/>
                <a:latin typeface="Arial Black" pitchFamily="34" charset="0"/>
                <a:cs typeface="Arial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Slide Title</a:t>
            </a:r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800600" y="1371600"/>
            <a:ext cx="4038600" cy="4267200"/>
          </a:xfrm>
          <a:prstGeom prst="rect">
            <a:avLst/>
          </a:prstGeom>
        </p:spPr>
        <p:txBody>
          <a:bodyPr/>
          <a:lstStyle>
            <a:lvl1pPr algn="ctr"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Photo/Graph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5b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800600" y="1371600"/>
            <a:ext cx="4038600" cy="4267200"/>
          </a:xfrm>
          <a:prstGeom prst="rect">
            <a:avLst/>
          </a:prstGeom>
        </p:spPr>
        <p:txBody>
          <a:bodyPr/>
          <a:lstStyle>
            <a:lvl1pPr algn="ctr"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Photo/Graph</a:t>
            </a:r>
            <a:endParaRPr lang="en-US" dirty="0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304800" y="1371600"/>
            <a:ext cx="4038600" cy="4267200"/>
          </a:xfrm>
          <a:prstGeom prst="rect">
            <a:avLst/>
          </a:prstGeom>
        </p:spPr>
        <p:txBody>
          <a:bodyPr/>
          <a:lstStyle>
            <a:lvl1pPr algn="ctr"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Photo/Graph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800600" y="5715000"/>
            <a:ext cx="4038600" cy="457200"/>
          </a:xfrm>
          <a:prstGeom prst="rect">
            <a:avLst/>
          </a:prstGeom>
        </p:spPr>
        <p:txBody>
          <a:bodyPr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i="1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Click to enter photo/graph description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04800" y="5715000"/>
            <a:ext cx="4038600" cy="457200"/>
          </a:xfrm>
          <a:prstGeom prst="rect">
            <a:avLst/>
          </a:prstGeom>
        </p:spPr>
        <p:txBody>
          <a:bodyPr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i="1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Click to enter photo/graph description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228600" y="254000"/>
            <a:ext cx="8686800" cy="685800"/>
          </a:xfrm>
          <a:prstGeom prst="rect">
            <a:avLst/>
          </a:prstGeom>
        </p:spPr>
        <p:txBody>
          <a:bodyPr/>
          <a:lstStyle>
            <a:lvl1pPr algn="l">
              <a:buNone/>
              <a:defRPr sz="3000" b="1" strike="noStrike" baseline="0">
                <a:solidFill>
                  <a:schemeClr val="bg1"/>
                </a:solidFill>
                <a:effectLst/>
                <a:latin typeface="Arial Black" pitchFamily="34" charset="0"/>
                <a:cs typeface="Arial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Slide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152400" y="6096000"/>
            <a:ext cx="8839200" cy="533400"/>
          </a:xfrm>
          <a:prstGeom prst="rect">
            <a:avLst/>
          </a:prstGeom>
        </p:spPr>
        <p:txBody>
          <a:bodyPr/>
          <a:lstStyle>
            <a:lvl1pPr algn="l">
              <a:buNone/>
              <a:defRPr sz="2000" b="1" i="1" baseline="0">
                <a:solidFill>
                  <a:srgbClr val="003A63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Enter Photo/Graph Description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152400" y="228600"/>
            <a:ext cx="8839200" cy="5257800"/>
          </a:xfrm>
          <a:prstGeom prst="rect">
            <a:avLst/>
          </a:prstGeom>
        </p:spPr>
        <p:txBody>
          <a:bodyPr/>
          <a:lstStyle>
            <a:lvl1pPr algn="ctr">
              <a:buNone/>
              <a:defRPr baseline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Photo/Graph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-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152400" y="6096000"/>
            <a:ext cx="8839200" cy="533400"/>
          </a:xfrm>
          <a:prstGeom prst="rect">
            <a:avLst/>
          </a:prstGeom>
        </p:spPr>
        <p:txBody>
          <a:bodyPr/>
          <a:lstStyle>
            <a:lvl1pPr algn="l">
              <a:buNone/>
              <a:defRPr sz="2000" b="1" i="1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Enter Photo/Graph Description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152400" y="228600"/>
            <a:ext cx="8839200" cy="5257800"/>
          </a:xfrm>
          <a:prstGeom prst="rect">
            <a:avLst/>
          </a:prstGeom>
        </p:spPr>
        <p:txBody>
          <a:bodyPr/>
          <a:lstStyle>
            <a:lvl1pPr algn="ctr">
              <a:buNone/>
              <a:defRPr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Photo/Graph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1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52400" y="1371600"/>
            <a:ext cx="8458200" cy="4953000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4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Arial" pitchFamily="34" charset="0"/>
              <a:buChar char="▪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Enter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228600" y="254000"/>
            <a:ext cx="7543800" cy="685800"/>
          </a:xfrm>
          <a:prstGeom prst="rect">
            <a:avLst/>
          </a:prstGeom>
        </p:spPr>
        <p:txBody>
          <a:bodyPr/>
          <a:lstStyle>
            <a:lvl1pPr marL="0" indent="3175">
              <a:buNone/>
              <a:defRPr sz="3000" b="1" strike="noStrike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Slide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2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28600" y="1905000"/>
            <a:ext cx="8458200" cy="4648200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4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Arial" pitchFamily="34" charset="0"/>
              <a:buChar char="▪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Enter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1371600"/>
            <a:ext cx="8534400" cy="533400"/>
          </a:xfrm>
          <a:prstGeom prst="rect">
            <a:avLst/>
          </a:prstGeom>
        </p:spPr>
        <p:txBody>
          <a:bodyPr/>
          <a:lstStyle>
            <a:lvl1pPr>
              <a:buNone/>
              <a:defRPr sz="2800" b="1" i="1">
                <a:solidFill>
                  <a:srgbClr val="C88A1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Enter Subtitle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228600" y="254000"/>
            <a:ext cx="7543800" cy="685800"/>
          </a:xfrm>
          <a:prstGeom prst="rect">
            <a:avLst/>
          </a:prstGeom>
        </p:spPr>
        <p:txBody>
          <a:bodyPr/>
          <a:lstStyle>
            <a:lvl1pPr>
              <a:buNone/>
              <a:defRPr sz="3000" b="1" strike="noStrike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Slide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3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28600" y="1905000"/>
            <a:ext cx="4267200" cy="4419600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4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Arial" pitchFamily="34" charset="0"/>
              <a:buChar char="▪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Enter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1371600"/>
            <a:ext cx="4267200" cy="533400"/>
          </a:xfrm>
          <a:prstGeom prst="rect">
            <a:avLst/>
          </a:prstGeom>
        </p:spPr>
        <p:txBody>
          <a:bodyPr/>
          <a:lstStyle>
            <a:lvl1pPr>
              <a:buNone/>
              <a:defRPr sz="2800" b="1" i="1">
                <a:solidFill>
                  <a:srgbClr val="C88A12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Enter Subtitle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648200" y="1905000"/>
            <a:ext cx="4267200" cy="4419600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4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Arial" pitchFamily="34" charset="0"/>
              <a:buChar char="▪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Enter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1371600"/>
            <a:ext cx="4267200" cy="533400"/>
          </a:xfrm>
          <a:prstGeom prst="rect">
            <a:avLst/>
          </a:prstGeom>
        </p:spPr>
        <p:txBody>
          <a:bodyPr/>
          <a:lstStyle>
            <a:lvl1pPr>
              <a:buNone/>
              <a:defRPr sz="2800" b="1" i="1">
                <a:solidFill>
                  <a:srgbClr val="C88A12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Enter Subtitle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228600" y="254000"/>
            <a:ext cx="7543800" cy="685800"/>
          </a:xfrm>
          <a:prstGeom prst="rect">
            <a:avLst/>
          </a:prstGeom>
        </p:spPr>
        <p:txBody>
          <a:bodyPr/>
          <a:lstStyle>
            <a:lvl1pPr>
              <a:buNone/>
              <a:defRPr sz="3000" b="1" strike="noStrike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Slide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4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28600" y="1905000"/>
            <a:ext cx="4267200" cy="4419600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Arial" pitchFamily="34" charset="0"/>
              <a:buChar char="▪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Enter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1371600"/>
            <a:ext cx="4267200" cy="533400"/>
          </a:xfrm>
          <a:prstGeom prst="rect">
            <a:avLst/>
          </a:prstGeom>
        </p:spPr>
        <p:txBody>
          <a:bodyPr/>
          <a:lstStyle>
            <a:lvl1pPr>
              <a:buNone/>
              <a:defRPr sz="2800" b="1" i="1">
                <a:solidFill>
                  <a:srgbClr val="C88A12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Enter Subtitle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4800600" y="5791200"/>
            <a:ext cx="4038600" cy="457200"/>
          </a:xfrm>
          <a:prstGeom prst="rect">
            <a:avLst/>
          </a:prstGeom>
        </p:spPr>
        <p:txBody>
          <a:bodyPr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i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Click to enter photo/graph description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228600" y="254000"/>
            <a:ext cx="8686800" cy="685800"/>
          </a:xfrm>
          <a:prstGeom prst="rect">
            <a:avLst/>
          </a:prstGeom>
        </p:spPr>
        <p:txBody>
          <a:bodyPr/>
          <a:lstStyle>
            <a:lvl1pPr algn="l">
              <a:buNone/>
              <a:defRPr sz="3000" b="1" strike="noStrike" baseline="0">
                <a:solidFill>
                  <a:schemeClr val="bg1"/>
                </a:solidFill>
                <a:effectLst/>
                <a:latin typeface="Arial Black" pitchFamily="34" charset="0"/>
                <a:cs typeface="Arial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Slide Title</a:t>
            </a:r>
            <a:endParaRPr lang="en-US" dirty="0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800600" y="1447800"/>
            <a:ext cx="4038600" cy="4267200"/>
          </a:xfrm>
          <a:prstGeom prst="rect">
            <a:avLst/>
          </a:prstGeom>
        </p:spPr>
        <p:txBody>
          <a:bodyPr/>
          <a:lstStyle>
            <a:lvl1pPr algn="ctr"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Photo/Graph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5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800600" y="1371600"/>
            <a:ext cx="4038600" cy="4267200"/>
          </a:xfrm>
          <a:prstGeom prst="rect">
            <a:avLst/>
          </a:prstGeom>
        </p:spPr>
        <p:txBody>
          <a:bodyPr/>
          <a:lstStyle>
            <a:lvl1pPr algn="ctr"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Photo/Graph</a:t>
            </a:r>
            <a:endParaRPr lang="en-US" dirty="0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304800" y="1371600"/>
            <a:ext cx="4038600" cy="4267200"/>
          </a:xfrm>
          <a:prstGeom prst="rect">
            <a:avLst/>
          </a:prstGeom>
        </p:spPr>
        <p:txBody>
          <a:bodyPr/>
          <a:lstStyle>
            <a:lvl1pPr algn="ctr"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Photo/Graph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800600" y="5715000"/>
            <a:ext cx="4038600" cy="457200"/>
          </a:xfrm>
          <a:prstGeom prst="rect">
            <a:avLst/>
          </a:prstGeom>
        </p:spPr>
        <p:txBody>
          <a:bodyPr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i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Click to enter photo/graph description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04800" y="5715000"/>
            <a:ext cx="4038600" cy="457200"/>
          </a:xfrm>
          <a:prstGeom prst="rect">
            <a:avLst/>
          </a:prstGeom>
        </p:spPr>
        <p:txBody>
          <a:bodyPr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i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Click to enter photo/graph description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228600" y="254000"/>
            <a:ext cx="8686800" cy="685800"/>
          </a:xfrm>
          <a:prstGeom prst="rect">
            <a:avLst/>
          </a:prstGeom>
        </p:spPr>
        <p:txBody>
          <a:bodyPr/>
          <a:lstStyle>
            <a:lvl1pPr algn="l">
              <a:buNone/>
              <a:defRPr sz="3000" b="1" strike="noStrike" baseline="0">
                <a:solidFill>
                  <a:schemeClr val="bg1"/>
                </a:solidFill>
                <a:effectLst/>
                <a:latin typeface="Arial Black" pitchFamily="34" charset="0"/>
                <a:cs typeface="Arial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Slide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0" y="327660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pPr lvl="0"/>
            <a:r>
              <a:rPr lang="en-US" dirty="0" smtClean="0"/>
              <a:t>Click to add new Section Title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962400"/>
            <a:ext cx="9144000" cy="4572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200" b="1" i="1" baseline="0">
                <a:solidFill>
                  <a:srgbClr val="EEB2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z="2200" dirty="0" smtClean="0">
                <a:latin typeface="Arial" pitchFamily="34" charset="0"/>
                <a:cs typeface="Arial" pitchFamily="34" charset="0"/>
              </a:rPr>
              <a:t>Presenter name, job title 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419600"/>
            <a:ext cx="9144000" cy="4572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200" b="1" i="1" baseline="0">
                <a:solidFill>
                  <a:srgbClr val="EEB2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z="2200" dirty="0" smtClean="0">
                <a:latin typeface="Arial" pitchFamily="34" charset="0"/>
                <a:cs typeface="Arial" pitchFamily="34" charset="0"/>
              </a:rPr>
              <a:t>contact information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47700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0" kern="1200" spc="7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 learn more about the Institute, visit: </a:t>
            </a:r>
            <a:r>
              <a:rPr lang="en-US" sz="1200" b="1" i="0" kern="1200" spc="70" baseline="0" dirty="0" smtClean="0">
                <a:solidFill>
                  <a:srgbClr val="EEB211"/>
                </a:solidFill>
                <a:latin typeface="Arial" pitchFamily="34" charset="0"/>
                <a:cs typeface="Arial" pitchFamily="34" charset="0"/>
              </a:rPr>
              <a:t>harriscountytx.gov/ifs</a:t>
            </a:r>
            <a:endParaRPr lang="en-US" sz="1200" b="1" i="0" kern="1200" spc="70" baseline="0" dirty="0">
              <a:solidFill>
                <a:srgbClr val="EEB21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1b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228600" y="254000"/>
            <a:ext cx="8686800" cy="685800"/>
          </a:xfrm>
          <a:prstGeom prst="rect">
            <a:avLst/>
          </a:prstGeom>
        </p:spPr>
        <p:txBody>
          <a:bodyPr/>
          <a:lstStyle>
            <a:lvl1pPr algn="l">
              <a:buNone/>
              <a:defRPr sz="3000" b="1" strike="noStrike" baseline="0">
                <a:solidFill>
                  <a:schemeClr val="bg1"/>
                </a:solidFill>
                <a:effectLst/>
                <a:latin typeface="Arial Black" pitchFamily="34" charset="0"/>
                <a:cs typeface="Arial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Slide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52400" y="1371600"/>
            <a:ext cx="8458200" cy="4953000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buFont typeface="Arial" pitchFamily="34" charset="0"/>
              <a:buChar char="▪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Enter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64" r:id="rId3"/>
    <p:sldLayoutId id="2147483652" r:id="rId4"/>
    <p:sldLayoutId id="2147483656" r:id="rId5"/>
    <p:sldLayoutId id="2147483655" r:id="rId6"/>
    <p:sldLayoutId id="2147483657" r:id="rId7"/>
    <p:sldLayoutId id="2147483666" r:id="rId8"/>
    <p:sldLayoutId id="2147483668" r:id="rId9"/>
    <p:sldLayoutId id="2147483670" r:id="rId10"/>
    <p:sldLayoutId id="2147483671" r:id="rId11"/>
    <p:sldLayoutId id="2147483672" r:id="rId12"/>
    <p:sldLayoutId id="2147483676" r:id="rId13"/>
    <p:sldLayoutId id="2147483651" r:id="rId14"/>
    <p:sldLayoutId id="2147483677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3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30.emf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3.w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emf"/><Relationship Id="rId11" Type="http://schemas.openxmlformats.org/officeDocument/2006/relationships/oleObject" Target="../embeddings/oleObject3.bin"/><Relationship Id="rId5" Type="http://schemas.openxmlformats.org/officeDocument/2006/relationships/image" Target="../media/image35.emf"/><Relationship Id="rId10" Type="http://schemas.openxmlformats.org/officeDocument/2006/relationships/image" Target="../media/image32.wmf"/><Relationship Id="rId4" Type="http://schemas.openxmlformats.org/officeDocument/2006/relationships/image" Target="../media/image34.emf"/><Relationship Id="rId9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png"/><Relationship Id="rId7" Type="http://schemas.openxmlformats.org/officeDocument/2006/relationships/image" Target="../media/image48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7.emf"/><Relationship Id="rId5" Type="http://schemas.openxmlformats.org/officeDocument/2006/relationships/image" Target="../media/image46.wmf"/><Relationship Id="rId4" Type="http://schemas.openxmlformats.org/officeDocument/2006/relationships/oleObject" Target="../embeddings/oleObject4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1.emf"/><Relationship Id="rId7" Type="http://schemas.openxmlformats.org/officeDocument/2006/relationships/image" Target="../media/image55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image" Target="../media/image71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lww.com/amjforensicmedicine/pages/currenttoc.aspx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80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3962400"/>
            <a:ext cx="9144000" cy="990600"/>
          </a:xfrm>
        </p:spPr>
        <p:txBody>
          <a:bodyPr/>
          <a:lstStyle/>
          <a:p>
            <a:r>
              <a:rPr lang="en-US" dirty="0" smtClean="0"/>
              <a:t>Jeff Walterscheid, Ph.D., F-ABFT</a:t>
            </a:r>
          </a:p>
          <a:p>
            <a:r>
              <a:rPr lang="en-US" dirty="0" smtClean="0"/>
              <a:t>Toxicology Manager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43000" y="2286000"/>
            <a:ext cx="6858000" cy="16459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Advanced Techniques for Identifying New Compounds in Toxicology Casework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TOF Drug Screen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334"/>
          <a:stretch/>
        </p:blipFill>
        <p:spPr bwMode="auto">
          <a:xfrm>
            <a:off x="457200" y="1955800"/>
            <a:ext cx="8250432" cy="36068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690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TOF Drug Screen</a:t>
            </a:r>
            <a:endParaRPr lang="en-US" dirty="0"/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900" y="4402138"/>
            <a:ext cx="3759200" cy="2151062"/>
          </a:xfrm>
          <a:prstGeom prst="rect">
            <a:avLst/>
          </a:prstGeom>
          <a:noFill/>
          <a:ln w="12700">
            <a:solidFill>
              <a:srgbClr val="004080"/>
            </a:solidFill>
            <a:miter lim="800000"/>
            <a:headEnd/>
            <a:tailEnd/>
          </a:ln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143000"/>
            <a:ext cx="3602038" cy="54229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1371600"/>
            <a:ext cx="42291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  <a:sym typeface="Arial" charset="0"/>
              </a:rPr>
              <a:t> Pros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 TOF catalogues most all compounds present in the sample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Easy to review the list without re-analyzing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1600" dirty="0" smtClean="0">
              <a:solidFill>
                <a:srgbClr val="FFFFFF"/>
              </a:solidFill>
              <a:latin typeface="Arial" charset="0"/>
              <a:sym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  <a:sym typeface="Arial" charset="0"/>
              </a:rPr>
              <a:t>Cons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Only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reports drugs found that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are specified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in template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 Often requires personal inspection of data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 Sometimes drug peaks are not obvious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29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90800"/>
            <a:ext cx="9144000" cy="1524000"/>
          </a:xfrm>
        </p:spPr>
        <p:txBody>
          <a:bodyPr/>
          <a:lstStyle/>
          <a:p>
            <a:r>
              <a:rPr lang="en-US" sz="4800" dirty="0" smtClean="0"/>
              <a:t>Case 1: </a:t>
            </a:r>
            <a:br>
              <a:rPr lang="en-US" sz="4800" dirty="0" smtClean="0"/>
            </a:br>
            <a:r>
              <a:rPr lang="en-US" sz="4800" dirty="0" smtClean="0"/>
              <a:t>Scene investigation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318268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Case 1: Scene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09800" y="5181600"/>
            <a:ext cx="5676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  <a:sym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 19 year old male found dead at home after a party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05000" y="1371600"/>
            <a:ext cx="5349597" cy="3552825"/>
            <a:chOff x="1905000" y="1371600"/>
            <a:chExt cx="5349597" cy="3552825"/>
          </a:xfrm>
        </p:grpSpPr>
        <p:pic>
          <p:nvPicPr>
            <p:cNvPr id="8" name="Picture 2" descr="\\hcmeonas1\photography\ML Photo Cases\2013 Cases\ML13-3983\ML13-3983 Scene\DSC_005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1371600"/>
              <a:ext cx="5349597" cy="355282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 rot="2897379">
              <a:off x="4792283" y="2795152"/>
              <a:ext cx="151698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1: Scene</a:t>
            </a:r>
          </a:p>
        </p:txBody>
      </p:sp>
      <p:pic>
        <p:nvPicPr>
          <p:cNvPr id="3" name="Picture 2" descr="\\hcmeonas1\photography\ML Photo Cases\2013 Cases\ML13-3983\ML13-3983 Scene\DSC_00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4114800" cy="27327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\\hcmeonas1\photography\ML Photo Cases\2013 Cases\ML13-3983\ML13-3983 Scene\DSC_00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42581"/>
            <a:ext cx="4240236" cy="281606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5400" y="1837267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  <a:sym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 Liked to spray paint graffiti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4950614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  <a:sym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 Could solvent inhalation be a factor?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366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1: Scene</a:t>
            </a:r>
          </a:p>
        </p:txBody>
      </p:sp>
      <p:pic>
        <p:nvPicPr>
          <p:cNvPr id="3" name="Picture 3" descr="\\hcmeonas1\photography\ML Photo Cases\2013 Cases\ML13-3983\ML13-3983 Scene\DSC_0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2" y="1447800"/>
            <a:ext cx="4097079" cy="272099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\\hcmeonas1\photography\ML Photo Cases\2013 Cases\ML13-3983\ML13-3983 Scene\DSC_00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60911"/>
            <a:ext cx="3675322" cy="24408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4950614"/>
            <a:ext cx="3657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  <a:sym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 Drug paraphernalia and marijuana found on site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366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1: Scene</a:t>
            </a:r>
          </a:p>
          <a:p>
            <a:endParaRPr lang="en-US" dirty="0"/>
          </a:p>
        </p:txBody>
      </p:sp>
      <p:pic>
        <p:nvPicPr>
          <p:cNvPr id="3" name="Picture 2" descr="\\hcmeonas1\photography\ML Photo Cases\2013 Cases\ML13-3983\ML13-3983 Scene\DSC_00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4015783" cy="2667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\\hcmeonas1\photography\ML Photo Cases\2013 Cases\ML13-3983\ML13-3983 Scene\DSC_00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82032"/>
            <a:ext cx="4084168" cy="271241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4648200"/>
            <a:ext cx="4495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  <a:sym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 Several prescription medication bottles found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Half of them assigned to other patients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All are empty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366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7000"/>
            <a:ext cx="9144000" cy="1524000"/>
          </a:xfrm>
        </p:spPr>
        <p:txBody>
          <a:bodyPr/>
          <a:lstStyle/>
          <a:p>
            <a:r>
              <a:rPr lang="en-US" sz="4800" dirty="0" smtClean="0"/>
              <a:t>Case 1: </a:t>
            </a:r>
            <a:br>
              <a:rPr lang="en-US" sz="4800" dirty="0" smtClean="0"/>
            </a:br>
            <a:r>
              <a:rPr lang="en-US" sz="4800" dirty="0" smtClean="0"/>
              <a:t>Autopsy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2234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Case 1: Autopsy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24200" y="5257800"/>
            <a:ext cx="449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  <a:sym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Young, healthy, no injuries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76400" y="1295400"/>
            <a:ext cx="5608320" cy="3724651"/>
            <a:chOff x="1676400" y="1295400"/>
            <a:chExt cx="5608320" cy="3724651"/>
          </a:xfrm>
        </p:grpSpPr>
        <p:pic>
          <p:nvPicPr>
            <p:cNvPr id="3" name="Picture 2" descr="\\hcmeonas1\photography\ML Photo Cases\2013 Cases\ML13-3983\ML13-3983 EXAM\IFS_000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1295400"/>
              <a:ext cx="5608320" cy="372465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 rot="343500">
              <a:off x="2819400" y="1364730"/>
              <a:ext cx="1219200" cy="25148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 rot="17631425">
              <a:off x="3187258" y="2134746"/>
              <a:ext cx="425074" cy="25148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5366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1: Autopsy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5400" y="4969006"/>
            <a:ext cx="449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  <a:sym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 No needle marks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3400" y="1676400"/>
            <a:ext cx="3962400" cy="2631547"/>
            <a:chOff x="533400" y="1676400"/>
            <a:chExt cx="3962400" cy="2631547"/>
          </a:xfrm>
        </p:grpSpPr>
        <p:pic>
          <p:nvPicPr>
            <p:cNvPr id="3" name="Picture 2" descr="\\hcmeonas1\photography\ML Photo Cases\2013 Cases\ML13-3983\ML13-3983 EXAM\IFS_001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676400"/>
              <a:ext cx="3962400" cy="263154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371600" y="2362200"/>
              <a:ext cx="304800" cy="502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72000" y="3657600"/>
            <a:ext cx="3949246" cy="2622812"/>
            <a:chOff x="4572000" y="3657600"/>
            <a:chExt cx="3949246" cy="2622812"/>
          </a:xfrm>
        </p:grpSpPr>
        <p:pic>
          <p:nvPicPr>
            <p:cNvPr id="4" name="Picture 3" descr="\\hcmeonas1\photography\ML Photo Cases\2013 Cases\ML13-3983\ML13-3983 EXAM\IFS_0019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657600"/>
              <a:ext cx="3949246" cy="262281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6250290" y="4717519"/>
              <a:ext cx="152400" cy="69268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5366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819400"/>
            <a:ext cx="9144000" cy="1600200"/>
          </a:xfrm>
        </p:spPr>
        <p:txBody>
          <a:bodyPr/>
          <a:lstStyle/>
          <a:p>
            <a:pPr marL="0" indent="0"/>
            <a:r>
              <a:rPr lang="en-US" dirty="0">
                <a:solidFill>
                  <a:srgbClr val="FFC000"/>
                </a:solidFill>
              </a:rPr>
              <a:t>I have no commercial interests or financial relationships to disclose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1: Autopsy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5347202"/>
            <a:ext cx="5522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  <a:sym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D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istended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bladder, a sign of opioid toxicity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28800" y="1600200"/>
            <a:ext cx="5641975" cy="3747002"/>
            <a:chOff x="1828800" y="1600200"/>
            <a:chExt cx="5641975" cy="3747002"/>
          </a:xfrm>
        </p:grpSpPr>
        <p:pic>
          <p:nvPicPr>
            <p:cNvPr id="3" name="Picture 2" descr="\\hcmeonas1\photography\ML Photo Cases\2013 Cases\ML13-3983\ML13-3983 EXAM\IFS_002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1600200"/>
              <a:ext cx="5641975" cy="3747002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286000" y="3473701"/>
              <a:ext cx="381000" cy="7934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5366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7000"/>
            <a:ext cx="9144000" cy="1524000"/>
          </a:xfrm>
        </p:spPr>
        <p:txBody>
          <a:bodyPr/>
          <a:lstStyle/>
          <a:p>
            <a:r>
              <a:rPr lang="en-US" sz="4800" dirty="0" smtClean="0"/>
              <a:t>Case 1: </a:t>
            </a:r>
            <a:br>
              <a:rPr lang="en-US" sz="4800" dirty="0" smtClean="0"/>
            </a:br>
            <a:r>
              <a:rPr lang="en-US" sz="4800" dirty="0" smtClean="0"/>
              <a:t>Toxicology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45434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Case 1: Traditional toxicology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513106"/>
            <a:ext cx="8610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solidFill>
                  <a:srgbClr val="FFFF00"/>
                </a:solidFill>
              </a:rPr>
              <a:t>Blood</a:t>
            </a:r>
            <a:endParaRPr lang="en-US" sz="1600" b="1" u="sng" dirty="0">
              <a:solidFill>
                <a:srgbClr val="FFFF00"/>
              </a:solidFill>
            </a:endParaRPr>
          </a:p>
          <a:p>
            <a:r>
              <a:rPr lang="en-US" sz="1600" b="1" u="sng" dirty="0" err="1">
                <a:solidFill>
                  <a:schemeClr val="bg1"/>
                </a:solidFill>
              </a:rPr>
              <a:t>Analyte</a:t>
            </a:r>
            <a:r>
              <a:rPr lang="en-US" sz="1600" b="1" u="sng" dirty="0">
                <a:solidFill>
                  <a:schemeClr val="bg1"/>
                </a:solidFill>
              </a:rPr>
              <a:t> 			Result 			Method 		</a:t>
            </a:r>
          </a:p>
          <a:p>
            <a:r>
              <a:rPr lang="en-US" sz="1600" dirty="0">
                <a:solidFill>
                  <a:schemeClr val="bg1"/>
                </a:solidFill>
              </a:rPr>
              <a:t>Alprazolam 		0.040 ± 0.009 mg/L 		LC/MS/MS 	</a:t>
            </a:r>
          </a:p>
          <a:p>
            <a:r>
              <a:rPr lang="en-US" sz="1600" dirty="0">
                <a:solidFill>
                  <a:schemeClr val="bg1"/>
                </a:solidFill>
              </a:rPr>
              <a:t>Fluoxetine 		</a:t>
            </a:r>
            <a:r>
              <a:rPr lang="en-US" sz="1600" dirty="0" smtClean="0">
                <a:solidFill>
                  <a:schemeClr val="bg1"/>
                </a:solidFill>
              </a:rPr>
              <a:t>0.46 </a:t>
            </a:r>
            <a:r>
              <a:rPr lang="en-US" sz="1600" dirty="0">
                <a:solidFill>
                  <a:schemeClr val="bg1"/>
                </a:solidFill>
              </a:rPr>
              <a:t>± 0.17 mg/L 		LC/MS/MS 	</a:t>
            </a:r>
          </a:p>
          <a:p>
            <a:r>
              <a:rPr lang="en-US" sz="1600" dirty="0">
                <a:solidFill>
                  <a:schemeClr val="bg1"/>
                </a:solidFill>
              </a:rPr>
              <a:t>Marijuana Metabolite 	Presumptive positive 	</a:t>
            </a:r>
            <a:r>
              <a:rPr lang="en-US" sz="1600" dirty="0" smtClean="0">
                <a:solidFill>
                  <a:schemeClr val="bg1"/>
                </a:solidFill>
              </a:rPr>
              <a:t>Immunoassay </a:t>
            </a:r>
            <a:r>
              <a:rPr lang="en-US" sz="1600" dirty="0">
                <a:solidFill>
                  <a:schemeClr val="bg1"/>
                </a:solidFill>
              </a:rPr>
              <a:t>- ELISA </a:t>
            </a:r>
          </a:p>
          <a:p>
            <a:r>
              <a:rPr lang="en-US" sz="1600" dirty="0" err="1">
                <a:solidFill>
                  <a:schemeClr val="bg1"/>
                </a:solidFill>
              </a:rPr>
              <a:t>Norfluoxetine</a:t>
            </a:r>
            <a:r>
              <a:rPr lang="en-US" sz="1600" dirty="0">
                <a:solidFill>
                  <a:schemeClr val="bg1"/>
                </a:solidFill>
              </a:rPr>
              <a:t> 		0.23 ± 0.09 mg/L 		LC/MS/MS  	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b="1" u="sng" dirty="0" smtClean="0">
                <a:solidFill>
                  <a:srgbClr val="FFFF00"/>
                </a:solidFill>
              </a:rPr>
              <a:t>Vitreous </a:t>
            </a:r>
            <a:r>
              <a:rPr lang="en-US" sz="1600" b="1" u="sng" dirty="0">
                <a:solidFill>
                  <a:srgbClr val="FFFF00"/>
                </a:solidFill>
              </a:rPr>
              <a:t>Humor</a:t>
            </a:r>
          </a:p>
          <a:p>
            <a:r>
              <a:rPr lang="en-US" sz="1600" b="1" u="sng" dirty="0" err="1">
                <a:solidFill>
                  <a:schemeClr val="bg1"/>
                </a:solidFill>
              </a:rPr>
              <a:t>Analyte</a:t>
            </a:r>
            <a:r>
              <a:rPr lang="en-US" sz="1600" b="1" u="sng" dirty="0">
                <a:solidFill>
                  <a:schemeClr val="bg1"/>
                </a:solidFill>
              </a:rPr>
              <a:t> 			Result 			Method </a:t>
            </a:r>
            <a:r>
              <a:rPr lang="en-US" sz="1600" b="1" u="sng" dirty="0" smtClean="0">
                <a:solidFill>
                  <a:schemeClr val="bg1"/>
                </a:solidFill>
              </a:rPr>
              <a:t>                  </a:t>
            </a:r>
            <a:r>
              <a:rPr lang="en-US" sz="1600" dirty="0">
                <a:solidFill>
                  <a:schemeClr val="bg1"/>
                </a:solidFill>
              </a:rPr>
              <a:t>		</a:t>
            </a:r>
          </a:p>
          <a:p>
            <a:r>
              <a:rPr lang="en-US" sz="1600" dirty="0">
                <a:solidFill>
                  <a:schemeClr val="bg1"/>
                </a:solidFill>
              </a:rPr>
              <a:t>Chloride 			100 ± 6 </a:t>
            </a:r>
            <a:r>
              <a:rPr lang="en-US" sz="1600" dirty="0" err="1">
                <a:solidFill>
                  <a:schemeClr val="bg1"/>
                </a:solidFill>
              </a:rPr>
              <a:t>mEq</a:t>
            </a:r>
            <a:r>
              <a:rPr lang="en-US" sz="1600" dirty="0">
                <a:solidFill>
                  <a:schemeClr val="bg1"/>
                </a:solidFill>
              </a:rPr>
              <a:t>/L 		Ion Selective Electrode </a:t>
            </a:r>
          </a:p>
          <a:p>
            <a:r>
              <a:rPr lang="en-US" sz="1600" dirty="0">
                <a:solidFill>
                  <a:schemeClr val="bg1"/>
                </a:solidFill>
              </a:rPr>
              <a:t>Creatinine 		</a:t>
            </a:r>
            <a:r>
              <a:rPr lang="en-US" sz="1600" dirty="0" smtClean="0">
                <a:solidFill>
                  <a:schemeClr val="bg1"/>
                </a:solidFill>
              </a:rPr>
              <a:t>1.7 </a:t>
            </a:r>
            <a:r>
              <a:rPr lang="en-US" sz="1600" dirty="0">
                <a:solidFill>
                  <a:schemeClr val="bg1"/>
                </a:solidFill>
              </a:rPr>
              <a:t>± 0.3 mg/</a:t>
            </a:r>
            <a:r>
              <a:rPr lang="en-US" sz="1600" dirty="0" err="1">
                <a:solidFill>
                  <a:schemeClr val="bg1"/>
                </a:solidFill>
              </a:rPr>
              <a:t>dL</a:t>
            </a:r>
            <a:r>
              <a:rPr lang="en-US" sz="1600" dirty="0">
                <a:solidFill>
                  <a:schemeClr val="bg1"/>
                </a:solidFill>
              </a:rPr>
              <a:t> 		Spectrophotometric </a:t>
            </a:r>
          </a:p>
          <a:p>
            <a:r>
              <a:rPr lang="en-US" sz="1600" dirty="0">
                <a:solidFill>
                  <a:schemeClr val="bg1"/>
                </a:solidFill>
              </a:rPr>
              <a:t>Potassium 		</a:t>
            </a:r>
            <a:r>
              <a:rPr lang="en-US" sz="1600" dirty="0" smtClean="0">
                <a:solidFill>
                  <a:schemeClr val="bg1"/>
                </a:solidFill>
              </a:rPr>
              <a:t>19.2 </a:t>
            </a:r>
            <a:r>
              <a:rPr lang="en-US" sz="1600" dirty="0">
                <a:solidFill>
                  <a:schemeClr val="bg1"/>
                </a:solidFill>
              </a:rPr>
              <a:t>± 1.2 </a:t>
            </a:r>
            <a:r>
              <a:rPr lang="en-US" sz="1600" dirty="0" err="1">
                <a:solidFill>
                  <a:schemeClr val="bg1"/>
                </a:solidFill>
              </a:rPr>
              <a:t>mEq</a:t>
            </a:r>
            <a:r>
              <a:rPr lang="en-US" sz="1600" dirty="0">
                <a:solidFill>
                  <a:schemeClr val="bg1"/>
                </a:solidFill>
              </a:rPr>
              <a:t>/L 		Ion Selective Electrode </a:t>
            </a:r>
          </a:p>
          <a:p>
            <a:r>
              <a:rPr lang="en-US" sz="1600" dirty="0">
                <a:solidFill>
                  <a:schemeClr val="bg1"/>
                </a:solidFill>
              </a:rPr>
              <a:t>Sodium 			135 ± 4 </a:t>
            </a:r>
            <a:r>
              <a:rPr lang="en-US" sz="1600" dirty="0" err="1">
                <a:solidFill>
                  <a:schemeClr val="bg1"/>
                </a:solidFill>
              </a:rPr>
              <a:t>mEq</a:t>
            </a:r>
            <a:r>
              <a:rPr lang="en-US" sz="1600" dirty="0">
                <a:solidFill>
                  <a:schemeClr val="bg1"/>
                </a:solidFill>
              </a:rPr>
              <a:t>/L 		Ion Selective Electrode</a:t>
            </a:r>
          </a:p>
          <a:p>
            <a:r>
              <a:rPr lang="en-US" sz="1600" dirty="0">
                <a:solidFill>
                  <a:schemeClr val="bg1"/>
                </a:solidFill>
              </a:rPr>
              <a:t>Urea Nitrogen 		18 ± 2 mg/</a:t>
            </a:r>
            <a:r>
              <a:rPr lang="en-US" sz="1600" dirty="0" err="1">
                <a:solidFill>
                  <a:schemeClr val="bg1"/>
                </a:solidFill>
              </a:rPr>
              <a:t>dL</a:t>
            </a:r>
            <a:r>
              <a:rPr lang="en-US" sz="1600" dirty="0">
                <a:solidFill>
                  <a:schemeClr val="bg1"/>
                </a:solidFill>
              </a:rPr>
              <a:t> 		Spectrophotometric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5486400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  <a:sym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 Toxicology shows a nominal profile that does not explain the reason for his death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59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1: </a:t>
            </a:r>
            <a:r>
              <a:rPr lang="en-US" dirty="0" smtClean="0"/>
              <a:t>Further </a:t>
            </a:r>
            <a:r>
              <a:rPr lang="en-US" dirty="0"/>
              <a:t>analysis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09800" y="4114800"/>
            <a:ext cx="59039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  <a:sym typeface="Arial" charset="0"/>
              </a:rPr>
              <a:t> </a:t>
            </a:r>
            <a:endParaRPr lang="en-US" sz="2400" dirty="0" smtClean="0">
              <a:solidFill>
                <a:srgbClr val="FFFF00"/>
              </a:solidFill>
              <a:latin typeface="Arial" charset="0"/>
              <a:sym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charset="0"/>
                <a:sym typeface="Arial" charset="0"/>
              </a:rPr>
              <a:t> LC-TOF/MS profile 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showed: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 Caffeine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 Alprazolam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 Fluoxetine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charset="0"/>
                <a:sym typeface="Arial" charset="0"/>
              </a:rPr>
              <a:t>Norfluoxetine</a:t>
            </a:r>
            <a:endParaRPr lang="en-US" sz="2400" dirty="0" smtClean="0">
              <a:solidFill>
                <a:srgbClr val="FFFFFF"/>
              </a:solidFill>
              <a:latin typeface="Arial" charset="0"/>
              <a:sym typeface="Arial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1600" dirty="0" smtClean="0">
              <a:solidFill>
                <a:srgbClr val="FFFFFF"/>
              </a:solidFill>
              <a:latin typeface="Arial" charset="0"/>
              <a:sym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1600" dirty="0" smtClean="0">
              <a:solidFill>
                <a:srgbClr val="FFFFFF"/>
              </a:solidFill>
              <a:latin typeface="Arial" charset="0"/>
              <a:sym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676400"/>
            <a:ext cx="8467725" cy="230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699002" y="2379134"/>
            <a:ext cx="589756" cy="1049866"/>
            <a:chOff x="4699002" y="2379134"/>
            <a:chExt cx="589756" cy="1049866"/>
          </a:xfrm>
        </p:grpSpPr>
        <p:sp>
          <p:nvSpPr>
            <p:cNvPr id="2" name="Rounded Rectangle 1"/>
            <p:cNvSpPr/>
            <p:nvPr/>
          </p:nvSpPr>
          <p:spPr>
            <a:xfrm>
              <a:off x="4724400" y="2667000"/>
              <a:ext cx="513556" cy="7620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99002" y="2379134"/>
              <a:ext cx="5897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???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9615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1: Further analysis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059296" cy="192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595210" y="1538914"/>
            <a:ext cx="515744" cy="1049866"/>
            <a:chOff x="4699002" y="2379134"/>
            <a:chExt cx="589756" cy="1049866"/>
          </a:xfrm>
        </p:grpSpPr>
        <p:sp>
          <p:nvSpPr>
            <p:cNvPr id="10" name="Rounded Rectangle 9"/>
            <p:cNvSpPr/>
            <p:nvPr/>
          </p:nvSpPr>
          <p:spPr>
            <a:xfrm>
              <a:off x="4724400" y="2667000"/>
              <a:ext cx="513556" cy="7620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99002" y="2379134"/>
              <a:ext cx="589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???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5"/>
          <a:stretch/>
        </p:blipFill>
        <p:spPr bwMode="auto">
          <a:xfrm>
            <a:off x="1803666" y="2873596"/>
            <a:ext cx="4901933" cy="146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65"/>
          <a:stretch/>
        </p:blipFill>
        <p:spPr bwMode="auto">
          <a:xfrm>
            <a:off x="1862934" y="4062766"/>
            <a:ext cx="4842666" cy="149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60"/>
          <a:stretch/>
        </p:blipFill>
        <p:spPr bwMode="auto">
          <a:xfrm>
            <a:off x="1862933" y="5334000"/>
            <a:ext cx="4842667" cy="150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506132" y="3048000"/>
            <a:ext cx="1938102" cy="3273228"/>
            <a:chOff x="2506132" y="3048000"/>
            <a:chExt cx="1938102" cy="3273228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98488084"/>
                </p:ext>
              </p:extLst>
            </p:nvPr>
          </p:nvGraphicFramePr>
          <p:xfrm>
            <a:off x="2658532" y="3048000"/>
            <a:ext cx="1772966" cy="846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1" name="CS ChemDraw Drawing" r:id="rId7" imgW="4270680" imgH="2040480" progId="ChemDraw.Document.6.0">
                    <p:embed/>
                  </p:oleObj>
                </mc:Choice>
                <mc:Fallback>
                  <p:oleObj name="CS ChemDraw Drawing" r:id="rId7" imgW="4270680" imgH="2040480" progId="ChemDraw.Document.6.0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58532" y="3048000"/>
                          <a:ext cx="1772966" cy="8466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6664091"/>
                </p:ext>
              </p:extLst>
            </p:nvPr>
          </p:nvGraphicFramePr>
          <p:xfrm>
            <a:off x="2506132" y="4255155"/>
            <a:ext cx="1780202" cy="8502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2" name="CS ChemDraw Drawing" r:id="rId9" imgW="4270680" imgH="2040120" progId="ChemDraw.Document.6.0">
                    <p:embed/>
                  </p:oleObj>
                </mc:Choice>
                <mc:Fallback>
                  <p:oleObj name="CS ChemDraw Drawing" r:id="rId9" imgW="4270680" imgH="2040120" progId="ChemDraw.Document.6.0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06132" y="4255155"/>
                          <a:ext cx="1780202" cy="8502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540482"/>
                </p:ext>
              </p:extLst>
            </p:nvPr>
          </p:nvGraphicFramePr>
          <p:xfrm>
            <a:off x="2506132" y="5486400"/>
            <a:ext cx="1938102" cy="8348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3" name="CS ChemDraw Drawing" r:id="rId11" imgW="4735080" imgH="2040480" progId="ChemDraw.Document.6.0">
                    <p:embed/>
                  </p:oleObj>
                </mc:Choice>
                <mc:Fallback>
                  <p:oleObj name="CS ChemDraw Drawing" r:id="rId11" imgW="4735080" imgH="2040480" progId="ChemDraw.Document.6.0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06132" y="5486400"/>
                          <a:ext cx="1938102" cy="8348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0673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1: Further analysis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1447800"/>
            <a:ext cx="6553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FF00"/>
                </a:solidFill>
              </a:rPr>
              <a:t>Specimen: Blood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Analyte</a:t>
            </a:r>
            <a:r>
              <a:rPr lang="en-US" b="1" dirty="0" smtClean="0">
                <a:solidFill>
                  <a:schemeClr val="bg1"/>
                </a:solidFill>
              </a:rPr>
              <a:t> 			Result 		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Loperamide</a:t>
            </a:r>
            <a:r>
              <a:rPr lang="en-US" dirty="0" smtClean="0">
                <a:solidFill>
                  <a:schemeClr val="bg1"/>
                </a:solidFill>
              </a:rPr>
              <a:t>		0.063 mg/L 		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Therapeutic reference range: 0.001-0.003 mg/L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			</a:t>
            </a:r>
          </a:p>
          <a:p>
            <a:r>
              <a:rPr lang="en-US" b="1" u="sng" dirty="0" smtClean="0">
                <a:solidFill>
                  <a:srgbClr val="FFFF00"/>
                </a:solidFill>
              </a:rPr>
              <a:t>Cause of death: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Toxic effects of </a:t>
            </a:r>
            <a:r>
              <a:rPr lang="en-US" dirty="0" err="1" smtClean="0">
                <a:solidFill>
                  <a:schemeClr val="bg1"/>
                </a:solidFill>
              </a:rPr>
              <a:t>loperamide</a:t>
            </a:r>
            <a:r>
              <a:rPr lang="en-US" dirty="0" smtClean="0">
                <a:solidFill>
                  <a:schemeClr val="bg1"/>
                </a:solidFill>
              </a:rPr>
              <a:t> with fluoxetine and alprazolam	</a:t>
            </a:r>
          </a:p>
          <a:p>
            <a:r>
              <a:rPr lang="en-US" b="1" u="sng" dirty="0" smtClean="0">
                <a:solidFill>
                  <a:srgbClr val="FFFF00"/>
                </a:solidFill>
              </a:rPr>
              <a:t>Manner: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Accident		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73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90800"/>
            <a:ext cx="9144000" cy="1524000"/>
          </a:xfrm>
        </p:spPr>
        <p:txBody>
          <a:bodyPr/>
          <a:lstStyle/>
          <a:p>
            <a:r>
              <a:rPr lang="en-US" sz="4800" dirty="0" smtClean="0"/>
              <a:t>Case </a:t>
            </a:r>
            <a:r>
              <a:rPr lang="en-US" sz="4800" dirty="0" smtClean="0"/>
              <a:t>2: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Scene investigation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621017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</a:t>
            </a:r>
            <a:r>
              <a:rPr lang="en-US" dirty="0" smtClean="0"/>
              <a:t>2: Scene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5273695"/>
            <a:ext cx="499961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  <a:sym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 Originally </a:t>
            </a: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found sitting upright next to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bed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Was </a:t>
            </a: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repositioned on the floor for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assessment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No </a:t>
            </a: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attempts to resuscitate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00200" y="1404606"/>
            <a:ext cx="5990210" cy="3978275"/>
            <a:chOff x="1524000" y="2209800"/>
            <a:chExt cx="5990210" cy="3978275"/>
          </a:xfrm>
        </p:grpSpPr>
        <p:pic>
          <p:nvPicPr>
            <p:cNvPr id="6" name="Picture 4" descr="I:\Documents\Conference Meetings\2014 SOFT\Milnacipran suicide\Milnacipran\pix\Scene\DSC_002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209800"/>
              <a:ext cx="5990210" cy="3978275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 rot="696467">
              <a:off x="5456900" y="5388435"/>
              <a:ext cx="381000" cy="11220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673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2: </a:t>
            </a:r>
            <a:r>
              <a:rPr lang="en-US" dirty="0" smtClean="0"/>
              <a:t>Scene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01887" y="5347202"/>
            <a:ext cx="4913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  <a:sym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 Bruising </a:t>
            </a: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was noted, but likely due to medical intervention when hospitalized five days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ago</a:t>
            </a:r>
            <a:endParaRPr lang="en-US" sz="1600" dirty="0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pic>
        <p:nvPicPr>
          <p:cNvPr id="5" name="Picture 3" descr="I:\Documents\Conference Meetings\2014 SOFT\Milnacipran suicide\Milnacipran\pix\Scene\DSC_0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6204437" cy="412054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73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2: </a:t>
            </a:r>
            <a:r>
              <a:rPr lang="en-US" dirty="0" smtClean="0"/>
              <a:t>Scene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4724400"/>
            <a:ext cx="358140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  <a:sym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Only a few prescriptions on scene: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iron citrate and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  <a:sym typeface="Arial" charset="0"/>
              </a:rPr>
              <a:t>butalbital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/APAP</a:t>
            </a:r>
            <a:endParaRPr lang="en-US" sz="1600" dirty="0" smtClean="0">
              <a:solidFill>
                <a:srgbClr val="FFFFFF"/>
              </a:solidFill>
              <a:latin typeface="Arial" charset="0"/>
              <a:sym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pic>
        <p:nvPicPr>
          <p:cNvPr id="5" name="Picture 2" descr="I:\Documents\Conference Meetings\2014 SOFT\Milnacipran suicide\Milnacipran\pix\Scene\DSC_00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b="17152"/>
          <a:stretch/>
        </p:blipFill>
        <p:spPr bwMode="auto">
          <a:xfrm>
            <a:off x="381000" y="1447801"/>
            <a:ext cx="4592101" cy="30480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886201" y="3133725"/>
            <a:ext cx="4919335" cy="3267075"/>
            <a:chOff x="3886201" y="3133725"/>
            <a:chExt cx="4919335" cy="3267075"/>
          </a:xfrm>
        </p:grpSpPr>
        <p:pic>
          <p:nvPicPr>
            <p:cNvPr id="8" name="Picture 3" descr="I:\Documents\Conference Meetings\2014 SOFT\Milnacipran suicide\Milnacipran\pix\Scene\DSC_001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1" y="3133725"/>
              <a:ext cx="4919335" cy="3267075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4648200" y="4191000"/>
              <a:ext cx="1066800" cy="228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705600" y="3886200"/>
              <a:ext cx="1066800" cy="228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673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Looking for drugs: Where’s Waldo?</a:t>
            </a:r>
            <a:endParaRPr lang="en-US" dirty="0"/>
          </a:p>
        </p:txBody>
      </p:sp>
      <p:sp>
        <p:nvSpPr>
          <p:cNvPr id="33" name="Rectangle 3"/>
          <p:cNvSpPr>
            <a:spLocks/>
          </p:cNvSpPr>
          <p:nvPr/>
        </p:nvSpPr>
        <p:spPr bwMode="auto">
          <a:xfrm>
            <a:off x="4267200" y="1905000"/>
            <a:ext cx="3873500" cy="368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In order to characterize the presence of drugs, we need to know their unique characteristics:</a:t>
            </a:r>
          </a:p>
          <a:p>
            <a:pPr marL="800100" lvl="1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Size</a:t>
            </a:r>
          </a:p>
          <a:p>
            <a:pPr marL="800100" lvl="1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Structure</a:t>
            </a:r>
          </a:p>
          <a:p>
            <a:pPr marL="800100" lvl="1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Mass</a:t>
            </a:r>
          </a:p>
          <a:p>
            <a:pPr marL="800100" lvl="1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Solubility</a:t>
            </a:r>
          </a:p>
          <a:p>
            <a:pPr marL="800100" lvl="1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Volatility</a:t>
            </a:r>
          </a:p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Arial" charset="0"/>
              <a:buChar char="•"/>
            </a:pPr>
            <a:endParaRPr lang="en-US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34" name="Picture 3" descr="waldo.jpg"/>
          <p:cNvPicPr>
            <a:picLocks noChangeAspect="1"/>
          </p:cNvPicPr>
          <p:nvPr/>
        </p:nvPicPr>
        <p:blipFill>
          <a:blip r:embed="rId2" cstate="print"/>
          <a:srcRect l="7500" t="6383" r="6265" b="6383"/>
          <a:stretch>
            <a:fillRect/>
          </a:stretch>
        </p:blipFill>
        <p:spPr bwMode="auto">
          <a:xfrm>
            <a:off x="1371600" y="1676400"/>
            <a:ext cx="2286000" cy="407511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066800"/>
            <a:ext cx="7467600" cy="5600700"/>
          </a:xfrm>
          <a:prstGeom prst="rect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266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 autoUpdateAnimBg="0" advAuto="50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7000"/>
            <a:ext cx="9144000" cy="1524000"/>
          </a:xfrm>
        </p:spPr>
        <p:txBody>
          <a:bodyPr/>
          <a:lstStyle/>
          <a:p>
            <a:r>
              <a:rPr lang="en-US" sz="4800" dirty="0" smtClean="0"/>
              <a:t>Case </a:t>
            </a:r>
            <a:r>
              <a:rPr lang="en-US" sz="4800" dirty="0" smtClean="0"/>
              <a:t>2: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Autopsy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609953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</a:t>
            </a:r>
            <a:r>
              <a:rPr lang="en-US" dirty="0" smtClean="0"/>
              <a:t>2: </a:t>
            </a:r>
            <a:r>
              <a:rPr lang="en-US" dirty="0"/>
              <a:t>Autopsy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57400" y="5529263"/>
            <a:ext cx="5903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  <a:sym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 Obesity </a:t>
            </a: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noted at 332 </a:t>
            </a:r>
            <a:r>
              <a:rPr lang="en-US" sz="1600" dirty="0" err="1">
                <a:solidFill>
                  <a:srgbClr val="FFFFFF"/>
                </a:solidFill>
                <a:latin typeface="Arial" charset="0"/>
                <a:sym typeface="Arial" charset="0"/>
              </a:rPr>
              <a:t>lbs</a:t>
            </a: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; </a:t>
            </a:r>
            <a:r>
              <a:rPr lang="en-US" sz="1600" dirty="0" err="1">
                <a:solidFill>
                  <a:srgbClr val="FFFFFF"/>
                </a:solidFill>
                <a:latin typeface="Arial" charset="0"/>
                <a:sym typeface="Arial" charset="0"/>
              </a:rPr>
              <a:t>lividity</a:t>
            </a: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 consistent with positioning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47800" y="1219200"/>
            <a:ext cx="6489792" cy="4310063"/>
            <a:chOff x="1447800" y="1219200"/>
            <a:chExt cx="6489792" cy="4310063"/>
          </a:xfrm>
        </p:grpSpPr>
        <p:pic>
          <p:nvPicPr>
            <p:cNvPr id="5" name="Picture 2" descr="I:\Documents\Conference Meetings\2014 SOFT\Milnacipran suicide\Milnacipran\pix\Exam\IFS_001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1219200"/>
              <a:ext cx="6489792" cy="4310063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5181600" y="2091265"/>
              <a:ext cx="1676400" cy="457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673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2: Autopsy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2354" y="5470161"/>
            <a:ext cx="5903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  <a:sym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 Pulmonary </a:t>
            </a: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edema; frothy material exuding from bronchi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71600" y="1219200"/>
            <a:ext cx="6400800" cy="4250961"/>
            <a:chOff x="1371600" y="2257245"/>
            <a:chExt cx="6096000" cy="4048534"/>
          </a:xfrm>
        </p:grpSpPr>
        <p:pic>
          <p:nvPicPr>
            <p:cNvPr id="6" name="Picture 2" descr="I:\Documents\Conference Meetings\2014 SOFT\Milnacipran suicide\Milnacipran\pix\Exam\IFS_001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2257245"/>
              <a:ext cx="6096000" cy="4048534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 rot="21423665">
              <a:off x="2438450" y="2745178"/>
              <a:ext cx="1065848" cy="2895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673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2: Autopsy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0199" y="5596968"/>
            <a:ext cx="6705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  <a:sym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 Cardiomegaly </a:t>
            </a: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noted (450 gram heart); minimal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atherosclerosis</a:t>
            </a:r>
            <a:endParaRPr lang="en-US" sz="1600" dirty="0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71600" y="1295400"/>
            <a:ext cx="6477000" cy="4301568"/>
            <a:chOff x="2133600" y="2211816"/>
            <a:chExt cx="6477000" cy="4301568"/>
          </a:xfrm>
        </p:grpSpPr>
        <p:pic>
          <p:nvPicPr>
            <p:cNvPr id="6" name="Picture 3" descr="I:\Documents\Conference Meetings\2014 SOFT\Milnacipran suicide\Milnacipran\pix\Exam\IFS_0017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2211816"/>
              <a:ext cx="6477000" cy="4301568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 rot="21257037">
              <a:off x="4243684" y="5100986"/>
              <a:ext cx="329568" cy="8401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673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7000"/>
            <a:ext cx="9144000" cy="1524000"/>
          </a:xfrm>
        </p:spPr>
        <p:txBody>
          <a:bodyPr/>
          <a:lstStyle/>
          <a:p>
            <a:r>
              <a:rPr lang="en-US" sz="4800" dirty="0" smtClean="0"/>
              <a:t>Case </a:t>
            </a:r>
            <a:r>
              <a:rPr lang="en-US" sz="4800" dirty="0" smtClean="0"/>
              <a:t>2: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Toxicology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80580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</a:t>
            </a:r>
            <a:r>
              <a:rPr lang="en-US" dirty="0" smtClean="0"/>
              <a:t>2: </a:t>
            </a:r>
            <a:r>
              <a:rPr lang="en-US" dirty="0"/>
              <a:t>Traditional toxicology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33900" y="2159000"/>
            <a:ext cx="38862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  <a:sym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 Traditional </a:t>
            </a: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methods revealed nominal concentrations of ibuprofen, </a:t>
            </a:r>
            <a:r>
              <a:rPr lang="en-US" sz="1600" dirty="0" err="1">
                <a:solidFill>
                  <a:srgbClr val="FFFFFF"/>
                </a:solidFill>
                <a:latin typeface="Arial" charset="0"/>
                <a:sym typeface="Arial" charset="0"/>
              </a:rPr>
              <a:t>metaxalone</a:t>
            </a: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, and 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  <a:sym typeface="Arial" charset="0"/>
              </a:rPr>
              <a:t>pregabalin</a:t>
            </a:r>
            <a:endParaRPr lang="en-US" sz="1600" dirty="0" smtClean="0">
              <a:solidFill>
                <a:srgbClr val="FFFFFF"/>
              </a:solidFill>
              <a:latin typeface="Arial" charset="0"/>
              <a:sym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1600" dirty="0">
              <a:solidFill>
                <a:srgbClr val="FFFFFF"/>
              </a:solidFill>
              <a:latin typeface="Arial" charset="0"/>
              <a:sym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 Vitreous </a:t>
            </a: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chemistries are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unremarkable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1600" dirty="0">
              <a:solidFill>
                <a:srgbClr val="FFFFFF"/>
              </a:solidFill>
              <a:latin typeface="Arial" charset="0"/>
              <a:sym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 Without </a:t>
            </a: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a pathological cause of death, the toxicology becomes a primary issue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3"/>
          </p:nvPr>
        </p:nvSpPr>
        <p:spPr>
          <a:xfrm>
            <a:off x="838200" y="1828800"/>
            <a:ext cx="3124200" cy="3810000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sz="1800" u="sng" dirty="0" smtClean="0">
                <a:solidFill>
                  <a:srgbClr val="FFFF00"/>
                </a:solidFill>
              </a:rPr>
              <a:t>Blood</a:t>
            </a:r>
          </a:p>
          <a:p>
            <a:pPr marL="0" indent="0">
              <a:buNone/>
            </a:pPr>
            <a:r>
              <a:rPr lang="en-US" sz="1800" b="0" dirty="0" smtClean="0"/>
              <a:t>Ibuprofen	Present</a:t>
            </a:r>
          </a:p>
          <a:p>
            <a:pPr marL="0" indent="0">
              <a:buNone/>
            </a:pPr>
            <a:r>
              <a:rPr lang="en-US" sz="1800" b="0" dirty="0" err="1" smtClean="0"/>
              <a:t>Metaxalone</a:t>
            </a:r>
            <a:r>
              <a:rPr lang="en-US" sz="1800" b="0" dirty="0" smtClean="0"/>
              <a:t>	Present</a:t>
            </a:r>
          </a:p>
          <a:p>
            <a:pPr marL="0" indent="0">
              <a:buNone/>
            </a:pPr>
            <a:r>
              <a:rPr lang="en-US" sz="1800" b="0" dirty="0" err="1" smtClean="0"/>
              <a:t>Pregabalin</a:t>
            </a:r>
            <a:r>
              <a:rPr lang="en-US" sz="1800" b="0" dirty="0" smtClean="0"/>
              <a:t>	6.6 mg/L</a:t>
            </a:r>
            <a:endParaRPr lang="en-US" sz="1800" b="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u="sng" dirty="0" smtClean="0">
                <a:solidFill>
                  <a:srgbClr val="FFFF00"/>
                </a:solidFill>
              </a:rPr>
              <a:t>Vitreous Humor</a:t>
            </a:r>
          </a:p>
          <a:p>
            <a:pPr marL="0" indent="0">
              <a:buNone/>
            </a:pPr>
            <a:r>
              <a:rPr lang="en-US" sz="1800" b="0" dirty="0" smtClean="0"/>
              <a:t>Chloride		110 </a:t>
            </a:r>
            <a:r>
              <a:rPr lang="en-US" sz="1800" b="0" dirty="0" err="1" smtClean="0"/>
              <a:t>mEq</a:t>
            </a:r>
            <a:r>
              <a:rPr lang="en-US" sz="1800" b="0" dirty="0" smtClean="0"/>
              <a:t>/L</a:t>
            </a:r>
          </a:p>
          <a:p>
            <a:pPr marL="0" indent="0">
              <a:buNone/>
            </a:pPr>
            <a:r>
              <a:rPr lang="en-US" sz="1800" b="0" dirty="0" smtClean="0"/>
              <a:t>Creatinine	0.7 mg/</a:t>
            </a:r>
            <a:r>
              <a:rPr lang="en-US" sz="1800" b="0" dirty="0" err="1" smtClean="0"/>
              <a:t>dL</a:t>
            </a:r>
            <a:endParaRPr lang="en-US" sz="1800" b="0" dirty="0" smtClean="0"/>
          </a:p>
          <a:p>
            <a:pPr marL="0" indent="0">
              <a:buNone/>
            </a:pPr>
            <a:r>
              <a:rPr lang="en-US" sz="1800" b="0" dirty="0" smtClean="0"/>
              <a:t>Potassium	7.8 </a:t>
            </a:r>
            <a:r>
              <a:rPr lang="en-US" sz="1800" b="0" dirty="0" err="1" smtClean="0"/>
              <a:t>mEq</a:t>
            </a:r>
            <a:r>
              <a:rPr lang="en-US" sz="1800" b="0" dirty="0" smtClean="0"/>
              <a:t>/L</a:t>
            </a:r>
          </a:p>
          <a:p>
            <a:pPr marL="0" indent="0">
              <a:buNone/>
            </a:pPr>
            <a:r>
              <a:rPr lang="en-US" sz="1800" b="0" dirty="0" smtClean="0"/>
              <a:t>Sodium		149 </a:t>
            </a:r>
            <a:r>
              <a:rPr lang="en-US" sz="1800" b="0" dirty="0" err="1" smtClean="0"/>
              <a:t>mEq</a:t>
            </a:r>
            <a:r>
              <a:rPr lang="en-US" sz="1800" b="0" dirty="0" smtClean="0"/>
              <a:t>/L</a:t>
            </a:r>
          </a:p>
          <a:p>
            <a:pPr marL="0" indent="0">
              <a:buNone/>
            </a:pPr>
            <a:r>
              <a:rPr lang="en-US" sz="1800" b="0" dirty="0" smtClean="0"/>
              <a:t>Urea Nitrogen	34 mg/</a:t>
            </a:r>
            <a:r>
              <a:rPr lang="en-US" sz="1800" b="0" dirty="0" err="1" smtClean="0"/>
              <a:t>dL</a:t>
            </a:r>
            <a:endParaRPr lang="en-US" sz="1800" b="0" dirty="0"/>
          </a:p>
        </p:txBody>
      </p:sp>
      <p:sp>
        <p:nvSpPr>
          <p:cNvPr id="2" name="TextBox 1"/>
          <p:cNvSpPr txBox="1"/>
          <p:nvPr/>
        </p:nvSpPr>
        <p:spPr>
          <a:xfrm>
            <a:off x="4724400" y="2133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73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2: </a:t>
            </a:r>
            <a:r>
              <a:rPr lang="en-US" dirty="0" smtClean="0"/>
              <a:t>Further analysis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27257" r="49941" b="34336"/>
          <a:stretch/>
        </p:blipFill>
        <p:spPr bwMode="auto">
          <a:xfrm>
            <a:off x="457200" y="1295400"/>
            <a:ext cx="8373590" cy="280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8" t="27344" r="49940" b="34249"/>
          <a:stretch/>
        </p:blipFill>
        <p:spPr bwMode="auto">
          <a:xfrm>
            <a:off x="457200" y="1295399"/>
            <a:ext cx="8373590" cy="280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65755" r="49941" b="6991"/>
          <a:stretch/>
        </p:blipFill>
        <p:spPr bwMode="auto">
          <a:xfrm>
            <a:off x="457200" y="4106174"/>
            <a:ext cx="8373590" cy="198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127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2: </a:t>
            </a:r>
            <a:r>
              <a:rPr lang="en-US" dirty="0" smtClean="0"/>
              <a:t>Further analysis</a:t>
            </a:r>
            <a:endParaRPr lang="en-US" dirty="0"/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65755" r="63591" b="6991"/>
          <a:stretch/>
        </p:blipFill>
        <p:spPr bwMode="auto">
          <a:xfrm>
            <a:off x="990600" y="3614992"/>
            <a:ext cx="7239000" cy="266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2324100" y="1549401"/>
            <a:ext cx="2057400" cy="1916852"/>
            <a:chOff x="3865563" y="1738053"/>
            <a:chExt cx="2057400" cy="1916852"/>
          </a:xfrm>
        </p:grpSpPr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2608794"/>
                </p:ext>
              </p:extLst>
            </p:nvPr>
          </p:nvGraphicFramePr>
          <p:xfrm>
            <a:off x="3865563" y="1738053"/>
            <a:ext cx="2057400" cy="14721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3" name="CS ChemDraw Drawing" r:id="rId4" imgW="2510640" imgH="1796400" progId="ChemDraw.Document.6.0">
                    <p:embed/>
                  </p:oleObj>
                </mc:Choice>
                <mc:Fallback>
                  <p:oleObj name="CS ChemDraw Drawing" r:id="rId4" imgW="2510640" imgH="1796400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865563" y="1738053"/>
                          <a:ext cx="2057400" cy="147217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8620" y="3224692"/>
              <a:ext cx="1411287" cy="430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5562600" y="1466856"/>
            <a:ext cx="1411287" cy="1983822"/>
            <a:chOff x="6781800" y="1673778"/>
            <a:chExt cx="1411287" cy="1983822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2593" y="2298925"/>
              <a:ext cx="1409700" cy="368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1673778"/>
              <a:ext cx="1411287" cy="430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3227387"/>
              <a:ext cx="1411287" cy="430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7220743" y="1989137"/>
              <a:ext cx="53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>
                      <a:lumMod val="95000"/>
                    </a:schemeClr>
                  </a:solidFill>
                </a:rPr>
                <a:t>+</a:t>
              </a:r>
              <a:endParaRPr lang="en-US" sz="20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7" name="Down Arrow 26"/>
            <p:cNvSpPr/>
            <p:nvPr/>
          </p:nvSpPr>
          <p:spPr>
            <a:xfrm>
              <a:off x="7431821" y="2726158"/>
              <a:ext cx="111244" cy="456990"/>
            </a:xfrm>
            <a:prstGeom prst="downArrow">
              <a:avLst>
                <a:gd name="adj1" fmla="val 43581"/>
                <a:gd name="adj2" fmla="val 6357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4127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2: </a:t>
            </a:r>
            <a:r>
              <a:rPr lang="en-US" dirty="0" smtClean="0"/>
              <a:t>Further analysis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idx="13"/>
          </p:nvPr>
        </p:nvSpPr>
        <p:spPr>
          <a:xfrm>
            <a:off x="4741652" y="3657600"/>
            <a:ext cx="4097547" cy="2971800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sz="1800" u="sng" dirty="0" smtClean="0">
                <a:solidFill>
                  <a:srgbClr val="FFFF00"/>
                </a:solidFill>
              </a:rPr>
              <a:t>Blood</a:t>
            </a:r>
          </a:p>
          <a:p>
            <a:pPr marL="0" indent="0">
              <a:buNone/>
            </a:pPr>
            <a:r>
              <a:rPr lang="en-US" sz="1800" b="0" dirty="0" err="1" smtClean="0"/>
              <a:t>Milnacipran</a:t>
            </a:r>
            <a:r>
              <a:rPr lang="en-US" sz="1800" b="0" dirty="0" smtClean="0"/>
              <a:t>	40 mg/L</a:t>
            </a:r>
            <a:endParaRPr lang="en-US" sz="1800" b="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u="sng" dirty="0" smtClean="0">
                <a:solidFill>
                  <a:srgbClr val="FFFF00"/>
                </a:solidFill>
              </a:rPr>
              <a:t>Gastric contents</a:t>
            </a:r>
          </a:p>
          <a:p>
            <a:pPr marL="0" indent="0">
              <a:buNone/>
            </a:pPr>
            <a:r>
              <a:rPr lang="en-US" sz="1800" b="0" dirty="0" err="1" smtClean="0"/>
              <a:t>Milnacipran</a:t>
            </a:r>
            <a:r>
              <a:rPr lang="en-US" sz="1800" b="0" dirty="0" smtClean="0"/>
              <a:t>	379 </a:t>
            </a:r>
            <a:r>
              <a:rPr lang="en-US" sz="1800" b="0" dirty="0" smtClean="0"/>
              <a:t>mg/L</a:t>
            </a:r>
          </a:p>
          <a:p>
            <a:pPr marL="0" indent="0">
              <a:buNone/>
            </a:pPr>
            <a:endParaRPr lang="en-US" sz="1800" b="0" dirty="0"/>
          </a:p>
          <a:p>
            <a:pPr marL="0" indent="0">
              <a:buNone/>
            </a:pPr>
            <a:r>
              <a:rPr lang="en-US" sz="1800" dirty="0" smtClean="0">
                <a:solidFill>
                  <a:srgbClr val="FFFF00"/>
                </a:solidFill>
              </a:rPr>
              <a:t>Cause:  </a:t>
            </a:r>
            <a:r>
              <a:rPr lang="en-US" sz="1800" b="0" dirty="0" smtClean="0"/>
              <a:t>Acute </a:t>
            </a:r>
            <a:r>
              <a:rPr lang="en-US" sz="1800" b="0" dirty="0" err="1"/>
              <a:t>milnacipran</a:t>
            </a:r>
            <a:r>
              <a:rPr lang="en-US" sz="1800" b="0" dirty="0"/>
              <a:t> </a:t>
            </a:r>
            <a:r>
              <a:rPr lang="en-US" sz="1800" b="0" dirty="0" smtClean="0"/>
              <a:t>toxicity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FFFF00"/>
                </a:solidFill>
              </a:rPr>
              <a:t>Manner:  </a:t>
            </a:r>
            <a:r>
              <a:rPr lang="en-US" sz="1800" b="0" dirty="0" smtClean="0"/>
              <a:t>Suicide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grpSp>
        <p:nvGrpSpPr>
          <p:cNvPr id="6" name="Group 5"/>
          <p:cNvGrpSpPr/>
          <p:nvPr/>
        </p:nvGrpSpPr>
        <p:grpSpPr>
          <a:xfrm>
            <a:off x="1687654" y="4191000"/>
            <a:ext cx="2109123" cy="2033915"/>
            <a:chOff x="900023" y="4049103"/>
            <a:chExt cx="2708047" cy="2611483"/>
          </a:xfrm>
        </p:grpSpPr>
        <p:pic>
          <p:nvPicPr>
            <p:cNvPr id="8" name="Picture 7" descr="PeakChromatogram.0.17.4.e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4400" y="5427897"/>
              <a:ext cx="1270635" cy="123268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Picture 8" descr="PeakQualifiers.0.17.4.em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7435" y="5427896"/>
              <a:ext cx="1270635" cy="123268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0" name="Picture 9" descr="PeakChromatogram.0.13.4.em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0023" y="4049104"/>
              <a:ext cx="1270635" cy="123268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1" name="Picture 10" descr="PeakQualifiers.0.13.4.em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7435" y="4049103"/>
              <a:ext cx="1270635" cy="123268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pic>
        <p:nvPicPr>
          <p:cNvPr id="12" name="Picture 11" descr="SampleChromatogram.0.13.em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700" y="1143000"/>
            <a:ext cx="3208500" cy="13866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43000"/>
            <a:ext cx="3050023" cy="22875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13" descr="TargetCompoundCalibration.0.0.4.em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800" y="2666999"/>
            <a:ext cx="3200400" cy="138310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04127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90800"/>
            <a:ext cx="9144000" cy="1524000"/>
          </a:xfrm>
        </p:spPr>
        <p:txBody>
          <a:bodyPr/>
          <a:lstStyle/>
          <a:p>
            <a:r>
              <a:rPr lang="en-US" sz="4800" dirty="0" smtClean="0"/>
              <a:t>Case </a:t>
            </a:r>
            <a:r>
              <a:rPr lang="en-US" sz="4800" dirty="0" smtClean="0"/>
              <a:t>3: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Scene investigation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71498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Immunoassay Screen</a:t>
            </a:r>
            <a:endParaRPr lang="en-US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828800"/>
            <a:ext cx="4268788" cy="3200400"/>
          </a:xfrm>
          <a:prstGeom prst="rect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</p:pic>
      <p:sp>
        <p:nvSpPr>
          <p:cNvPr id="4" name="Rectangle 3"/>
          <p:cNvSpPr>
            <a:spLocks/>
          </p:cNvSpPr>
          <p:nvPr/>
        </p:nvSpPr>
        <p:spPr bwMode="auto">
          <a:xfrm>
            <a:off x="5029200" y="1219200"/>
            <a:ext cx="3733800" cy="533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</a:pPr>
            <a:r>
              <a:rPr lang="en-US" sz="1400" dirty="0" smtClean="0">
                <a:solidFill>
                  <a:srgbClr val="FFFF00"/>
                </a:solidFill>
                <a:latin typeface="Arial" charset="0"/>
                <a:cs typeface="Arial" charset="0"/>
                <a:sym typeface="Arial" charset="0"/>
              </a:rPr>
              <a:t>Pros</a:t>
            </a:r>
          </a:p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Quick </a:t>
            </a:r>
            <a:r>
              <a:rPr lang="en-US" sz="1400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and easy, no extraction </a:t>
            </a:r>
            <a:r>
              <a:rPr lang="en-US" sz="1400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needed</a:t>
            </a:r>
            <a:endParaRPr lang="en-US" sz="1400" dirty="0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Requires </a:t>
            </a:r>
            <a:r>
              <a:rPr lang="en-US" sz="1400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a minimal volume</a:t>
            </a:r>
          </a:p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Flags cocaine, amphetamine (which cross reacts with many </a:t>
            </a:r>
            <a:r>
              <a:rPr lang="en-US" sz="1400" dirty="0" err="1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phenethylamines</a:t>
            </a:r>
            <a:r>
              <a:rPr lang="en-US" sz="1400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 such as MDA, </a:t>
            </a:r>
            <a:r>
              <a:rPr lang="en-US" sz="1400" dirty="0" err="1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phentermine</a:t>
            </a:r>
            <a:r>
              <a:rPr lang="en-US" sz="1400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, and </a:t>
            </a:r>
            <a:r>
              <a:rPr lang="en-US" sz="1400" dirty="0" err="1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norephedrine</a:t>
            </a:r>
            <a:r>
              <a:rPr lang="en-US" sz="1400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), methamphetamine (also picks up MDMA, ephedrine/pseudoephedrine), PCP, opiates, benzodiazepines, barbiturates, methadone, and marijuana</a:t>
            </a:r>
          </a:p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</a:pPr>
            <a:r>
              <a:rPr lang="en-US" sz="1400" dirty="0" smtClean="0">
                <a:solidFill>
                  <a:srgbClr val="FFFF00"/>
                </a:solidFill>
                <a:latin typeface="Arial" charset="0"/>
                <a:cs typeface="Arial" charset="0"/>
                <a:sym typeface="Arial" charset="0"/>
              </a:rPr>
              <a:t>Cons</a:t>
            </a:r>
          </a:p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Only flags on drugs that have an antibody probe</a:t>
            </a:r>
          </a:p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Gives false positives on amphetamine in decomposition or spoiled urine</a:t>
            </a:r>
          </a:p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PCP will trigger on </a:t>
            </a:r>
            <a:r>
              <a:rPr lang="en-US" sz="1400" dirty="0" err="1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dextromethorphan</a:t>
            </a:r>
            <a:endParaRPr lang="en-US" sz="1400" dirty="0" smtClean="0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Opiate typically does not detect oxycodone</a:t>
            </a:r>
            <a:r>
              <a:rPr lang="en-US" sz="1400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1400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or </a:t>
            </a:r>
            <a:r>
              <a:rPr lang="en-US" sz="1400" dirty="0" err="1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oxymorphone</a:t>
            </a:r>
            <a:endParaRPr lang="en-US" sz="1400" dirty="0" smtClean="0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 sz="1400" dirty="0" err="1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Benzodiapine</a:t>
            </a:r>
            <a:r>
              <a:rPr lang="en-US" sz="1400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 assay reacts poorly with </a:t>
            </a:r>
            <a:r>
              <a:rPr lang="en-US" sz="1400" dirty="0" err="1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lorazepam</a:t>
            </a:r>
            <a:endParaRPr lang="en-US" sz="1400" dirty="0" smtClean="0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Arial" charset="0"/>
              <a:buChar char="•"/>
            </a:pPr>
            <a:endParaRPr lang="en-US" sz="1400" dirty="0" smtClean="0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Arial" charset="0"/>
              <a:buChar char="•"/>
            </a:pPr>
            <a:endParaRPr lang="en-US" sz="1400" dirty="0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</a:pPr>
            <a:endParaRPr lang="en-US" sz="1400" dirty="0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64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</a:t>
            </a:r>
            <a:r>
              <a:rPr lang="en-US" dirty="0" smtClean="0"/>
              <a:t>3: Scene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1" y="4800600"/>
            <a:ext cx="68579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  <a:sym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 A 21-year-old male went with his friend to a rave party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 Admitted to his friend he had taken “new acid”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 A sudden violent rage occurred, then he become unresponsive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pic>
        <p:nvPicPr>
          <p:cNvPr id="5" name="Picture 2" descr="\\hcmeonas1\photography\ML Photo Cases\2012 Cases\ML12-1784\ML12-1784 Scene\DSC_0004.JPG"/>
          <p:cNvPicPr>
            <a:picLocks noChangeAspect="1" noChangeArrowheads="1"/>
          </p:cNvPicPr>
          <p:nvPr/>
        </p:nvPicPr>
        <p:blipFill>
          <a:blip r:embed="rId2"/>
          <a:srcRect b="36017"/>
          <a:stretch>
            <a:fillRect/>
          </a:stretch>
        </p:blipFill>
        <p:spPr bwMode="auto">
          <a:xfrm>
            <a:off x="0" y="1016001"/>
            <a:ext cx="9144000" cy="3886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127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</a:t>
            </a:r>
            <a:r>
              <a:rPr lang="en-US" dirty="0" smtClean="0"/>
              <a:t>3: Scene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2" descr="\\hcmeonas1\photography\ML Photo Cases\2012 Cases\ML12-1784\ML12-1784 Scene\DSC_0057.JPG"/>
          <p:cNvPicPr>
            <a:picLocks noChangeAspect="1" noChangeArrowheads="1"/>
          </p:cNvPicPr>
          <p:nvPr/>
        </p:nvPicPr>
        <p:blipFill>
          <a:blip r:embed="rId2"/>
          <a:srcRect t="4653"/>
          <a:stretch>
            <a:fillRect/>
          </a:stretch>
        </p:blipFill>
        <p:spPr bwMode="auto">
          <a:xfrm>
            <a:off x="0" y="1041399"/>
            <a:ext cx="9144000" cy="579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4127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</a:t>
            </a:r>
            <a:r>
              <a:rPr lang="en-US" dirty="0" smtClean="0"/>
              <a:t>3: Scene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2" descr="\\hcmeonas1\photography\ML Photo Cases\2012 Cases\ML12-1784\ML12-1784 Scene\DSC_0069.JPG"/>
          <p:cNvPicPr>
            <a:picLocks noChangeAspect="1" noChangeArrowheads="1"/>
          </p:cNvPicPr>
          <p:nvPr/>
        </p:nvPicPr>
        <p:blipFill>
          <a:blip r:embed="rId2"/>
          <a:srcRect b="4653"/>
          <a:stretch>
            <a:fillRect/>
          </a:stretch>
        </p:blipFill>
        <p:spPr bwMode="auto">
          <a:xfrm>
            <a:off x="0" y="1032932"/>
            <a:ext cx="9144000" cy="579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8873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</a:t>
            </a:r>
            <a:r>
              <a:rPr lang="en-US" dirty="0" smtClean="0"/>
              <a:t>3: Scene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2" descr="https://lh3.googleusercontent.com/-2UfGXFbivjc/UqlBfbfzu_I/AAAAAAAAVyE/bQN6klVfEs8/w512-h382-no/photo.jpg"/>
          <p:cNvPicPr>
            <a:picLocks noChangeAspect="1" noChangeArrowheads="1"/>
          </p:cNvPicPr>
          <p:nvPr/>
        </p:nvPicPr>
        <p:blipFill>
          <a:blip r:embed="rId2"/>
          <a:srcRect r="520"/>
          <a:stretch>
            <a:fillRect/>
          </a:stretch>
        </p:blipFill>
        <p:spPr bwMode="auto">
          <a:xfrm>
            <a:off x="1752599" y="1066800"/>
            <a:ext cx="5638801" cy="42291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66800" y="5347202"/>
            <a:ext cx="72389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  <a:sym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 A 15-year-old female was socializing outside a rave party; friend went inside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 When friend returned, she became ill and rapidly deteriorated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 She went unresponsive as her friend transported her to the hospital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27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7000"/>
            <a:ext cx="9144000" cy="1524000"/>
          </a:xfrm>
        </p:spPr>
        <p:txBody>
          <a:bodyPr/>
          <a:lstStyle/>
          <a:p>
            <a:r>
              <a:rPr lang="en-US" sz="4800" dirty="0" smtClean="0"/>
              <a:t>Case </a:t>
            </a:r>
            <a:r>
              <a:rPr lang="en-US" sz="4800" dirty="0" smtClean="0"/>
              <a:t>3: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Autopsy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21855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</a:t>
            </a:r>
            <a:r>
              <a:rPr lang="en-US" dirty="0" smtClean="0"/>
              <a:t>3: </a:t>
            </a:r>
            <a:r>
              <a:rPr lang="en-US" dirty="0"/>
              <a:t>Autopsy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4800600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  <a:sym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Both decedents are young and healthy</a:t>
            </a:r>
            <a:endParaRPr lang="en-US" sz="1600" dirty="0">
              <a:solidFill>
                <a:srgbClr val="FFFFFF"/>
              </a:solidFill>
              <a:latin typeface="Arial" charset="0"/>
              <a:sym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 Both have numerous external contusions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Both went to “rave” parties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sym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Both died shortly after consuming an unknown substance</a:t>
            </a:r>
            <a:endParaRPr lang="en-US" sz="2800" dirty="0">
              <a:solidFill>
                <a:srgbClr val="FFFFFF"/>
              </a:solidFill>
              <a:latin typeface="Arial" charset="0"/>
              <a:sym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04801" y="1514933"/>
            <a:ext cx="3849982" cy="2794820"/>
            <a:chOff x="630621" y="1295400"/>
            <a:chExt cx="7924800" cy="5299127"/>
          </a:xfrm>
        </p:grpSpPr>
        <p:pic>
          <p:nvPicPr>
            <p:cNvPr id="5" name="Picture 2" descr="\\hcmeonas1\photography\ML Photo Cases\2012 Cases\ML12-1784\ML12-1784 EXAM\IFS_0042.JPG"/>
            <p:cNvPicPr>
              <a:picLocks noChangeAspect="1" noChangeArrowheads="1"/>
            </p:cNvPicPr>
            <p:nvPr/>
          </p:nvPicPr>
          <p:blipFill>
            <a:blip r:embed="rId2"/>
            <a:srcRect r="7747"/>
            <a:stretch>
              <a:fillRect/>
            </a:stretch>
          </p:blipFill>
          <p:spPr bwMode="auto">
            <a:xfrm rot="16200000">
              <a:off x="-110585" y="2036607"/>
              <a:ext cx="5292411" cy="3810000"/>
            </a:xfrm>
            <a:prstGeom prst="rect">
              <a:avLst/>
            </a:prstGeom>
            <a:noFill/>
          </p:spPr>
        </p:pic>
        <p:pic>
          <p:nvPicPr>
            <p:cNvPr id="6" name="Picture 3" descr="\\hcmeonas1\photography\ML Photo Cases\2012 Cases\ML12-1784\ML12-1784 EXAM\IFS_0044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21621" y="1295400"/>
              <a:ext cx="3733800" cy="2479727"/>
            </a:xfrm>
            <a:prstGeom prst="rect">
              <a:avLst/>
            </a:prstGeom>
            <a:noFill/>
          </p:spPr>
        </p:pic>
        <p:pic>
          <p:nvPicPr>
            <p:cNvPr id="8" name="Picture 5" descr="\\hcmeonas1\photography\ML Photo Cases\2012 Cases\ML12-1784\ML12-1784 EXAM\IFS_0066.JPG"/>
            <p:cNvPicPr>
              <a:picLocks noChangeAspect="1" noChangeArrowheads="1"/>
            </p:cNvPicPr>
            <p:nvPr/>
          </p:nvPicPr>
          <p:blipFill>
            <a:blip r:embed="rId4"/>
            <a:srcRect l="5559" t="6146"/>
            <a:stretch>
              <a:fillRect/>
            </a:stretch>
          </p:blipFill>
          <p:spPr bwMode="auto">
            <a:xfrm>
              <a:off x="4798293" y="4114800"/>
              <a:ext cx="3757127" cy="2479727"/>
            </a:xfrm>
            <a:prstGeom prst="rect">
              <a:avLst/>
            </a:prstGeom>
            <a:noFill/>
          </p:spPr>
        </p:pic>
      </p:grpSp>
      <p:grpSp>
        <p:nvGrpSpPr>
          <p:cNvPr id="3" name="Group 2"/>
          <p:cNvGrpSpPr/>
          <p:nvPr/>
        </p:nvGrpSpPr>
        <p:grpSpPr>
          <a:xfrm>
            <a:off x="4831541" y="1511392"/>
            <a:ext cx="4007659" cy="2794820"/>
            <a:chOff x="2895599" y="1237999"/>
            <a:chExt cx="7741460" cy="5398660"/>
          </a:xfrm>
        </p:grpSpPr>
        <p:pic>
          <p:nvPicPr>
            <p:cNvPr id="9" name="Picture 4" descr="\\hcmeonas1\photography\ML Photo Cases\2012 Cases\ML12-1996\ML12-1996 EXAM\IFS_0046.JPG"/>
            <p:cNvPicPr>
              <a:picLocks noChangeAspect="1" noChangeArrowheads="1"/>
            </p:cNvPicPr>
            <p:nvPr/>
          </p:nvPicPr>
          <p:blipFill>
            <a:blip r:embed="rId5"/>
            <a:srcRect l="40842" r="19067" b="13762"/>
            <a:stretch>
              <a:fillRect/>
            </a:stretch>
          </p:blipFill>
          <p:spPr bwMode="auto">
            <a:xfrm>
              <a:off x="6857999" y="1237999"/>
              <a:ext cx="3779060" cy="5398660"/>
            </a:xfrm>
            <a:prstGeom prst="rect">
              <a:avLst/>
            </a:prstGeom>
            <a:noFill/>
          </p:spPr>
        </p:pic>
        <p:grpSp>
          <p:nvGrpSpPr>
            <p:cNvPr id="10" name="Group 9"/>
            <p:cNvGrpSpPr/>
            <p:nvPr/>
          </p:nvGrpSpPr>
          <p:grpSpPr>
            <a:xfrm>
              <a:off x="2895600" y="3966030"/>
              <a:ext cx="3657600" cy="2670629"/>
              <a:chOff x="609600" y="1295401"/>
              <a:chExt cx="3657600" cy="2670629"/>
            </a:xfrm>
          </p:grpSpPr>
          <p:pic>
            <p:nvPicPr>
              <p:cNvPr id="11" name="Picture 3" descr="\\hcmeonas1\photography\ML Photo Cases\2012 Cases\ML12-1996\ML12-1996 EXAM\IFS_0035.JPG"/>
              <p:cNvPicPr>
                <a:picLocks noChangeAspect="1" noChangeArrowheads="1"/>
              </p:cNvPicPr>
              <p:nvPr/>
            </p:nvPicPr>
            <p:blipFill>
              <a:blip r:embed="rId6"/>
              <a:srcRect l="20690" t="6923" r="6897" b="13464"/>
              <a:stretch>
                <a:fillRect/>
              </a:stretch>
            </p:blipFill>
            <p:spPr bwMode="auto">
              <a:xfrm>
                <a:off x="609600" y="1295401"/>
                <a:ext cx="3657600" cy="2670629"/>
              </a:xfrm>
              <a:prstGeom prst="rect">
                <a:avLst/>
              </a:prstGeom>
              <a:noFill/>
            </p:spPr>
          </p:pic>
          <p:sp>
            <p:nvSpPr>
              <p:cNvPr id="12" name="Rectangle 11"/>
              <p:cNvSpPr/>
              <p:nvPr/>
            </p:nvSpPr>
            <p:spPr bwMode="auto">
              <a:xfrm rot="164112">
                <a:off x="2819400" y="1655380"/>
                <a:ext cx="762000" cy="228600"/>
              </a:xfrm>
              <a:prstGeom prst="rect">
                <a:avLst/>
              </a:prstGeom>
              <a:solidFill>
                <a:schemeClr val="tx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5719" tIns="45719" rIns="45719" bIns="45719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45720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charset="0"/>
                  <a:ea typeface="ＭＳ Ｐゴシック" charset="0"/>
                  <a:cs typeface="Calibri" charset="0"/>
                  <a:sym typeface="Calibri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2895599" y="1237999"/>
              <a:ext cx="3657601" cy="2429121"/>
              <a:chOff x="4572000" y="1295400"/>
              <a:chExt cx="3962400" cy="2631547"/>
            </a:xfrm>
          </p:grpSpPr>
          <p:pic>
            <p:nvPicPr>
              <p:cNvPr id="14" name="Picture 6" descr="\\hcmeonas1\photography\ML Photo Cases\2012 Cases\ML12-1996\ML12-1996 EXAM\IFS_0071.JP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572000" y="1295400"/>
                <a:ext cx="3962400" cy="2631547"/>
              </a:xfrm>
              <a:prstGeom prst="rect">
                <a:avLst/>
              </a:prstGeom>
              <a:noFill/>
            </p:spPr>
          </p:pic>
          <p:sp>
            <p:nvSpPr>
              <p:cNvPr id="15" name="Rectangle 14"/>
              <p:cNvSpPr/>
              <p:nvPr/>
            </p:nvSpPr>
            <p:spPr bwMode="auto">
              <a:xfrm>
                <a:off x="7717220" y="2590800"/>
                <a:ext cx="152400" cy="457200"/>
              </a:xfrm>
              <a:prstGeom prst="rect">
                <a:avLst/>
              </a:prstGeom>
              <a:solidFill>
                <a:schemeClr val="tx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5719" tIns="45719" rIns="45719" bIns="45719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45720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charset="0"/>
                  <a:ea typeface="ＭＳ Ｐゴシック" charset="0"/>
                  <a:cs typeface="Calibri" charset="0"/>
                  <a:sym typeface="Calibri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4127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7000"/>
            <a:ext cx="9144000" cy="1524000"/>
          </a:xfrm>
        </p:spPr>
        <p:txBody>
          <a:bodyPr/>
          <a:lstStyle/>
          <a:p>
            <a:r>
              <a:rPr lang="en-US" sz="4800" dirty="0" smtClean="0"/>
              <a:t>Case </a:t>
            </a:r>
            <a:r>
              <a:rPr lang="en-US" sz="4800" dirty="0" smtClean="0"/>
              <a:t>3: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Toxicology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5359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</a:t>
            </a:r>
            <a:r>
              <a:rPr lang="en-US" dirty="0" smtClean="0"/>
              <a:t>3: Traditional toxicology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l="3257" b="17155"/>
          <a:stretch>
            <a:fillRect/>
          </a:stretch>
        </p:blipFill>
        <p:spPr bwMode="auto">
          <a:xfrm>
            <a:off x="0" y="1083733"/>
            <a:ext cx="9144000" cy="5848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 bwMode="auto">
          <a:xfrm>
            <a:off x="0" y="1007534"/>
            <a:ext cx="9144000" cy="6019800"/>
          </a:xfrm>
          <a:prstGeom prst="rect">
            <a:avLst/>
          </a:prstGeom>
          <a:solidFill>
            <a:schemeClr val="tx1">
              <a:alpha val="6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19" tIns="45719" rIns="45719" bIns="45719" numCol="1" rtlCol="0" anchor="ctr" anchorCtr="0" compatLnSpc="1">
            <a:prstTxWarp prst="textNoShape">
              <a:avLst/>
            </a:prstTxWarp>
          </a:bodyPr>
          <a:lstStyle/>
          <a:p>
            <a:pPr marL="45720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</p:txBody>
      </p:sp>
      <p:sp>
        <p:nvSpPr>
          <p:cNvPr id="8" name="Rectangle 11"/>
          <p:cNvSpPr>
            <a:spLocks/>
          </p:cNvSpPr>
          <p:nvPr/>
        </p:nvSpPr>
        <p:spPr bwMode="auto">
          <a:xfrm>
            <a:off x="457200" y="2150534"/>
            <a:ext cx="4343400" cy="4038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57200" bIns="0"/>
          <a:lstStyle/>
          <a:p>
            <a:pPr algn="l">
              <a:buSzPct val="125000"/>
            </a:pPr>
            <a:r>
              <a:rPr lang="en-US" sz="2200" b="1" u="sng" dirty="0" smtClean="0">
                <a:solidFill>
                  <a:srgbClr val="FFFF00"/>
                </a:solidFill>
                <a:ea typeface="Gill Sans" charset="0"/>
                <a:cs typeface="Gill Sans" charset="0"/>
              </a:rPr>
              <a:t>21 </a:t>
            </a:r>
            <a:r>
              <a:rPr lang="en-US" sz="2200" b="1" u="sng" dirty="0" err="1" smtClean="0">
                <a:solidFill>
                  <a:srgbClr val="FFFF00"/>
                </a:solidFill>
                <a:ea typeface="Gill Sans" charset="0"/>
                <a:cs typeface="Gill Sans" charset="0"/>
              </a:rPr>
              <a:t>yo</a:t>
            </a:r>
            <a:r>
              <a:rPr lang="en-US" sz="2200" b="1" u="sng" dirty="0" smtClean="0">
                <a:solidFill>
                  <a:srgbClr val="FFFF00"/>
                </a:solidFill>
                <a:ea typeface="Gill Sans" charset="0"/>
                <a:cs typeface="Gill Sans" charset="0"/>
              </a:rPr>
              <a:t> male:</a:t>
            </a:r>
            <a:endParaRPr lang="en-US" sz="2200" b="1" u="sng" dirty="0">
              <a:solidFill>
                <a:srgbClr val="FFFF00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  <a:buFont typeface="Gill Sans" charset="0"/>
              <a:buChar char="•"/>
            </a:pPr>
            <a:endParaRPr lang="en-US" sz="2200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  <a:buFont typeface="Gill Sans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 THC metabolite</a:t>
            </a:r>
            <a:endParaRPr lang="en-US" sz="2200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  <a:buFont typeface="Gill Sans" charset="0"/>
              <a:buChar char="•"/>
            </a:pPr>
            <a:endParaRPr lang="en-US" sz="2200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  <a:buFont typeface="Gill Sans" charset="0"/>
              <a:buChar char="•"/>
            </a:pPr>
            <a:r>
              <a:rPr lang="en-US" sz="2200" dirty="0">
                <a:solidFill>
                  <a:schemeClr val="bg1"/>
                </a:solidFill>
                <a:ea typeface="Gill Sans" charset="0"/>
                <a:cs typeface="Gill Sans" charset="0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Normal chemistries</a:t>
            </a:r>
            <a:endParaRPr lang="en-US" sz="2200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  <a:buFont typeface="Gill Sans" charset="0"/>
              <a:buChar char="•"/>
            </a:pPr>
            <a:endParaRPr lang="en-US" sz="2200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  <a:buFont typeface="Gill Sans" charset="0"/>
              <a:buChar char="•"/>
            </a:pPr>
            <a:r>
              <a:rPr lang="en-US" sz="2200" dirty="0">
                <a:solidFill>
                  <a:schemeClr val="bg1"/>
                </a:solidFill>
                <a:ea typeface="Gill Sans" charset="0"/>
                <a:cs typeface="Gill Sans" charset="0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No ethanol</a:t>
            </a:r>
            <a:endParaRPr lang="en-US" sz="2200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  <a:buFont typeface="Gill Sans" charset="0"/>
              <a:buChar char="•"/>
            </a:pPr>
            <a:endParaRPr lang="en-US" sz="2200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  <a:buFont typeface="Gill Sans" charset="0"/>
              <a:buChar char="•"/>
            </a:pPr>
            <a:r>
              <a:rPr lang="en-US" sz="2200" dirty="0">
                <a:solidFill>
                  <a:schemeClr val="bg1"/>
                </a:solidFill>
                <a:ea typeface="Gill Sans" charset="0"/>
                <a:cs typeface="Gill Sans" charset="0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Negative alkaline drug screen</a:t>
            </a:r>
          </a:p>
          <a:p>
            <a:pPr algn="l">
              <a:buSzPct val="125000"/>
              <a:buFont typeface="Gill Sans" charset="0"/>
              <a:buChar char="•"/>
            </a:pPr>
            <a:endParaRPr lang="en-US" sz="2200" dirty="0" smtClean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  <a:buFont typeface="Gill Sans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 Negative TOF drug screen</a:t>
            </a:r>
            <a:endParaRPr lang="en-US" sz="2200" dirty="0">
              <a:solidFill>
                <a:schemeClr val="bg1"/>
              </a:solidFill>
              <a:ea typeface="Gill Sans" charset="0"/>
              <a:cs typeface="Gill Sans" charset="0"/>
            </a:endParaRPr>
          </a:p>
        </p:txBody>
      </p:sp>
      <p:sp>
        <p:nvSpPr>
          <p:cNvPr id="9" name="Rectangle 11"/>
          <p:cNvSpPr>
            <a:spLocks/>
          </p:cNvSpPr>
          <p:nvPr/>
        </p:nvSpPr>
        <p:spPr bwMode="auto">
          <a:xfrm>
            <a:off x="5003793" y="2150534"/>
            <a:ext cx="4343400" cy="4038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57200" bIns="0"/>
          <a:lstStyle/>
          <a:p>
            <a:pPr algn="l">
              <a:buSzPct val="125000"/>
            </a:pPr>
            <a:r>
              <a:rPr lang="en-US" sz="2200" b="1" u="sng" dirty="0" smtClean="0">
                <a:solidFill>
                  <a:srgbClr val="FFFF00"/>
                </a:solidFill>
                <a:ea typeface="Gill Sans" charset="0"/>
                <a:cs typeface="Gill Sans" charset="0"/>
              </a:rPr>
              <a:t>15 </a:t>
            </a:r>
            <a:r>
              <a:rPr lang="en-US" sz="2200" b="1" u="sng" dirty="0" err="1" smtClean="0">
                <a:solidFill>
                  <a:srgbClr val="FFFF00"/>
                </a:solidFill>
                <a:ea typeface="Gill Sans" charset="0"/>
                <a:cs typeface="Gill Sans" charset="0"/>
              </a:rPr>
              <a:t>yo</a:t>
            </a:r>
            <a:r>
              <a:rPr lang="en-US" sz="2200" b="1" u="sng" dirty="0" smtClean="0">
                <a:solidFill>
                  <a:srgbClr val="FFFF00"/>
                </a:solidFill>
                <a:ea typeface="Gill Sans" charset="0"/>
                <a:cs typeface="Gill Sans" charset="0"/>
              </a:rPr>
              <a:t> female:</a:t>
            </a:r>
            <a:endParaRPr lang="en-US" sz="2200" b="1" u="sng" dirty="0">
              <a:solidFill>
                <a:srgbClr val="FFFF00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  <a:buFont typeface="Gill Sans" charset="0"/>
              <a:buChar char="•"/>
            </a:pPr>
            <a:endParaRPr lang="en-US" sz="2200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  <a:buFont typeface="Gill Sans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 THC and metabolite</a:t>
            </a:r>
            <a:endParaRPr lang="en-US" sz="2200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  <a:buFont typeface="Gill Sans" charset="0"/>
              <a:buChar char="•"/>
            </a:pPr>
            <a:endParaRPr lang="en-US" sz="2200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  <a:buFont typeface="Gill Sans" charset="0"/>
              <a:buChar char="•"/>
            </a:pPr>
            <a:r>
              <a:rPr lang="en-US" sz="2200" dirty="0">
                <a:solidFill>
                  <a:schemeClr val="bg1"/>
                </a:solidFill>
                <a:ea typeface="Gill Sans" charset="0"/>
                <a:cs typeface="Gill Sans" charset="0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Normal chemistries</a:t>
            </a:r>
            <a:endParaRPr lang="en-US" sz="2200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  <a:buFont typeface="Gill Sans" charset="0"/>
              <a:buChar char="•"/>
            </a:pPr>
            <a:endParaRPr lang="en-US" sz="2200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  <a:buFont typeface="Gill Sans" charset="0"/>
              <a:buChar char="•"/>
            </a:pPr>
            <a:r>
              <a:rPr lang="en-US" sz="2200" dirty="0">
                <a:solidFill>
                  <a:schemeClr val="bg1"/>
                </a:solidFill>
                <a:ea typeface="Gill Sans" charset="0"/>
                <a:cs typeface="Gill Sans" charset="0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No ethanol</a:t>
            </a:r>
            <a:endParaRPr lang="en-US" sz="2200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  <a:buFont typeface="Gill Sans" charset="0"/>
              <a:buChar char="•"/>
            </a:pPr>
            <a:endParaRPr lang="en-US" sz="2200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  <a:buFont typeface="Gill Sans" charset="0"/>
              <a:buChar char="•"/>
            </a:pPr>
            <a:r>
              <a:rPr lang="en-US" sz="2200" dirty="0">
                <a:solidFill>
                  <a:schemeClr val="bg1"/>
                </a:solidFill>
                <a:ea typeface="Gill Sans" charset="0"/>
                <a:cs typeface="Gill Sans" charset="0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Negative alkaline drug screen</a:t>
            </a:r>
          </a:p>
          <a:p>
            <a:pPr algn="l">
              <a:buSzPct val="125000"/>
              <a:buFont typeface="Gill Sans" charset="0"/>
              <a:buChar char="•"/>
            </a:pPr>
            <a:endParaRPr lang="en-US" sz="2200" dirty="0" smtClean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  <a:buFont typeface="Gill Sans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 Negative TOF drug screen</a:t>
            </a:r>
            <a:endParaRPr lang="en-US" sz="2200" dirty="0">
              <a:solidFill>
                <a:schemeClr val="bg1"/>
              </a:solidFill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127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</a:t>
            </a:r>
            <a:r>
              <a:rPr lang="en-US" dirty="0" smtClean="0"/>
              <a:t>3: Further analysis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r="57619" b="16296"/>
          <a:stretch>
            <a:fillRect/>
          </a:stretch>
        </p:blipFill>
        <p:spPr bwMode="auto">
          <a:xfrm>
            <a:off x="19050" y="1033992"/>
            <a:ext cx="9124950" cy="5792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4127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</a:t>
            </a:r>
            <a:r>
              <a:rPr lang="en-US" dirty="0" smtClean="0"/>
              <a:t>3: Further analysis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5963" y="1193800"/>
            <a:ext cx="5176838" cy="2400300"/>
          </a:xfrm>
          <a:prstGeom prst="rect">
            <a:avLst/>
          </a:prstGeom>
          <a:noFill/>
          <a:ln w="12700" cap="flat">
            <a:solidFill>
              <a:srgbClr val="4F81BD"/>
            </a:solidFill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3905250"/>
            <a:ext cx="5173663" cy="2400300"/>
          </a:xfrm>
          <a:prstGeom prst="rect">
            <a:avLst/>
          </a:prstGeom>
          <a:noFill/>
          <a:ln w="12700" cap="flat">
            <a:solidFill>
              <a:srgbClr val="4F81BD"/>
            </a:solidFill>
            <a:miter lim="800000"/>
            <a:headEnd/>
            <a:tailEnd/>
          </a:ln>
        </p:spPr>
      </p:pic>
      <p:sp>
        <p:nvSpPr>
          <p:cNvPr id="8" name="Rectangle 12"/>
          <p:cNvSpPr>
            <a:spLocks/>
          </p:cNvSpPr>
          <p:nvPr/>
        </p:nvSpPr>
        <p:spPr bwMode="auto">
          <a:xfrm>
            <a:off x="703263" y="4826000"/>
            <a:ext cx="1002647" cy="73866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15 </a:t>
            </a:r>
            <a:r>
              <a:rPr lang="en-US" sz="2400" dirty="0" err="1" smtClean="0">
                <a:solidFill>
                  <a:schemeClr val="bg1"/>
                </a:solidFill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yo</a:t>
            </a:r>
            <a:endParaRPr lang="en-US" sz="2400" dirty="0" smtClean="0">
              <a:solidFill>
                <a:schemeClr val="bg1"/>
              </a:solidFill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female</a:t>
            </a:r>
            <a:endParaRPr lang="en-US" sz="2400" dirty="0">
              <a:solidFill>
                <a:schemeClr val="bg1"/>
              </a:solidFill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704850" y="2159000"/>
            <a:ext cx="798295" cy="73866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21 </a:t>
            </a:r>
            <a:r>
              <a:rPr lang="en-US" sz="2400" dirty="0" err="1" smtClean="0">
                <a:solidFill>
                  <a:schemeClr val="bg1"/>
                </a:solidFill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yo</a:t>
            </a:r>
            <a:endParaRPr lang="en-US" sz="2400" dirty="0" smtClean="0">
              <a:solidFill>
                <a:schemeClr val="bg1"/>
              </a:solidFill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 male</a:t>
            </a:r>
            <a:endParaRPr lang="en-US" sz="2400" dirty="0">
              <a:solidFill>
                <a:schemeClr val="bg1"/>
              </a:solidFill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127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14400" y="1066800"/>
            <a:ext cx="7467600" cy="5600700"/>
            <a:chOff x="914400" y="1066800"/>
            <a:chExt cx="7467600" cy="5600700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1066800"/>
              <a:ext cx="7467600" cy="5600700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</p:spPr>
        </p:pic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 l="87755" t="39456" r="8163" b="52380"/>
            <a:stretch>
              <a:fillRect/>
            </a:stretch>
          </p:blipFill>
          <p:spPr bwMode="auto">
            <a:xfrm>
              <a:off x="7467600" y="3276600"/>
              <a:ext cx="304800" cy="457200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</p:spPr>
        </p:pic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 l="13264" t="62585" r="82652" b="29253"/>
            <a:stretch>
              <a:fillRect/>
            </a:stretch>
          </p:blipFill>
          <p:spPr bwMode="auto">
            <a:xfrm>
              <a:off x="1905000" y="4572000"/>
              <a:ext cx="304800" cy="457200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</p:spPr>
        </p:pic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 l="33673" t="57143" r="62245" b="29253"/>
            <a:stretch>
              <a:fillRect/>
            </a:stretch>
          </p:blipFill>
          <p:spPr bwMode="auto">
            <a:xfrm>
              <a:off x="3429000" y="4267200"/>
              <a:ext cx="304800" cy="762000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</p:spPr>
        </p:pic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 l="45918" t="13605" r="48981" b="74150"/>
            <a:stretch>
              <a:fillRect/>
            </a:stretch>
          </p:blipFill>
          <p:spPr bwMode="auto">
            <a:xfrm>
              <a:off x="4343400" y="1828800"/>
              <a:ext cx="381000" cy="685800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</p:spPr>
        </p:pic>
        <p:pic>
          <p:nvPicPr>
            <p:cNvPr id="15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 l="15306" t="17686" r="80612" b="71429"/>
            <a:stretch>
              <a:fillRect/>
            </a:stretch>
          </p:blipFill>
          <p:spPr bwMode="auto">
            <a:xfrm>
              <a:off x="2057400" y="2057400"/>
              <a:ext cx="304800" cy="609600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</p:spPr>
        </p:pic>
      </p:grpSp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Immunoassay Screen</a:t>
            </a:r>
            <a:endParaRPr lang="en-US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066800"/>
            <a:ext cx="7467600" cy="5600700"/>
          </a:xfrm>
          <a:prstGeom prst="rect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 rot="6218923">
            <a:off x="1140070" y="1144255"/>
            <a:ext cx="12367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70C0"/>
                </a:solidFill>
              </a:rPr>
              <a:t>Y</a:t>
            </a:r>
            <a:endParaRPr lang="en-US" sz="96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3234329">
            <a:off x="1301197" y="4662422"/>
            <a:ext cx="12367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70C0"/>
                </a:solidFill>
              </a:rPr>
              <a:t>Y</a:t>
            </a:r>
            <a:endParaRPr lang="en-US" sz="9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1548890">
            <a:off x="4230156" y="694381"/>
            <a:ext cx="12367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70C0"/>
                </a:solidFill>
              </a:rPr>
              <a:t>Y</a:t>
            </a:r>
            <a:endParaRPr lang="en-US" sz="96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982052">
            <a:off x="3616060" y="4062217"/>
            <a:ext cx="12367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70C0"/>
                </a:solidFill>
              </a:rPr>
              <a:t>Y</a:t>
            </a:r>
            <a:endParaRPr lang="en-US" sz="96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7405718">
            <a:off x="7417754" y="3113532"/>
            <a:ext cx="12367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70C0"/>
                </a:solidFill>
              </a:rPr>
              <a:t>Y</a:t>
            </a:r>
            <a:endParaRPr lang="en-US" sz="9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8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</a:t>
            </a:r>
            <a:r>
              <a:rPr lang="en-US" dirty="0" smtClean="0"/>
              <a:t>3: Further analysis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/>
          <a:srcRect t="59259" r="25516"/>
          <a:stretch>
            <a:fillRect/>
          </a:stretch>
        </p:blipFill>
        <p:spPr bwMode="auto">
          <a:xfrm>
            <a:off x="606425" y="1498600"/>
            <a:ext cx="7908925" cy="2005013"/>
          </a:xfrm>
          <a:prstGeom prst="rect">
            <a:avLst/>
          </a:prstGeom>
          <a:noFill/>
          <a:ln w="12700" cap="flat">
            <a:solidFill>
              <a:srgbClr val="4F81BD"/>
            </a:solidFill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/>
          <a:srcRect l="490" t="58939" r="25636" b="320"/>
          <a:stretch>
            <a:fillRect/>
          </a:stretch>
        </p:blipFill>
        <p:spPr bwMode="auto">
          <a:xfrm>
            <a:off x="622300" y="4279900"/>
            <a:ext cx="7893050" cy="2019300"/>
          </a:xfrm>
          <a:prstGeom prst="rect">
            <a:avLst/>
          </a:prstGeom>
          <a:noFill/>
          <a:ln w="12700" cap="flat">
            <a:solidFill>
              <a:srgbClr val="4F81BD"/>
            </a:solidFill>
            <a:miter lim="800000"/>
            <a:headEnd/>
            <a:tailEnd/>
          </a:ln>
        </p:spPr>
      </p:pic>
      <p:sp>
        <p:nvSpPr>
          <p:cNvPr id="8" name="AutoShape 10"/>
          <p:cNvSpPr>
            <a:spLocks/>
          </p:cNvSpPr>
          <p:nvPr/>
        </p:nvSpPr>
        <p:spPr bwMode="auto">
          <a:xfrm>
            <a:off x="3467100" y="2743200"/>
            <a:ext cx="596900" cy="723900"/>
          </a:xfrm>
          <a:prstGeom prst="roundRect">
            <a:avLst>
              <a:gd name="adj" fmla="val 31912"/>
            </a:avLst>
          </a:prstGeom>
          <a:noFill/>
          <a:ln w="254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AutoShape 11"/>
          <p:cNvSpPr>
            <a:spLocks/>
          </p:cNvSpPr>
          <p:nvPr/>
        </p:nvSpPr>
        <p:spPr bwMode="auto">
          <a:xfrm>
            <a:off x="3467100" y="5130800"/>
            <a:ext cx="596900" cy="1117600"/>
          </a:xfrm>
          <a:prstGeom prst="roundRect">
            <a:avLst>
              <a:gd name="adj" fmla="val 31912"/>
            </a:avLst>
          </a:prstGeom>
          <a:noFill/>
          <a:ln w="254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Rectangle 12"/>
          <p:cNvSpPr>
            <a:spLocks/>
          </p:cNvSpPr>
          <p:nvPr/>
        </p:nvSpPr>
        <p:spPr bwMode="auto">
          <a:xfrm>
            <a:off x="703263" y="3860800"/>
            <a:ext cx="1870640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15 </a:t>
            </a:r>
            <a:r>
              <a:rPr lang="en-US" sz="2400" dirty="0" err="1" smtClean="0">
                <a:solidFill>
                  <a:schemeClr val="bg1"/>
                </a:solidFill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yo</a:t>
            </a: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 female</a:t>
            </a:r>
            <a:endParaRPr lang="en-US" sz="2400" dirty="0">
              <a:solidFill>
                <a:schemeClr val="bg1"/>
              </a:solidFill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sp>
        <p:nvSpPr>
          <p:cNvPr id="11" name="Rectangle 13"/>
          <p:cNvSpPr>
            <a:spLocks/>
          </p:cNvSpPr>
          <p:nvPr/>
        </p:nvSpPr>
        <p:spPr bwMode="auto">
          <a:xfrm>
            <a:off x="704850" y="1092200"/>
            <a:ext cx="1589346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21 </a:t>
            </a:r>
            <a:r>
              <a:rPr lang="en-US" sz="2400" dirty="0" err="1" smtClean="0">
                <a:solidFill>
                  <a:schemeClr val="bg1"/>
                </a:solidFill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yo</a:t>
            </a: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 male</a:t>
            </a:r>
            <a:endParaRPr lang="en-US" sz="2400" dirty="0">
              <a:solidFill>
                <a:schemeClr val="bg1"/>
              </a:solidFill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318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</a:t>
            </a:r>
            <a:r>
              <a:rPr lang="en-US" dirty="0" smtClean="0"/>
              <a:t>3: Further analysis</a:t>
            </a:r>
            <a:endParaRPr lang="en-US" dirty="0"/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314700" y="1190625"/>
            <a:ext cx="2500313" cy="1687513"/>
            <a:chOff x="3314700" y="1190625"/>
            <a:chExt cx="2500313" cy="1687513"/>
          </a:xfrm>
        </p:grpSpPr>
        <p:sp>
          <p:nvSpPr>
            <p:cNvPr id="6" name="AutoShape 8"/>
            <p:cNvSpPr>
              <a:spLocks/>
            </p:cNvSpPr>
            <p:nvPr/>
          </p:nvSpPr>
          <p:spPr bwMode="auto">
            <a:xfrm>
              <a:off x="3314700" y="1190625"/>
              <a:ext cx="2500313" cy="1687513"/>
            </a:xfrm>
            <a:prstGeom prst="roundRect">
              <a:avLst>
                <a:gd name="adj" fmla="val 11292"/>
              </a:avLst>
            </a:prstGeom>
            <a:gradFill rotWithShape="0">
              <a:gsLst>
                <a:gs pos="0">
                  <a:srgbClr val="66FFFF"/>
                </a:gs>
                <a:gs pos="100000">
                  <a:srgbClr val="FFFFFF"/>
                </a:gs>
              </a:gsLst>
              <a:lin ang="5400000" scaled="1"/>
            </a:gradFill>
            <a:ln w="9525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aphicFrame>
          <p:nvGraphicFramePr>
            <p:cNvPr id="8" name="Object 5"/>
            <p:cNvGraphicFramePr>
              <a:graphicFrameLocks noChangeAspect="1"/>
            </p:cNvGraphicFramePr>
            <p:nvPr/>
          </p:nvGraphicFramePr>
          <p:xfrm>
            <a:off x="3505200" y="1371600"/>
            <a:ext cx="2140754" cy="1295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6" name="CS ChemDraw Drawing" r:id="rId3" imgW="2235600" imgH="1352160" progId="ChemDraw.Document.6.0">
                    <p:embed/>
                  </p:oleObj>
                </mc:Choice>
                <mc:Fallback>
                  <p:oleObj name="CS ChemDraw Drawing" r:id="rId3" imgW="2235600" imgH="1352160" progId="ChemDraw.Document.6.0">
                    <p:embed/>
                    <p:pic>
                      <p:nvPicPr>
                        <p:cNvPr id="0" name="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5200" y="1371600"/>
                          <a:ext cx="2140754" cy="1295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5400">
                              <a:solidFill>
                                <a:srgbClr val="4F81BD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23000" dir="5400000" algn="ctr" rotWithShape="0">
                                  <a:srgbClr val="000000">
                                    <a:alpha val="34999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619125" y="4330700"/>
            <a:ext cx="7899400" cy="1968500"/>
            <a:chOff x="0" y="0"/>
            <a:chExt cx="4976" cy="1240"/>
          </a:xfrm>
        </p:grpSpPr>
        <p:pic>
          <p:nvPicPr>
            <p:cNvPr id="10" name="Picture 12"/>
            <p:cNvPicPr>
              <a:picLocks noChangeArrowheads="1"/>
            </p:cNvPicPr>
            <p:nvPr/>
          </p:nvPicPr>
          <p:blipFill>
            <a:blip r:embed="rId5"/>
            <a:srcRect l="462" t="59962" r="25609" b="320"/>
            <a:stretch>
              <a:fillRect/>
            </a:stretch>
          </p:blipFill>
          <p:spPr bwMode="auto">
            <a:xfrm>
              <a:off x="0" y="0"/>
              <a:ext cx="4976" cy="124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1" name="AutoShape 13"/>
            <p:cNvSpPr>
              <a:spLocks/>
            </p:cNvSpPr>
            <p:nvPr/>
          </p:nvSpPr>
          <p:spPr bwMode="auto">
            <a:xfrm>
              <a:off x="1793" y="504"/>
              <a:ext cx="376" cy="704"/>
            </a:xfrm>
            <a:prstGeom prst="roundRect">
              <a:avLst>
                <a:gd name="adj" fmla="val 31912"/>
              </a:avLst>
            </a:prstGeom>
            <a:noFill/>
            <a:ln w="254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12" name="Picture 1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000" y="5029200"/>
            <a:ext cx="4165600" cy="1701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dist="380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13" name="Picture 16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43488" y="5029200"/>
            <a:ext cx="3403600" cy="1701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dist="38099" dir="2700000" algn="ctr" rotWithShape="0">
              <a:schemeClr val="bg2">
                <a:alpha val="75000"/>
              </a:schemeClr>
            </a:outerShdw>
          </a:effectLst>
        </p:spPr>
      </p:pic>
      <p:grpSp>
        <p:nvGrpSpPr>
          <p:cNvPr id="14" name="Group 19"/>
          <p:cNvGrpSpPr>
            <a:grpSpLocks/>
          </p:cNvGrpSpPr>
          <p:nvPr/>
        </p:nvGrpSpPr>
        <p:grpSpPr bwMode="auto">
          <a:xfrm>
            <a:off x="1692275" y="3429000"/>
            <a:ext cx="7299325" cy="914400"/>
            <a:chOff x="0" y="0"/>
            <a:chExt cx="4598" cy="576"/>
          </a:xfrm>
        </p:grpSpPr>
        <p:sp>
          <p:nvSpPr>
            <p:cNvPr id="15" name="Rectangle 17"/>
            <p:cNvSpPr>
              <a:spLocks/>
            </p:cNvSpPr>
            <p:nvPr/>
          </p:nvSpPr>
          <p:spPr bwMode="auto">
            <a:xfrm>
              <a:off x="0" y="256"/>
              <a:ext cx="843" cy="17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FFFF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  <a:sym typeface="Verdana" pitchFamily="34" charset="0"/>
                </a:rPr>
                <a:t>25I-NBOMe</a:t>
              </a:r>
            </a:p>
          </p:txBody>
        </p:sp>
        <p:sp>
          <p:nvSpPr>
            <p:cNvPr id="16" name="Rectangle 18"/>
            <p:cNvSpPr>
              <a:spLocks/>
            </p:cNvSpPr>
            <p:nvPr/>
          </p:nvSpPr>
          <p:spPr bwMode="auto">
            <a:xfrm>
              <a:off x="2782" y="0"/>
              <a:ext cx="1816" cy="576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r>
                <a:rPr lang="en-US" sz="1800" dirty="0">
                  <a:solidFill>
                    <a:srgbClr val="FFFF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  <a:sym typeface="Verdana" pitchFamily="34" charset="0"/>
                </a:rPr>
                <a:t>A new serotonin receptor agonist with </a:t>
              </a:r>
              <a:r>
                <a:rPr lang="en-US" sz="1800" dirty="0" err="1">
                  <a:solidFill>
                    <a:srgbClr val="FFFF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  <a:sym typeface="Verdana" pitchFamily="34" charset="0"/>
                </a:rPr>
                <a:t>superpotent</a:t>
              </a:r>
              <a:r>
                <a:rPr lang="en-US" sz="1800" dirty="0">
                  <a:solidFill>
                    <a:srgbClr val="FFFF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  <a:sym typeface="Verdana" pitchFamily="34" charset="0"/>
                </a:rPr>
                <a:t> activity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4318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17904E-6 L 0.00035 -0.463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1457 L 0.00174 0.3067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7276032" presetClass="entr" presetSubtype="27671479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7276032" presetClass="entr" presetSubtype="27671492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</a:t>
            </a:r>
            <a:r>
              <a:rPr lang="en-US" dirty="0" smtClean="0"/>
              <a:t>3: Further analysis</a:t>
            </a:r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58800" y="1508125"/>
            <a:ext cx="8016875" cy="4565650"/>
            <a:chOff x="558800" y="1508125"/>
            <a:chExt cx="8016875" cy="4565650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11700" y="1511300"/>
              <a:ext cx="3863975" cy="17272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5000"/>
                </a:schemeClr>
              </a:outerShdw>
            </a:effec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11700" y="4341813"/>
              <a:ext cx="3848100" cy="17272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5000"/>
                </a:schemeClr>
              </a:outerShdw>
            </a:effec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8800" y="1508125"/>
              <a:ext cx="4000500" cy="173037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5000"/>
                </a:schemeClr>
              </a:outerShdw>
            </a:effectLst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58800" y="4343400"/>
              <a:ext cx="4000500" cy="173037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5000"/>
                </a:schemeClr>
              </a:outerShdw>
            </a:effectLst>
          </p:spPr>
        </p:pic>
      </p:grpSp>
      <p:sp>
        <p:nvSpPr>
          <p:cNvPr id="13" name="Rectangle 12"/>
          <p:cNvSpPr>
            <a:spLocks/>
          </p:cNvSpPr>
          <p:nvPr/>
        </p:nvSpPr>
        <p:spPr bwMode="auto">
          <a:xfrm>
            <a:off x="1536700" y="3467100"/>
            <a:ext cx="6070600" cy="63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800" dirty="0">
                <a:solidFill>
                  <a:srgbClr val="FFFF00"/>
                </a:solidFill>
                <a:latin typeface="Verdana" pitchFamily="34" charset="0"/>
                <a:ea typeface="ＭＳ Ｐゴシック" pitchFamily="-84" charset="-128"/>
                <a:sym typeface="Verdana" pitchFamily="34" charset="0"/>
              </a:rPr>
              <a:t>Tandem mass analysis </a:t>
            </a:r>
            <a:r>
              <a:rPr lang="en-US" sz="1800" dirty="0" smtClean="0">
                <a:solidFill>
                  <a:srgbClr val="FFFF00"/>
                </a:solidFill>
                <a:latin typeface="Verdana" pitchFamily="34" charset="0"/>
                <a:ea typeface="ＭＳ Ｐゴシック" pitchFamily="-84" charset="-128"/>
                <a:sym typeface="Verdana" pitchFamily="34" charset="0"/>
              </a:rPr>
              <a:t>is needed to confirm the presence of </a:t>
            </a:r>
            <a:r>
              <a:rPr lang="en-US" sz="1800" dirty="0">
                <a:solidFill>
                  <a:srgbClr val="FFFF00"/>
                </a:solidFill>
                <a:latin typeface="Verdana" pitchFamily="34" charset="0"/>
                <a:ea typeface="ＭＳ Ｐゴシック" pitchFamily="-84" charset="-128"/>
                <a:sym typeface="Verdana" pitchFamily="34" charset="0"/>
              </a:rPr>
              <a:t>25I-NBOMe in blood and </a:t>
            </a:r>
            <a:r>
              <a:rPr lang="en-US" sz="1800" dirty="0" smtClean="0">
                <a:solidFill>
                  <a:srgbClr val="FFFF00"/>
                </a:solidFill>
                <a:latin typeface="Verdana" pitchFamily="34" charset="0"/>
                <a:ea typeface="ＭＳ Ｐゴシック" pitchFamily="-84" charset="-128"/>
                <a:sym typeface="Verdana" pitchFamily="34" charset="0"/>
              </a:rPr>
              <a:t>urine</a:t>
            </a:r>
            <a:endParaRPr lang="en-US" sz="1800" dirty="0">
              <a:solidFill>
                <a:srgbClr val="FFFF00"/>
              </a:solidFill>
              <a:latin typeface="Verdana" pitchFamily="34" charset="0"/>
              <a:ea typeface="ＭＳ Ｐゴシック" pitchFamily="-84" charset="-128"/>
              <a:sym typeface="Verdana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231547" y="2101850"/>
            <a:ext cx="2820988" cy="3425825"/>
            <a:chOff x="5231547" y="2101850"/>
            <a:chExt cx="2820988" cy="3425825"/>
          </a:xfrm>
        </p:grpSpPr>
        <p:sp>
          <p:nvSpPr>
            <p:cNvPr id="15" name="Rectangle 13"/>
            <p:cNvSpPr>
              <a:spLocks/>
            </p:cNvSpPr>
            <p:nvPr/>
          </p:nvSpPr>
          <p:spPr bwMode="auto">
            <a:xfrm rot="-1316216">
              <a:off x="5231547" y="2101850"/>
              <a:ext cx="2660650" cy="6477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0800" dir="1800003" algn="ctr" rotWithShape="0">
                <a:schemeClr val="bg2">
                  <a:alpha val="75000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l">
                <a:defRPr/>
              </a:pPr>
              <a:r>
                <a:rPr lang="en-US" sz="3600" dirty="0">
                  <a:solidFill>
                    <a:srgbClr val="FF0000"/>
                  </a:solidFill>
                  <a:latin typeface="Stencil" charset="0"/>
                  <a:ea typeface="ＭＳ Ｐゴシック" charset="0"/>
                  <a:cs typeface="Stencil" charset="0"/>
                  <a:sym typeface="Stencil" charset="0"/>
                </a:rPr>
                <a:t>CONFIRMED</a:t>
              </a:r>
            </a:p>
          </p:txBody>
        </p:sp>
        <p:sp>
          <p:nvSpPr>
            <p:cNvPr id="16" name="Rectangle 14"/>
            <p:cNvSpPr>
              <a:spLocks/>
            </p:cNvSpPr>
            <p:nvPr/>
          </p:nvSpPr>
          <p:spPr bwMode="auto">
            <a:xfrm rot="-1316216">
              <a:off x="5391885" y="4879975"/>
              <a:ext cx="2660650" cy="6477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0800" dir="1800003" algn="ctr" rotWithShape="0">
                <a:schemeClr val="bg2">
                  <a:alpha val="75000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l">
                <a:defRPr/>
              </a:pPr>
              <a:r>
                <a:rPr lang="en-US" sz="3600" dirty="0">
                  <a:solidFill>
                    <a:srgbClr val="FF0000"/>
                  </a:solidFill>
                  <a:latin typeface="Stencil" charset="0"/>
                  <a:ea typeface="ＭＳ Ｐゴシック" charset="0"/>
                  <a:cs typeface="Stencil" charset="0"/>
                  <a:sym typeface="Stencil" charset="0"/>
                </a:rPr>
                <a:t>CONFIRMED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4318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</a:t>
            </a:r>
            <a:r>
              <a:rPr lang="en-US" dirty="0" smtClean="0"/>
              <a:t>3: Further analysis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884" y="1981200"/>
            <a:ext cx="4685866" cy="3733800"/>
          </a:xfrm>
          <a:prstGeom prst="rect">
            <a:avLst/>
          </a:prstGeom>
          <a:noFill/>
          <a:ln w="2540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>
            <a:outerShdw blurRad="279400" dist="215900" dir="288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 descr="http://images.journals.lww.com/amjforensicmedicine/XLargeThumb.00000433-201403000-00000.CV.jpe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4774" y="1981200"/>
            <a:ext cx="2691026" cy="3733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74318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Case </a:t>
            </a:r>
            <a:r>
              <a:rPr lang="en-US" dirty="0" smtClean="0"/>
              <a:t>3: Further analysis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621769"/>
              </p:ext>
            </p:extLst>
          </p:nvPr>
        </p:nvGraphicFramePr>
        <p:xfrm>
          <a:off x="2095500" y="1941731"/>
          <a:ext cx="4953000" cy="3200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25"/>
                <a:gridCol w="1351173"/>
                <a:gridCol w="1331702"/>
              </a:tblGrid>
              <a:tr h="5292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Specimen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Case 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Case 2</a:t>
                      </a:r>
                    </a:p>
                  </a:txBody>
                  <a:tcPr marL="0" marR="0" marT="0" marB="0" anchor="b"/>
                </a:tc>
              </a:tr>
              <a:tr h="3569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Whole blood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16</a:t>
                      </a:r>
                    </a:p>
                  </a:txBody>
                  <a:tcPr marL="0" marR="0" marT="0" marB="0" anchor="ctr"/>
                </a:tc>
              </a:tr>
              <a:tr h="3569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Vitreous humor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0.4</a:t>
                      </a:r>
                    </a:p>
                  </a:txBody>
                  <a:tcPr marL="0" marR="0" marT="0" marB="0" anchor="ctr"/>
                </a:tc>
              </a:tr>
              <a:tr h="529274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Stomach contents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570</a:t>
                      </a:r>
                    </a:p>
                  </a:txBody>
                  <a:tcPr marL="0" marR="0" marT="0" marB="0" anchor="ctr"/>
                </a:tc>
              </a:tr>
              <a:tr h="3569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Urine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19</a:t>
                      </a:r>
                    </a:p>
                  </a:txBody>
                  <a:tcPr marL="0" marR="0" marT="0" marB="0" anchor="ctr"/>
                </a:tc>
              </a:tr>
              <a:tr h="3569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Liver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31</a:t>
                      </a:r>
                    </a:p>
                  </a:txBody>
                  <a:tcPr marL="0" marR="0" marT="0" marB="0" anchor="ctr"/>
                </a:tc>
              </a:tr>
              <a:tr h="3569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Brain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241</a:t>
                      </a:r>
                    </a:p>
                  </a:txBody>
                  <a:tcPr marL="0" marR="0" marT="0" marB="0" anchor="ctr"/>
                </a:tc>
              </a:tr>
              <a:tr h="3569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Bile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157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86300" y="1332131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25I-NBOMe </a:t>
            </a:r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(</a:t>
            </a:r>
            <a:r>
              <a:rPr lang="en-US" b="1" dirty="0" smtClean="0">
                <a:solidFill>
                  <a:schemeClr val="bg1"/>
                </a:solidFill>
              </a:rPr>
              <a:t>ng/mL or ng/mg)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Content Placeholder 1"/>
          <p:cNvSpPr>
            <a:spLocks noGrp="1"/>
          </p:cNvSpPr>
          <p:nvPr>
            <p:ph idx="13"/>
          </p:nvPr>
        </p:nvSpPr>
        <p:spPr>
          <a:xfrm>
            <a:off x="2819400" y="5334000"/>
            <a:ext cx="4648200" cy="1295400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endParaRPr lang="en-US" sz="1800" b="0" dirty="0"/>
          </a:p>
          <a:p>
            <a:pPr marL="0" indent="0">
              <a:buNone/>
            </a:pPr>
            <a:r>
              <a:rPr lang="en-US" sz="1800" dirty="0" smtClean="0">
                <a:solidFill>
                  <a:srgbClr val="FFFF00"/>
                </a:solidFill>
              </a:rPr>
              <a:t>Cause:  </a:t>
            </a:r>
            <a:r>
              <a:rPr lang="en-US" sz="1800" b="0" dirty="0" smtClean="0"/>
              <a:t>Toxic effects of 25I-NBOMe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FFFF00"/>
                </a:solidFill>
              </a:rPr>
              <a:t>Manner:  </a:t>
            </a:r>
            <a:r>
              <a:rPr lang="en-US" sz="1800" b="0" dirty="0" smtClean="0"/>
              <a:t>Accident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74318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7000"/>
            <a:ext cx="9144000" cy="1524000"/>
          </a:xfrm>
        </p:spPr>
        <p:txBody>
          <a:bodyPr/>
          <a:lstStyle/>
          <a:p>
            <a:r>
              <a:rPr lang="en-US" sz="4800" dirty="0" smtClean="0"/>
              <a:t>DWI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Toxicology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097900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0" y="1417674"/>
            <a:ext cx="9144000" cy="262092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DWI by synthetic cannabinoids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549818"/>
              </p:ext>
            </p:extLst>
          </p:nvPr>
        </p:nvGraphicFramePr>
        <p:xfrm>
          <a:off x="533400" y="1654646"/>
          <a:ext cx="2147887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CS ChemDraw Drawing" r:id="rId3" imgW="2148120" imgH="2016720" progId="ChemDraw.Document.6.0">
                  <p:embed/>
                </p:oleObj>
              </mc:Choice>
              <mc:Fallback>
                <p:oleObj name="CS ChemDraw Drawing" r:id="rId3" imgW="2148120" imgH="201672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1654646"/>
                        <a:ext cx="2147887" cy="2016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1781444"/>
              </p:ext>
            </p:extLst>
          </p:nvPr>
        </p:nvGraphicFramePr>
        <p:xfrm>
          <a:off x="3595369" y="1850742"/>
          <a:ext cx="2171700" cy="186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CS ChemDraw Drawing" r:id="rId5" imgW="2171160" imgH="1864800" progId="ChemDraw.Document.6.0">
                  <p:embed/>
                </p:oleObj>
              </mc:Choice>
              <mc:Fallback>
                <p:oleObj name="CS ChemDraw Drawing" r:id="rId5" imgW="2171160" imgH="18648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95369" y="1850742"/>
                        <a:ext cx="2171700" cy="1865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099057"/>
              </p:ext>
            </p:extLst>
          </p:nvPr>
        </p:nvGraphicFramePr>
        <p:xfrm>
          <a:off x="6654800" y="1528814"/>
          <a:ext cx="1879600" cy="238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CS ChemDraw Drawing" r:id="rId7" imgW="1879200" imgH="2382120" progId="ChemDraw.Document.6.0">
                  <p:embed/>
                </p:oleObj>
              </mc:Choice>
              <mc:Fallback>
                <p:oleObj name="CS ChemDraw Drawing" r:id="rId7" imgW="1879200" imgH="238212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54800" y="1528814"/>
                        <a:ext cx="1879600" cy="2382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0" y="4038600"/>
            <a:ext cx="9144000" cy="181643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70C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0" y="4639358"/>
            <a:ext cx="9144000" cy="5083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92D050"/>
              </a:gs>
              <a:gs pos="100000">
                <a:srgbClr val="0087E6"/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90600" y="4659935"/>
            <a:ext cx="933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2011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098593" y="4659935"/>
            <a:ext cx="933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2012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206586" y="4671382"/>
            <a:ext cx="933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2013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314579" y="4659935"/>
            <a:ext cx="933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2014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7928" y="5398247"/>
            <a:ext cx="2125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7030A0"/>
                </a:solidFill>
              </a:rPr>
              <a:t>Napthoylindoles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7815" y="5402695"/>
            <a:ext cx="334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Tetramethylcyclopropylindoles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19497" y="5402695"/>
            <a:ext cx="2572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Indazolecarboxamides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5244" y="4126468"/>
            <a:ext cx="131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JWH-018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16680" y="4126468"/>
            <a:ext cx="131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UR-144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31128" y="4126468"/>
            <a:ext cx="214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AB-FUBINACA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127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228599" y="254000"/>
            <a:ext cx="8686799" cy="685800"/>
          </a:xfrm>
        </p:spPr>
        <p:txBody>
          <a:bodyPr/>
          <a:lstStyle/>
          <a:p>
            <a:r>
              <a:rPr lang="en-US" dirty="0"/>
              <a:t>DWI by synthetic </a:t>
            </a:r>
            <a:r>
              <a:rPr lang="en-US" dirty="0" smtClean="0"/>
              <a:t>cannabinoids 2012</a:t>
            </a:r>
            <a:endParaRPr lang="en-US" dirty="0"/>
          </a:p>
        </p:txBody>
      </p:sp>
      <p:pic>
        <p:nvPicPr>
          <p:cNvPr id="4098" name="Picture 2" descr="I:\Documents\Lab Photos and Media\Animated Gifs updated\91713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400" y="1906601"/>
            <a:ext cx="2741999" cy="365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24051"/>
            <a:ext cx="5944801" cy="3638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9200" y="3329516"/>
            <a:ext cx="1371600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55798" y="3024719"/>
            <a:ext cx="3530601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3734600"/>
            <a:ext cx="3530601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3981451"/>
            <a:ext cx="4572000" cy="3640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27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038350"/>
            <a:ext cx="60483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228600" y="254000"/>
            <a:ext cx="8610600" cy="685800"/>
          </a:xfrm>
        </p:spPr>
        <p:txBody>
          <a:bodyPr/>
          <a:lstStyle/>
          <a:p>
            <a:r>
              <a:rPr lang="en-US" dirty="0"/>
              <a:t>DWI by synthetic </a:t>
            </a:r>
            <a:r>
              <a:rPr lang="en-US" dirty="0" smtClean="0"/>
              <a:t>cannabinoids 2013</a:t>
            </a:r>
            <a:endParaRPr lang="en-US" dirty="0"/>
          </a:p>
        </p:txBody>
      </p:sp>
      <p:pic>
        <p:nvPicPr>
          <p:cNvPr id="4098" name="Picture 2" descr="I:\Documents\Lab Photos and Media\Animated Gifs updated\91713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038350"/>
            <a:ext cx="2700338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2266" y="3495133"/>
            <a:ext cx="1371600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55798" y="3156468"/>
            <a:ext cx="3606802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3866348"/>
            <a:ext cx="4572000" cy="1706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68866" y="4147069"/>
            <a:ext cx="4724400" cy="3640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14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05025"/>
            <a:ext cx="615315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228599" y="254000"/>
            <a:ext cx="8591815" cy="685800"/>
          </a:xfrm>
        </p:spPr>
        <p:txBody>
          <a:bodyPr/>
          <a:lstStyle/>
          <a:p>
            <a:r>
              <a:rPr lang="en-US" dirty="0"/>
              <a:t>DWI by synthetic </a:t>
            </a:r>
            <a:r>
              <a:rPr lang="en-US" dirty="0" smtClean="0"/>
              <a:t>cannabinoids 2014</a:t>
            </a:r>
            <a:endParaRPr lang="en-US" dirty="0"/>
          </a:p>
        </p:txBody>
      </p:sp>
      <p:pic>
        <p:nvPicPr>
          <p:cNvPr id="4098" name="Picture 2" descr="I:\Documents\Lab Photos and Media\Animated Gifs updated\91713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883" y="2105025"/>
            <a:ext cx="2421732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3000" y="3496733"/>
            <a:ext cx="1371600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79598" y="3124200"/>
            <a:ext cx="3835402" cy="1862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3400" y="3886200"/>
            <a:ext cx="3886200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3400" y="4055535"/>
            <a:ext cx="5029200" cy="4402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5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Acidic/Neutral vs. Alkaline Screen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409950"/>
            <a:ext cx="4191000" cy="3143250"/>
          </a:xfrm>
          <a:prstGeom prst="rect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143000"/>
            <a:ext cx="4165600" cy="3124200"/>
          </a:xfrm>
          <a:prstGeom prst="rect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</p:pic>
      <p:sp>
        <p:nvSpPr>
          <p:cNvPr id="5" name="Rectangle 4"/>
          <p:cNvSpPr>
            <a:spLocks/>
          </p:cNvSpPr>
          <p:nvPr/>
        </p:nvSpPr>
        <p:spPr bwMode="auto">
          <a:xfrm>
            <a:off x="495300" y="1219200"/>
            <a:ext cx="3810000" cy="213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</a:pPr>
            <a:r>
              <a:rPr lang="en-US" sz="1400" dirty="0" smtClean="0">
                <a:solidFill>
                  <a:srgbClr val="FFFF00"/>
                </a:solidFill>
                <a:latin typeface="Arial" charset="0"/>
                <a:cs typeface="Arial" charset="0"/>
                <a:sym typeface="Arial" charset="0"/>
              </a:rPr>
              <a:t>Pros</a:t>
            </a:r>
          </a:p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Acidic screen reveals select anticonvulsants, </a:t>
            </a:r>
            <a:r>
              <a:rPr lang="en-US" sz="1400" dirty="0" err="1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phenytoin</a:t>
            </a:r>
            <a:r>
              <a:rPr lang="en-US" sz="1400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, barbiturates, ibuprofen, </a:t>
            </a:r>
            <a:r>
              <a:rPr lang="en-US" sz="1400" dirty="0" err="1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valproic</a:t>
            </a:r>
            <a:r>
              <a:rPr lang="en-US" sz="1400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 acid</a:t>
            </a:r>
          </a:p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Alkaline screen will find most antidepressants, antihistamines, benzodiazepines, some opiates</a:t>
            </a:r>
          </a:p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Arial" charset="0"/>
              <a:buChar char="•"/>
            </a:pPr>
            <a:endParaRPr lang="en-US" sz="1400" dirty="0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Arial" charset="0"/>
              <a:buChar char="•"/>
            </a:pPr>
            <a:endParaRPr lang="en-US" sz="1400" dirty="0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</a:pPr>
            <a:endParaRPr lang="en-US" sz="1400" dirty="0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5181600" y="4495800"/>
            <a:ext cx="3429000" cy="220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</a:pPr>
            <a:r>
              <a:rPr lang="en-US" sz="1400" dirty="0" smtClean="0">
                <a:solidFill>
                  <a:srgbClr val="FFFF00"/>
                </a:solidFill>
                <a:latin typeface="Arial" charset="0"/>
                <a:cs typeface="Arial" charset="0"/>
                <a:sym typeface="Arial" charset="0"/>
              </a:rPr>
              <a:t>Cons</a:t>
            </a:r>
          </a:p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Lengthy and complicated extraction</a:t>
            </a:r>
          </a:p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Consumes up to 10x more specimen</a:t>
            </a:r>
          </a:p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Machine </a:t>
            </a:r>
            <a:r>
              <a:rPr lang="en-US" sz="1400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run time is about 15 </a:t>
            </a:r>
            <a:r>
              <a:rPr lang="en-US" sz="1400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hours</a:t>
            </a:r>
            <a:endParaRPr lang="en-US" sz="1400" dirty="0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Data processing takes several </a:t>
            </a:r>
            <a:r>
              <a:rPr lang="en-US" sz="1400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hours even days to complete</a:t>
            </a:r>
          </a:p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  <a:buFont typeface="Arial" charset="0"/>
              <a:buChar char="•"/>
            </a:pPr>
            <a:endParaRPr lang="en-US" sz="1400" dirty="0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</a:pPr>
            <a:endParaRPr lang="en-US" sz="1400" dirty="0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  <a:p>
            <a:pPr marL="342900" indent="-342900" fontAlgn="base">
              <a:spcBef>
                <a:spcPts val="750"/>
              </a:spcBef>
              <a:spcAft>
                <a:spcPct val="0"/>
              </a:spcAft>
              <a:buClr>
                <a:srgbClr val="FFFFFF"/>
              </a:buClr>
              <a:buSzPct val="125000"/>
            </a:pPr>
            <a:endParaRPr lang="en-US" sz="1400" dirty="0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33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971800"/>
            <a:ext cx="9144000" cy="1143000"/>
          </a:xfrm>
        </p:spPr>
        <p:txBody>
          <a:bodyPr/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256375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66800" y="1752600"/>
            <a:ext cx="7121106" cy="402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Toxicology investigations require knowledge of the drugs involved in order to assign proper tests.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§"/>
            </a:pPr>
            <a:endParaRPr lang="en-US" b="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Accurate mass spectrometry such as LC-TOF/MS allows for monitoring a wide array of drugs, metabolites, and other exotic compounds in a single test.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§"/>
            </a:pPr>
            <a:endParaRPr lang="en-US" b="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This method can reveal evidence of drug use in postmortem or human performance casework when information is misleading or lacking.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§"/>
            </a:pPr>
            <a:endParaRPr lang="en-US" b="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If your lab does not have this technology, make sure the outsourced lab can provide this type of assay.</a:t>
            </a:r>
            <a:endParaRPr lang="en-US" b="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093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jeffrey.walterscheid@ifs.hctx.net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9718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Thank </a:t>
            </a:r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you for attending!</a:t>
            </a:r>
            <a:endParaRPr lang="en-US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513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GC/MS Drug Screen</a:t>
            </a:r>
            <a:endParaRPr lang="en-US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467600" cy="5600700"/>
          </a:xfrm>
          <a:prstGeom prst="rect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</p:spPr>
      </p:pic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914400" y="1066800"/>
            <a:ext cx="7467600" cy="5638800"/>
            <a:chOff x="914400" y="1066800"/>
            <a:chExt cx="7467600" cy="54864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914400" y="1066800"/>
              <a:ext cx="74676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914400" y="1752600"/>
              <a:ext cx="74676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914400" y="2438400"/>
              <a:ext cx="74676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914400" y="3124200"/>
              <a:ext cx="74676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914400" y="3810000"/>
              <a:ext cx="74676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914400" y="4495800"/>
              <a:ext cx="74676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914400" y="5181600"/>
              <a:ext cx="74676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914400" y="5867400"/>
              <a:ext cx="74676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</p:grpSp>
      <p:grpSp>
        <p:nvGrpSpPr>
          <p:cNvPr id="14" name="Group 37"/>
          <p:cNvGrpSpPr>
            <a:grpSpLocks/>
          </p:cNvGrpSpPr>
          <p:nvPr/>
        </p:nvGrpSpPr>
        <p:grpSpPr bwMode="auto">
          <a:xfrm>
            <a:off x="914400" y="1066800"/>
            <a:ext cx="7467600" cy="685800"/>
            <a:chOff x="914400" y="1066800"/>
            <a:chExt cx="7315200" cy="685800"/>
          </a:xfrm>
        </p:grpSpPr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914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1219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1524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1828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2133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2438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2743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3048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3352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3657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3962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4267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4572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4876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5181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5486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5791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6096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6400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6705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7010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7315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7620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7924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914400" y="1771650"/>
            <a:ext cx="7467600" cy="685800"/>
            <a:chOff x="914400" y="1066800"/>
            <a:chExt cx="7315200" cy="685800"/>
          </a:xfrm>
        </p:grpSpPr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914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1219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1524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1828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2133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2438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2743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3048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3352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3657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3962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4267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4572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4876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5181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5486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5791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6096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6400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6705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7010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>
              <a:off x="7315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7620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7924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</p:grpSp>
      <p:grpSp>
        <p:nvGrpSpPr>
          <p:cNvPr id="64" name="Group 63"/>
          <p:cNvGrpSpPr>
            <a:grpSpLocks/>
          </p:cNvGrpSpPr>
          <p:nvPr/>
        </p:nvGrpSpPr>
        <p:grpSpPr bwMode="auto">
          <a:xfrm>
            <a:off x="914400" y="2478088"/>
            <a:ext cx="7467600" cy="685800"/>
            <a:chOff x="914400" y="1066800"/>
            <a:chExt cx="7315200" cy="685800"/>
          </a:xfrm>
        </p:grpSpPr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>
              <a:off x="914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1219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1524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1828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2133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2438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2743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3048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73" name="Rectangle 72"/>
            <p:cNvSpPr>
              <a:spLocks noChangeArrowheads="1"/>
            </p:cNvSpPr>
            <p:nvPr/>
          </p:nvSpPr>
          <p:spPr bwMode="auto">
            <a:xfrm>
              <a:off x="3352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74" name="Rectangle 73"/>
            <p:cNvSpPr>
              <a:spLocks noChangeArrowheads="1"/>
            </p:cNvSpPr>
            <p:nvPr/>
          </p:nvSpPr>
          <p:spPr bwMode="auto">
            <a:xfrm>
              <a:off x="3657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75" name="Rectangle 74"/>
            <p:cNvSpPr>
              <a:spLocks noChangeArrowheads="1"/>
            </p:cNvSpPr>
            <p:nvPr/>
          </p:nvSpPr>
          <p:spPr bwMode="auto">
            <a:xfrm>
              <a:off x="3962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4267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4572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4876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>
              <a:off x="5181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80" name="Rectangle 79"/>
            <p:cNvSpPr>
              <a:spLocks noChangeArrowheads="1"/>
            </p:cNvSpPr>
            <p:nvPr/>
          </p:nvSpPr>
          <p:spPr bwMode="auto">
            <a:xfrm>
              <a:off x="5486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81" name="Rectangle 80"/>
            <p:cNvSpPr>
              <a:spLocks noChangeArrowheads="1"/>
            </p:cNvSpPr>
            <p:nvPr/>
          </p:nvSpPr>
          <p:spPr bwMode="auto">
            <a:xfrm>
              <a:off x="5791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82" name="Rectangle 81"/>
            <p:cNvSpPr>
              <a:spLocks noChangeArrowheads="1"/>
            </p:cNvSpPr>
            <p:nvPr/>
          </p:nvSpPr>
          <p:spPr bwMode="auto">
            <a:xfrm>
              <a:off x="6096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6400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6705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7010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7315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7620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88" name="Rectangle 87"/>
            <p:cNvSpPr>
              <a:spLocks noChangeArrowheads="1"/>
            </p:cNvSpPr>
            <p:nvPr/>
          </p:nvSpPr>
          <p:spPr bwMode="auto">
            <a:xfrm>
              <a:off x="7924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</p:grpSp>
      <p:grpSp>
        <p:nvGrpSpPr>
          <p:cNvPr id="89" name="Group 88"/>
          <p:cNvGrpSpPr>
            <a:grpSpLocks/>
          </p:cNvGrpSpPr>
          <p:nvPr/>
        </p:nvGrpSpPr>
        <p:grpSpPr bwMode="auto">
          <a:xfrm>
            <a:off x="914400" y="3181350"/>
            <a:ext cx="7467600" cy="685800"/>
            <a:chOff x="914400" y="1066800"/>
            <a:chExt cx="7315200" cy="685800"/>
          </a:xfrm>
        </p:grpSpPr>
        <p:sp>
          <p:nvSpPr>
            <p:cNvPr id="90" name="Rectangle 89"/>
            <p:cNvSpPr>
              <a:spLocks noChangeArrowheads="1"/>
            </p:cNvSpPr>
            <p:nvPr/>
          </p:nvSpPr>
          <p:spPr bwMode="auto">
            <a:xfrm>
              <a:off x="914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>
              <a:off x="1219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auto">
            <a:xfrm>
              <a:off x="1524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>
              <a:off x="1828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94" name="Rectangle 93"/>
            <p:cNvSpPr>
              <a:spLocks noChangeArrowheads="1"/>
            </p:cNvSpPr>
            <p:nvPr/>
          </p:nvSpPr>
          <p:spPr bwMode="auto">
            <a:xfrm>
              <a:off x="2133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auto">
            <a:xfrm>
              <a:off x="2438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2743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3048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auto">
            <a:xfrm>
              <a:off x="3352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3657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00" name="Rectangle 99"/>
            <p:cNvSpPr>
              <a:spLocks noChangeArrowheads="1"/>
            </p:cNvSpPr>
            <p:nvPr/>
          </p:nvSpPr>
          <p:spPr bwMode="auto">
            <a:xfrm>
              <a:off x="3962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01" name="Rectangle 100"/>
            <p:cNvSpPr>
              <a:spLocks noChangeArrowheads="1"/>
            </p:cNvSpPr>
            <p:nvPr/>
          </p:nvSpPr>
          <p:spPr bwMode="auto">
            <a:xfrm>
              <a:off x="4267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02" name="Rectangle 101"/>
            <p:cNvSpPr>
              <a:spLocks noChangeArrowheads="1"/>
            </p:cNvSpPr>
            <p:nvPr/>
          </p:nvSpPr>
          <p:spPr bwMode="auto">
            <a:xfrm>
              <a:off x="4572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03" name="Rectangle 102"/>
            <p:cNvSpPr>
              <a:spLocks noChangeArrowheads="1"/>
            </p:cNvSpPr>
            <p:nvPr/>
          </p:nvSpPr>
          <p:spPr bwMode="auto">
            <a:xfrm>
              <a:off x="4876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04" name="Rectangle 103"/>
            <p:cNvSpPr>
              <a:spLocks noChangeArrowheads="1"/>
            </p:cNvSpPr>
            <p:nvPr/>
          </p:nvSpPr>
          <p:spPr bwMode="auto">
            <a:xfrm>
              <a:off x="5181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05" name="Rectangle 104"/>
            <p:cNvSpPr>
              <a:spLocks noChangeArrowheads="1"/>
            </p:cNvSpPr>
            <p:nvPr/>
          </p:nvSpPr>
          <p:spPr bwMode="auto">
            <a:xfrm>
              <a:off x="5486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06" name="Rectangle 105"/>
            <p:cNvSpPr>
              <a:spLocks noChangeArrowheads="1"/>
            </p:cNvSpPr>
            <p:nvPr/>
          </p:nvSpPr>
          <p:spPr bwMode="auto">
            <a:xfrm>
              <a:off x="5791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07" name="Rectangle 106"/>
            <p:cNvSpPr>
              <a:spLocks noChangeArrowheads="1"/>
            </p:cNvSpPr>
            <p:nvPr/>
          </p:nvSpPr>
          <p:spPr bwMode="auto">
            <a:xfrm>
              <a:off x="6096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08" name="Rectangle 107"/>
            <p:cNvSpPr>
              <a:spLocks noChangeArrowheads="1"/>
            </p:cNvSpPr>
            <p:nvPr/>
          </p:nvSpPr>
          <p:spPr bwMode="auto">
            <a:xfrm>
              <a:off x="6400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09" name="Rectangle 108"/>
            <p:cNvSpPr>
              <a:spLocks noChangeArrowheads="1"/>
            </p:cNvSpPr>
            <p:nvPr/>
          </p:nvSpPr>
          <p:spPr bwMode="auto">
            <a:xfrm>
              <a:off x="6705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10" name="Rectangle 109"/>
            <p:cNvSpPr>
              <a:spLocks noChangeArrowheads="1"/>
            </p:cNvSpPr>
            <p:nvPr/>
          </p:nvSpPr>
          <p:spPr bwMode="auto">
            <a:xfrm>
              <a:off x="7010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11" name="Rectangle 110"/>
            <p:cNvSpPr>
              <a:spLocks noChangeArrowheads="1"/>
            </p:cNvSpPr>
            <p:nvPr/>
          </p:nvSpPr>
          <p:spPr bwMode="auto">
            <a:xfrm>
              <a:off x="7315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12" name="Rectangle 111"/>
            <p:cNvSpPr>
              <a:spLocks noChangeArrowheads="1"/>
            </p:cNvSpPr>
            <p:nvPr/>
          </p:nvSpPr>
          <p:spPr bwMode="auto">
            <a:xfrm>
              <a:off x="7620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13" name="Rectangle 112"/>
            <p:cNvSpPr>
              <a:spLocks noChangeArrowheads="1"/>
            </p:cNvSpPr>
            <p:nvPr/>
          </p:nvSpPr>
          <p:spPr bwMode="auto">
            <a:xfrm>
              <a:off x="7924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</p:grpSp>
      <p:grpSp>
        <p:nvGrpSpPr>
          <p:cNvPr id="114" name="Group 113"/>
          <p:cNvGrpSpPr>
            <a:grpSpLocks/>
          </p:cNvGrpSpPr>
          <p:nvPr/>
        </p:nvGrpSpPr>
        <p:grpSpPr bwMode="auto">
          <a:xfrm>
            <a:off x="914400" y="3886200"/>
            <a:ext cx="7467600" cy="685800"/>
            <a:chOff x="914400" y="1066800"/>
            <a:chExt cx="7315200" cy="685800"/>
          </a:xfrm>
        </p:grpSpPr>
        <p:sp>
          <p:nvSpPr>
            <p:cNvPr id="115" name="Rectangle 114"/>
            <p:cNvSpPr>
              <a:spLocks noChangeArrowheads="1"/>
            </p:cNvSpPr>
            <p:nvPr/>
          </p:nvSpPr>
          <p:spPr bwMode="auto">
            <a:xfrm>
              <a:off x="914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16" name="Rectangle 115"/>
            <p:cNvSpPr>
              <a:spLocks noChangeArrowheads="1"/>
            </p:cNvSpPr>
            <p:nvPr/>
          </p:nvSpPr>
          <p:spPr bwMode="auto">
            <a:xfrm>
              <a:off x="1219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17" name="Rectangle 116"/>
            <p:cNvSpPr>
              <a:spLocks noChangeArrowheads="1"/>
            </p:cNvSpPr>
            <p:nvPr/>
          </p:nvSpPr>
          <p:spPr bwMode="auto">
            <a:xfrm>
              <a:off x="1524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18" name="Rectangle 117"/>
            <p:cNvSpPr>
              <a:spLocks noChangeArrowheads="1"/>
            </p:cNvSpPr>
            <p:nvPr/>
          </p:nvSpPr>
          <p:spPr bwMode="auto">
            <a:xfrm>
              <a:off x="1828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19" name="Rectangle 118"/>
            <p:cNvSpPr>
              <a:spLocks noChangeArrowheads="1"/>
            </p:cNvSpPr>
            <p:nvPr/>
          </p:nvSpPr>
          <p:spPr bwMode="auto">
            <a:xfrm>
              <a:off x="2133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20" name="Rectangle 119"/>
            <p:cNvSpPr>
              <a:spLocks noChangeArrowheads="1"/>
            </p:cNvSpPr>
            <p:nvPr/>
          </p:nvSpPr>
          <p:spPr bwMode="auto">
            <a:xfrm>
              <a:off x="2438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21" name="Rectangle 120"/>
            <p:cNvSpPr>
              <a:spLocks noChangeArrowheads="1"/>
            </p:cNvSpPr>
            <p:nvPr/>
          </p:nvSpPr>
          <p:spPr bwMode="auto">
            <a:xfrm>
              <a:off x="2743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22" name="Rectangle 121"/>
            <p:cNvSpPr>
              <a:spLocks noChangeArrowheads="1"/>
            </p:cNvSpPr>
            <p:nvPr/>
          </p:nvSpPr>
          <p:spPr bwMode="auto">
            <a:xfrm>
              <a:off x="3048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23" name="Rectangle 122"/>
            <p:cNvSpPr>
              <a:spLocks noChangeArrowheads="1"/>
            </p:cNvSpPr>
            <p:nvPr/>
          </p:nvSpPr>
          <p:spPr bwMode="auto">
            <a:xfrm>
              <a:off x="3352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24" name="Rectangle 123"/>
            <p:cNvSpPr>
              <a:spLocks noChangeArrowheads="1"/>
            </p:cNvSpPr>
            <p:nvPr/>
          </p:nvSpPr>
          <p:spPr bwMode="auto">
            <a:xfrm>
              <a:off x="3657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25" name="Rectangle 124"/>
            <p:cNvSpPr>
              <a:spLocks noChangeArrowheads="1"/>
            </p:cNvSpPr>
            <p:nvPr/>
          </p:nvSpPr>
          <p:spPr bwMode="auto">
            <a:xfrm>
              <a:off x="3962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26" name="Rectangle 125"/>
            <p:cNvSpPr>
              <a:spLocks noChangeArrowheads="1"/>
            </p:cNvSpPr>
            <p:nvPr/>
          </p:nvSpPr>
          <p:spPr bwMode="auto">
            <a:xfrm>
              <a:off x="4267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27" name="Rectangle 126"/>
            <p:cNvSpPr>
              <a:spLocks noChangeArrowheads="1"/>
            </p:cNvSpPr>
            <p:nvPr/>
          </p:nvSpPr>
          <p:spPr bwMode="auto">
            <a:xfrm>
              <a:off x="4572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28" name="Rectangle 127"/>
            <p:cNvSpPr>
              <a:spLocks noChangeArrowheads="1"/>
            </p:cNvSpPr>
            <p:nvPr/>
          </p:nvSpPr>
          <p:spPr bwMode="auto">
            <a:xfrm>
              <a:off x="4876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29" name="Rectangle 128"/>
            <p:cNvSpPr>
              <a:spLocks noChangeArrowheads="1"/>
            </p:cNvSpPr>
            <p:nvPr/>
          </p:nvSpPr>
          <p:spPr bwMode="auto">
            <a:xfrm>
              <a:off x="5181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30" name="Rectangle 129"/>
            <p:cNvSpPr>
              <a:spLocks noChangeArrowheads="1"/>
            </p:cNvSpPr>
            <p:nvPr/>
          </p:nvSpPr>
          <p:spPr bwMode="auto">
            <a:xfrm>
              <a:off x="5486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31" name="Rectangle 130"/>
            <p:cNvSpPr>
              <a:spLocks noChangeArrowheads="1"/>
            </p:cNvSpPr>
            <p:nvPr/>
          </p:nvSpPr>
          <p:spPr bwMode="auto">
            <a:xfrm>
              <a:off x="5791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32" name="Rectangle 131"/>
            <p:cNvSpPr>
              <a:spLocks noChangeArrowheads="1"/>
            </p:cNvSpPr>
            <p:nvPr/>
          </p:nvSpPr>
          <p:spPr bwMode="auto">
            <a:xfrm>
              <a:off x="6096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33" name="Rectangle 132"/>
            <p:cNvSpPr>
              <a:spLocks noChangeArrowheads="1"/>
            </p:cNvSpPr>
            <p:nvPr/>
          </p:nvSpPr>
          <p:spPr bwMode="auto">
            <a:xfrm>
              <a:off x="6400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34" name="Rectangle 133"/>
            <p:cNvSpPr>
              <a:spLocks noChangeArrowheads="1"/>
            </p:cNvSpPr>
            <p:nvPr/>
          </p:nvSpPr>
          <p:spPr bwMode="auto">
            <a:xfrm>
              <a:off x="6705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35" name="Rectangle 134"/>
            <p:cNvSpPr>
              <a:spLocks noChangeArrowheads="1"/>
            </p:cNvSpPr>
            <p:nvPr/>
          </p:nvSpPr>
          <p:spPr bwMode="auto">
            <a:xfrm>
              <a:off x="7010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36" name="Rectangle 135"/>
            <p:cNvSpPr>
              <a:spLocks noChangeArrowheads="1"/>
            </p:cNvSpPr>
            <p:nvPr/>
          </p:nvSpPr>
          <p:spPr bwMode="auto">
            <a:xfrm>
              <a:off x="7315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37" name="Rectangle 136"/>
            <p:cNvSpPr>
              <a:spLocks noChangeArrowheads="1"/>
            </p:cNvSpPr>
            <p:nvPr/>
          </p:nvSpPr>
          <p:spPr bwMode="auto">
            <a:xfrm>
              <a:off x="7620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38" name="Rectangle 137"/>
            <p:cNvSpPr>
              <a:spLocks noChangeArrowheads="1"/>
            </p:cNvSpPr>
            <p:nvPr/>
          </p:nvSpPr>
          <p:spPr bwMode="auto">
            <a:xfrm>
              <a:off x="7924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</p:grpSp>
      <p:grpSp>
        <p:nvGrpSpPr>
          <p:cNvPr id="139" name="Group 138"/>
          <p:cNvGrpSpPr>
            <a:grpSpLocks/>
          </p:cNvGrpSpPr>
          <p:nvPr/>
        </p:nvGrpSpPr>
        <p:grpSpPr bwMode="auto">
          <a:xfrm>
            <a:off x="914400" y="4591050"/>
            <a:ext cx="7467600" cy="685800"/>
            <a:chOff x="914400" y="1066800"/>
            <a:chExt cx="7315200" cy="685800"/>
          </a:xfrm>
        </p:grpSpPr>
        <p:sp>
          <p:nvSpPr>
            <p:cNvPr id="140" name="Rectangle 139"/>
            <p:cNvSpPr>
              <a:spLocks noChangeArrowheads="1"/>
            </p:cNvSpPr>
            <p:nvPr/>
          </p:nvSpPr>
          <p:spPr bwMode="auto">
            <a:xfrm>
              <a:off x="914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41" name="Rectangle 140"/>
            <p:cNvSpPr>
              <a:spLocks noChangeArrowheads="1"/>
            </p:cNvSpPr>
            <p:nvPr/>
          </p:nvSpPr>
          <p:spPr bwMode="auto">
            <a:xfrm>
              <a:off x="1219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42" name="Rectangle 141"/>
            <p:cNvSpPr>
              <a:spLocks noChangeArrowheads="1"/>
            </p:cNvSpPr>
            <p:nvPr/>
          </p:nvSpPr>
          <p:spPr bwMode="auto">
            <a:xfrm>
              <a:off x="1524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43" name="Rectangle 142"/>
            <p:cNvSpPr>
              <a:spLocks noChangeArrowheads="1"/>
            </p:cNvSpPr>
            <p:nvPr/>
          </p:nvSpPr>
          <p:spPr bwMode="auto">
            <a:xfrm>
              <a:off x="1828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44" name="Rectangle 143"/>
            <p:cNvSpPr>
              <a:spLocks noChangeArrowheads="1"/>
            </p:cNvSpPr>
            <p:nvPr/>
          </p:nvSpPr>
          <p:spPr bwMode="auto">
            <a:xfrm>
              <a:off x="2133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45" name="Rectangle 144"/>
            <p:cNvSpPr>
              <a:spLocks noChangeArrowheads="1"/>
            </p:cNvSpPr>
            <p:nvPr/>
          </p:nvSpPr>
          <p:spPr bwMode="auto">
            <a:xfrm>
              <a:off x="2438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46" name="Rectangle 145"/>
            <p:cNvSpPr>
              <a:spLocks noChangeArrowheads="1"/>
            </p:cNvSpPr>
            <p:nvPr/>
          </p:nvSpPr>
          <p:spPr bwMode="auto">
            <a:xfrm>
              <a:off x="2743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47" name="Rectangle 146"/>
            <p:cNvSpPr>
              <a:spLocks noChangeArrowheads="1"/>
            </p:cNvSpPr>
            <p:nvPr/>
          </p:nvSpPr>
          <p:spPr bwMode="auto">
            <a:xfrm>
              <a:off x="3048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48" name="Rectangle 147"/>
            <p:cNvSpPr>
              <a:spLocks noChangeArrowheads="1"/>
            </p:cNvSpPr>
            <p:nvPr/>
          </p:nvSpPr>
          <p:spPr bwMode="auto">
            <a:xfrm>
              <a:off x="3352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49" name="Rectangle 148"/>
            <p:cNvSpPr>
              <a:spLocks noChangeArrowheads="1"/>
            </p:cNvSpPr>
            <p:nvPr/>
          </p:nvSpPr>
          <p:spPr bwMode="auto">
            <a:xfrm>
              <a:off x="3657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50" name="Rectangle 149"/>
            <p:cNvSpPr>
              <a:spLocks noChangeArrowheads="1"/>
            </p:cNvSpPr>
            <p:nvPr/>
          </p:nvSpPr>
          <p:spPr bwMode="auto">
            <a:xfrm>
              <a:off x="3962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51" name="Rectangle 150"/>
            <p:cNvSpPr>
              <a:spLocks noChangeArrowheads="1"/>
            </p:cNvSpPr>
            <p:nvPr/>
          </p:nvSpPr>
          <p:spPr bwMode="auto">
            <a:xfrm>
              <a:off x="4267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52" name="Rectangle 151"/>
            <p:cNvSpPr>
              <a:spLocks noChangeArrowheads="1"/>
            </p:cNvSpPr>
            <p:nvPr/>
          </p:nvSpPr>
          <p:spPr bwMode="auto">
            <a:xfrm>
              <a:off x="4572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53" name="Rectangle 152"/>
            <p:cNvSpPr>
              <a:spLocks noChangeArrowheads="1"/>
            </p:cNvSpPr>
            <p:nvPr/>
          </p:nvSpPr>
          <p:spPr bwMode="auto">
            <a:xfrm>
              <a:off x="4876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54" name="Rectangle 153"/>
            <p:cNvSpPr>
              <a:spLocks noChangeArrowheads="1"/>
            </p:cNvSpPr>
            <p:nvPr/>
          </p:nvSpPr>
          <p:spPr bwMode="auto">
            <a:xfrm>
              <a:off x="5181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55" name="Rectangle 154"/>
            <p:cNvSpPr>
              <a:spLocks noChangeArrowheads="1"/>
            </p:cNvSpPr>
            <p:nvPr/>
          </p:nvSpPr>
          <p:spPr bwMode="auto">
            <a:xfrm>
              <a:off x="5486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56" name="Rectangle 155"/>
            <p:cNvSpPr>
              <a:spLocks noChangeArrowheads="1"/>
            </p:cNvSpPr>
            <p:nvPr/>
          </p:nvSpPr>
          <p:spPr bwMode="auto">
            <a:xfrm>
              <a:off x="5791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57" name="Rectangle 156"/>
            <p:cNvSpPr>
              <a:spLocks noChangeArrowheads="1"/>
            </p:cNvSpPr>
            <p:nvPr/>
          </p:nvSpPr>
          <p:spPr bwMode="auto">
            <a:xfrm>
              <a:off x="6096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58" name="Rectangle 157"/>
            <p:cNvSpPr>
              <a:spLocks noChangeArrowheads="1"/>
            </p:cNvSpPr>
            <p:nvPr/>
          </p:nvSpPr>
          <p:spPr bwMode="auto">
            <a:xfrm>
              <a:off x="6400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59" name="Rectangle 158"/>
            <p:cNvSpPr>
              <a:spLocks noChangeArrowheads="1"/>
            </p:cNvSpPr>
            <p:nvPr/>
          </p:nvSpPr>
          <p:spPr bwMode="auto">
            <a:xfrm>
              <a:off x="6705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60" name="Rectangle 159"/>
            <p:cNvSpPr>
              <a:spLocks noChangeArrowheads="1"/>
            </p:cNvSpPr>
            <p:nvPr/>
          </p:nvSpPr>
          <p:spPr bwMode="auto">
            <a:xfrm>
              <a:off x="7010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61" name="Rectangle 160"/>
            <p:cNvSpPr>
              <a:spLocks noChangeArrowheads="1"/>
            </p:cNvSpPr>
            <p:nvPr/>
          </p:nvSpPr>
          <p:spPr bwMode="auto">
            <a:xfrm>
              <a:off x="7315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7620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63" name="Rectangle 162"/>
            <p:cNvSpPr>
              <a:spLocks noChangeArrowheads="1"/>
            </p:cNvSpPr>
            <p:nvPr/>
          </p:nvSpPr>
          <p:spPr bwMode="auto">
            <a:xfrm>
              <a:off x="7924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</p:grpSp>
      <p:grpSp>
        <p:nvGrpSpPr>
          <p:cNvPr id="164" name="Group 163"/>
          <p:cNvGrpSpPr>
            <a:grpSpLocks/>
          </p:cNvGrpSpPr>
          <p:nvPr/>
        </p:nvGrpSpPr>
        <p:grpSpPr bwMode="auto">
          <a:xfrm>
            <a:off x="914400" y="5294313"/>
            <a:ext cx="7467600" cy="685800"/>
            <a:chOff x="914400" y="1066800"/>
            <a:chExt cx="7315200" cy="685800"/>
          </a:xfrm>
        </p:grpSpPr>
        <p:sp>
          <p:nvSpPr>
            <p:cNvPr id="165" name="Rectangle 164"/>
            <p:cNvSpPr>
              <a:spLocks noChangeArrowheads="1"/>
            </p:cNvSpPr>
            <p:nvPr/>
          </p:nvSpPr>
          <p:spPr bwMode="auto">
            <a:xfrm>
              <a:off x="914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66" name="Rectangle 165"/>
            <p:cNvSpPr>
              <a:spLocks noChangeArrowheads="1"/>
            </p:cNvSpPr>
            <p:nvPr/>
          </p:nvSpPr>
          <p:spPr bwMode="auto">
            <a:xfrm>
              <a:off x="1219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67" name="Rectangle 166"/>
            <p:cNvSpPr>
              <a:spLocks noChangeArrowheads="1"/>
            </p:cNvSpPr>
            <p:nvPr/>
          </p:nvSpPr>
          <p:spPr bwMode="auto">
            <a:xfrm>
              <a:off x="1524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68" name="Rectangle 167"/>
            <p:cNvSpPr>
              <a:spLocks noChangeArrowheads="1"/>
            </p:cNvSpPr>
            <p:nvPr/>
          </p:nvSpPr>
          <p:spPr bwMode="auto">
            <a:xfrm>
              <a:off x="1828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69" name="Rectangle 168"/>
            <p:cNvSpPr>
              <a:spLocks noChangeArrowheads="1"/>
            </p:cNvSpPr>
            <p:nvPr/>
          </p:nvSpPr>
          <p:spPr bwMode="auto">
            <a:xfrm>
              <a:off x="2133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70" name="Rectangle 169"/>
            <p:cNvSpPr>
              <a:spLocks noChangeArrowheads="1"/>
            </p:cNvSpPr>
            <p:nvPr/>
          </p:nvSpPr>
          <p:spPr bwMode="auto">
            <a:xfrm>
              <a:off x="2438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71" name="Rectangle 170"/>
            <p:cNvSpPr>
              <a:spLocks noChangeArrowheads="1"/>
            </p:cNvSpPr>
            <p:nvPr/>
          </p:nvSpPr>
          <p:spPr bwMode="auto">
            <a:xfrm>
              <a:off x="2743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72" name="Rectangle 171"/>
            <p:cNvSpPr>
              <a:spLocks noChangeArrowheads="1"/>
            </p:cNvSpPr>
            <p:nvPr/>
          </p:nvSpPr>
          <p:spPr bwMode="auto">
            <a:xfrm>
              <a:off x="3048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73" name="Rectangle 172"/>
            <p:cNvSpPr>
              <a:spLocks noChangeArrowheads="1"/>
            </p:cNvSpPr>
            <p:nvPr/>
          </p:nvSpPr>
          <p:spPr bwMode="auto">
            <a:xfrm>
              <a:off x="3352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74" name="Rectangle 173"/>
            <p:cNvSpPr>
              <a:spLocks noChangeArrowheads="1"/>
            </p:cNvSpPr>
            <p:nvPr/>
          </p:nvSpPr>
          <p:spPr bwMode="auto">
            <a:xfrm>
              <a:off x="3657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75" name="Rectangle 174"/>
            <p:cNvSpPr>
              <a:spLocks noChangeArrowheads="1"/>
            </p:cNvSpPr>
            <p:nvPr/>
          </p:nvSpPr>
          <p:spPr bwMode="auto">
            <a:xfrm>
              <a:off x="3962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76" name="Rectangle 175"/>
            <p:cNvSpPr>
              <a:spLocks noChangeArrowheads="1"/>
            </p:cNvSpPr>
            <p:nvPr/>
          </p:nvSpPr>
          <p:spPr bwMode="auto">
            <a:xfrm>
              <a:off x="4267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77" name="Rectangle 176"/>
            <p:cNvSpPr>
              <a:spLocks noChangeArrowheads="1"/>
            </p:cNvSpPr>
            <p:nvPr/>
          </p:nvSpPr>
          <p:spPr bwMode="auto">
            <a:xfrm>
              <a:off x="4572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78" name="Rectangle 177"/>
            <p:cNvSpPr>
              <a:spLocks noChangeArrowheads="1"/>
            </p:cNvSpPr>
            <p:nvPr/>
          </p:nvSpPr>
          <p:spPr bwMode="auto">
            <a:xfrm>
              <a:off x="4876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79" name="Rectangle 178"/>
            <p:cNvSpPr>
              <a:spLocks noChangeArrowheads="1"/>
            </p:cNvSpPr>
            <p:nvPr/>
          </p:nvSpPr>
          <p:spPr bwMode="auto">
            <a:xfrm>
              <a:off x="5181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80" name="Rectangle 179"/>
            <p:cNvSpPr>
              <a:spLocks noChangeArrowheads="1"/>
            </p:cNvSpPr>
            <p:nvPr/>
          </p:nvSpPr>
          <p:spPr bwMode="auto">
            <a:xfrm>
              <a:off x="5486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81" name="Rectangle 180"/>
            <p:cNvSpPr>
              <a:spLocks noChangeArrowheads="1"/>
            </p:cNvSpPr>
            <p:nvPr/>
          </p:nvSpPr>
          <p:spPr bwMode="auto">
            <a:xfrm>
              <a:off x="5791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82" name="Rectangle 181"/>
            <p:cNvSpPr>
              <a:spLocks noChangeArrowheads="1"/>
            </p:cNvSpPr>
            <p:nvPr/>
          </p:nvSpPr>
          <p:spPr bwMode="auto">
            <a:xfrm>
              <a:off x="6096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83" name="Rectangle 182"/>
            <p:cNvSpPr>
              <a:spLocks noChangeArrowheads="1"/>
            </p:cNvSpPr>
            <p:nvPr/>
          </p:nvSpPr>
          <p:spPr bwMode="auto">
            <a:xfrm>
              <a:off x="6400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84" name="Rectangle 183"/>
            <p:cNvSpPr>
              <a:spLocks noChangeArrowheads="1"/>
            </p:cNvSpPr>
            <p:nvPr/>
          </p:nvSpPr>
          <p:spPr bwMode="auto">
            <a:xfrm>
              <a:off x="6705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85" name="Rectangle 184"/>
            <p:cNvSpPr>
              <a:spLocks noChangeArrowheads="1"/>
            </p:cNvSpPr>
            <p:nvPr/>
          </p:nvSpPr>
          <p:spPr bwMode="auto">
            <a:xfrm>
              <a:off x="7010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86" name="Rectangle 185"/>
            <p:cNvSpPr>
              <a:spLocks noChangeArrowheads="1"/>
            </p:cNvSpPr>
            <p:nvPr/>
          </p:nvSpPr>
          <p:spPr bwMode="auto">
            <a:xfrm>
              <a:off x="7315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87" name="Rectangle 186"/>
            <p:cNvSpPr>
              <a:spLocks noChangeArrowheads="1"/>
            </p:cNvSpPr>
            <p:nvPr/>
          </p:nvSpPr>
          <p:spPr bwMode="auto">
            <a:xfrm>
              <a:off x="7620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88" name="Rectangle 187"/>
            <p:cNvSpPr>
              <a:spLocks noChangeArrowheads="1"/>
            </p:cNvSpPr>
            <p:nvPr/>
          </p:nvSpPr>
          <p:spPr bwMode="auto">
            <a:xfrm>
              <a:off x="7924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</p:grpSp>
      <p:grpSp>
        <p:nvGrpSpPr>
          <p:cNvPr id="189" name="Group 188"/>
          <p:cNvGrpSpPr>
            <a:grpSpLocks/>
          </p:cNvGrpSpPr>
          <p:nvPr/>
        </p:nvGrpSpPr>
        <p:grpSpPr bwMode="auto">
          <a:xfrm>
            <a:off x="914400" y="6008688"/>
            <a:ext cx="7467600" cy="685800"/>
            <a:chOff x="914400" y="1066800"/>
            <a:chExt cx="7315200" cy="685800"/>
          </a:xfrm>
        </p:grpSpPr>
        <p:sp>
          <p:nvSpPr>
            <p:cNvPr id="190" name="Rectangle 189"/>
            <p:cNvSpPr>
              <a:spLocks noChangeArrowheads="1"/>
            </p:cNvSpPr>
            <p:nvPr/>
          </p:nvSpPr>
          <p:spPr bwMode="auto">
            <a:xfrm>
              <a:off x="914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91" name="Rectangle 190"/>
            <p:cNvSpPr>
              <a:spLocks noChangeArrowheads="1"/>
            </p:cNvSpPr>
            <p:nvPr/>
          </p:nvSpPr>
          <p:spPr bwMode="auto">
            <a:xfrm>
              <a:off x="1219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92" name="Rectangle 191"/>
            <p:cNvSpPr>
              <a:spLocks noChangeArrowheads="1"/>
            </p:cNvSpPr>
            <p:nvPr/>
          </p:nvSpPr>
          <p:spPr bwMode="auto">
            <a:xfrm>
              <a:off x="1524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93" name="Rectangle 192"/>
            <p:cNvSpPr>
              <a:spLocks noChangeArrowheads="1"/>
            </p:cNvSpPr>
            <p:nvPr/>
          </p:nvSpPr>
          <p:spPr bwMode="auto">
            <a:xfrm>
              <a:off x="1828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94" name="Rectangle 193"/>
            <p:cNvSpPr>
              <a:spLocks noChangeArrowheads="1"/>
            </p:cNvSpPr>
            <p:nvPr/>
          </p:nvSpPr>
          <p:spPr bwMode="auto">
            <a:xfrm>
              <a:off x="2133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95" name="Rectangle 194"/>
            <p:cNvSpPr>
              <a:spLocks noChangeArrowheads="1"/>
            </p:cNvSpPr>
            <p:nvPr/>
          </p:nvSpPr>
          <p:spPr bwMode="auto">
            <a:xfrm>
              <a:off x="2438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96" name="Rectangle 195"/>
            <p:cNvSpPr>
              <a:spLocks noChangeArrowheads="1"/>
            </p:cNvSpPr>
            <p:nvPr/>
          </p:nvSpPr>
          <p:spPr bwMode="auto">
            <a:xfrm>
              <a:off x="2743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97" name="Rectangle 196"/>
            <p:cNvSpPr>
              <a:spLocks noChangeArrowheads="1"/>
            </p:cNvSpPr>
            <p:nvPr/>
          </p:nvSpPr>
          <p:spPr bwMode="auto">
            <a:xfrm>
              <a:off x="3048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98" name="Rectangle 197"/>
            <p:cNvSpPr>
              <a:spLocks noChangeArrowheads="1"/>
            </p:cNvSpPr>
            <p:nvPr/>
          </p:nvSpPr>
          <p:spPr bwMode="auto">
            <a:xfrm>
              <a:off x="3352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199" name="Rectangle 198"/>
            <p:cNvSpPr>
              <a:spLocks noChangeArrowheads="1"/>
            </p:cNvSpPr>
            <p:nvPr/>
          </p:nvSpPr>
          <p:spPr bwMode="auto">
            <a:xfrm>
              <a:off x="3657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200" name="Rectangle 199"/>
            <p:cNvSpPr>
              <a:spLocks noChangeArrowheads="1"/>
            </p:cNvSpPr>
            <p:nvPr/>
          </p:nvSpPr>
          <p:spPr bwMode="auto">
            <a:xfrm>
              <a:off x="3962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201" name="Rectangle 200"/>
            <p:cNvSpPr>
              <a:spLocks noChangeArrowheads="1"/>
            </p:cNvSpPr>
            <p:nvPr/>
          </p:nvSpPr>
          <p:spPr bwMode="auto">
            <a:xfrm>
              <a:off x="4267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202" name="Rectangle 201"/>
            <p:cNvSpPr>
              <a:spLocks noChangeArrowheads="1"/>
            </p:cNvSpPr>
            <p:nvPr/>
          </p:nvSpPr>
          <p:spPr bwMode="auto">
            <a:xfrm>
              <a:off x="4572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203" name="Rectangle 202"/>
            <p:cNvSpPr>
              <a:spLocks noChangeArrowheads="1"/>
            </p:cNvSpPr>
            <p:nvPr/>
          </p:nvSpPr>
          <p:spPr bwMode="auto">
            <a:xfrm>
              <a:off x="4876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204" name="Rectangle 203"/>
            <p:cNvSpPr>
              <a:spLocks noChangeArrowheads="1"/>
            </p:cNvSpPr>
            <p:nvPr/>
          </p:nvSpPr>
          <p:spPr bwMode="auto">
            <a:xfrm>
              <a:off x="5181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205" name="Rectangle 204"/>
            <p:cNvSpPr>
              <a:spLocks noChangeArrowheads="1"/>
            </p:cNvSpPr>
            <p:nvPr/>
          </p:nvSpPr>
          <p:spPr bwMode="auto">
            <a:xfrm>
              <a:off x="5486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206" name="Rectangle 205"/>
            <p:cNvSpPr>
              <a:spLocks noChangeArrowheads="1"/>
            </p:cNvSpPr>
            <p:nvPr/>
          </p:nvSpPr>
          <p:spPr bwMode="auto">
            <a:xfrm>
              <a:off x="5791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207" name="Rectangle 206"/>
            <p:cNvSpPr>
              <a:spLocks noChangeArrowheads="1"/>
            </p:cNvSpPr>
            <p:nvPr/>
          </p:nvSpPr>
          <p:spPr bwMode="auto">
            <a:xfrm>
              <a:off x="6096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208" name="Rectangle 207"/>
            <p:cNvSpPr>
              <a:spLocks noChangeArrowheads="1"/>
            </p:cNvSpPr>
            <p:nvPr/>
          </p:nvSpPr>
          <p:spPr bwMode="auto">
            <a:xfrm>
              <a:off x="6400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209" name="Rectangle 208"/>
            <p:cNvSpPr>
              <a:spLocks noChangeArrowheads="1"/>
            </p:cNvSpPr>
            <p:nvPr/>
          </p:nvSpPr>
          <p:spPr bwMode="auto">
            <a:xfrm>
              <a:off x="67056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210" name="Rectangle 209"/>
            <p:cNvSpPr>
              <a:spLocks noChangeArrowheads="1"/>
            </p:cNvSpPr>
            <p:nvPr/>
          </p:nvSpPr>
          <p:spPr bwMode="auto">
            <a:xfrm>
              <a:off x="70104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211" name="Rectangle 210"/>
            <p:cNvSpPr>
              <a:spLocks noChangeArrowheads="1"/>
            </p:cNvSpPr>
            <p:nvPr/>
          </p:nvSpPr>
          <p:spPr bwMode="auto">
            <a:xfrm>
              <a:off x="73152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212" name="Rectangle 211"/>
            <p:cNvSpPr>
              <a:spLocks noChangeArrowheads="1"/>
            </p:cNvSpPr>
            <p:nvPr/>
          </p:nvSpPr>
          <p:spPr bwMode="auto">
            <a:xfrm>
              <a:off x="76200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sp>
          <p:nvSpPr>
            <p:cNvPr id="213" name="Rectangle 212"/>
            <p:cNvSpPr>
              <a:spLocks noChangeArrowheads="1"/>
            </p:cNvSpPr>
            <p:nvPr/>
          </p:nvSpPr>
          <p:spPr bwMode="auto">
            <a:xfrm>
              <a:off x="7924800" y="1066800"/>
              <a:ext cx="304800" cy="68580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</p:grpSp>
      <p:sp>
        <p:nvSpPr>
          <p:cNvPr id="214" name="TextBox 213"/>
          <p:cNvSpPr txBox="1">
            <a:spLocks noChangeArrowheads="1"/>
          </p:cNvSpPr>
          <p:nvPr/>
        </p:nvSpPr>
        <p:spPr bwMode="auto">
          <a:xfrm>
            <a:off x="2133600" y="1838325"/>
            <a:ext cx="381000" cy="523875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00"/>
                </a:solidFill>
                <a:latin typeface="Arial" charset="0"/>
                <a:sym typeface="Arial" charset="0"/>
              </a:rPr>
              <a:t>94%</a:t>
            </a:r>
          </a:p>
        </p:txBody>
      </p:sp>
      <p:sp>
        <p:nvSpPr>
          <p:cNvPr id="215" name="TextBox 214"/>
          <p:cNvSpPr txBox="1">
            <a:spLocks noChangeArrowheads="1"/>
          </p:cNvSpPr>
          <p:nvPr/>
        </p:nvSpPr>
        <p:spPr bwMode="auto">
          <a:xfrm>
            <a:off x="1806575" y="4668838"/>
            <a:ext cx="381000" cy="523875"/>
          </a:xfrm>
          <a:prstGeom prst="rect">
            <a:avLst/>
          </a:prstGeom>
          <a:solidFill>
            <a:srgbClr val="0070C0"/>
          </a:solidFill>
          <a:ln w="5715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00"/>
                </a:solidFill>
                <a:latin typeface="Arial" charset="0"/>
                <a:sym typeface="Arial" charset="0"/>
              </a:rPr>
              <a:t>45%</a:t>
            </a:r>
          </a:p>
        </p:txBody>
      </p:sp>
      <p:sp>
        <p:nvSpPr>
          <p:cNvPr id="216" name="TextBox 215"/>
          <p:cNvSpPr txBox="1">
            <a:spLocks noChangeArrowheads="1"/>
          </p:cNvSpPr>
          <p:nvPr/>
        </p:nvSpPr>
        <p:spPr bwMode="auto">
          <a:xfrm>
            <a:off x="4310063" y="1851025"/>
            <a:ext cx="381000" cy="522288"/>
          </a:xfrm>
          <a:prstGeom prst="rect">
            <a:avLst/>
          </a:prstGeom>
          <a:solidFill>
            <a:srgbClr val="0070C0"/>
          </a:solidFill>
          <a:ln w="5715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00"/>
                </a:solidFill>
                <a:latin typeface="Arial" charset="0"/>
                <a:sym typeface="Arial" charset="0"/>
              </a:rPr>
              <a:t>53%</a:t>
            </a:r>
          </a:p>
        </p:txBody>
      </p:sp>
      <p:sp>
        <p:nvSpPr>
          <p:cNvPr id="217" name="TextBox 216"/>
          <p:cNvSpPr txBox="1">
            <a:spLocks noChangeArrowheads="1"/>
          </p:cNvSpPr>
          <p:nvPr/>
        </p:nvSpPr>
        <p:spPr bwMode="auto">
          <a:xfrm>
            <a:off x="3375025" y="3962400"/>
            <a:ext cx="381000" cy="523875"/>
          </a:xfrm>
          <a:prstGeom prst="rect">
            <a:avLst/>
          </a:prstGeom>
          <a:solidFill>
            <a:srgbClr val="0070C0"/>
          </a:solidFill>
          <a:ln w="5715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00"/>
                </a:solidFill>
                <a:latin typeface="Arial" charset="0"/>
                <a:sym typeface="Arial" charset="0"/>
              </a:rPr>
              <a:t>36%</a:t>
            </a:r>
          </a:p>
        </p:txBody>
      </p:sp>
      <p:sp>
        <p:nvSpPr>
          <p:cNvPr id="218" name="TextBox 217"/>
          <p:cNvSpPr txBox="1">
            <a:spLocks noChangeArrowheads="1"/>
          </p:cNvSpPr>
          <p:nvPr/>
        </p:nvSpPr>
        <p:spPr bwMode="auto">
          <a:xfrm>
            <a:off x="7413625" y="3265488"/>
            <a:ext cx="381000" cy="523875"/>
          </a:xfrm>
          <a:prstGeom prst="rect">
            <a:avLst/>
          </a:prstGeom>
          <a:solidFill>
            <a:srgbClr val="0070C0"/>
          </a:solidFill>
          <a:ln w="5715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00"/>
                </a:solidFill>
                <a:latin typeface="Arial" charset="0"/>
                <a:sym typeface="Arial" charset="0"/>
              </a:rPr>
              <a:t>27%</a:t>
            </a:r>
          </a:p>
        </p:txBody>
      </p:sp>
    </p:spTree>
    <p:extLst>
      <p:ext uri="{BB962C8B-B14F-4D97-AF65-F5344CB8AC3E}">
        <p14:creationId xmlns:p14="http://schemas.microsoft.com/office/powerpoint/2010/main" val="172699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 animBg="1"/>
      <p:bldP spid="215" grpId="0" animBg="1"/>
      <p:bldP spid="216" grpId="0" animBg="1"/>
      <p:bldP spid="217" grpId="0" animBg="1"/>
      <p:bldP spid="2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2400" dirty="0" smtClean="0"/>
              <a:t>GC/MS Drug Screen: </a:t>
            </a:r>
            <a:r>
              <a:rPr lang="en-US" sz="2400" dirty="0" err="1" smtClean="0"/>
              <a:t>Ropivacaine</a:t>
            </a:r>
            <a:r>
              <a:rPr lang="en-US" sz="2400" dirty="0" smtClean="0"/>
              <a:t> or Bath Salt?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1"/>
            <a:ext cx="4074965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19201"/>
            <a:ext cx="4094751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949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LC-TOF/MS Drug Screen</a:t>
            </a:r>
            <a:endParaRPr lang="en-US" dirty="0"/>
          </a:p>
        </p:txBody>
      </p:sp>
      <p:sp>
        <p:nvSpPr>
          <p:cNvPr id="3" name="Rectangle 24"/>
          <p:cNvSpPr>
            <a:spLocks/>
          </p:cNvSpPr>
          <p:nvPr/>
        </p:nvSpPr>
        <p:spPr bwMode="auto">
          <a:xfrm>
            <a:off x="914400" y="1524000"/>
            <a:ext cx="7391400" cy="16637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000" dirty="0" smtClean="0">
                <a:solidFill>
                  <a:srgbClr val="FFFF00"/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rPr>
              <a:t>Finding Waldo’s cousins by LC-TOF Mass Spectrometry</a:t>
            </a:r>
            <a:endParaRPr lang="en-US" sz="5000" dirty="0">
              <a:solidFill>
                <a:srgbClr val="FFFF00"/>
              </a:solidFill>
              <a:latin typeface="Calibri" pitchFamily="34" charset="0"/>
              <a:ea typeface="ＭＳ Ｐゴシック" pitchFamily="-84" charset="-128"/>
              <a:sym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3429000"/>
            <a:ext cx="4191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 Is something there we didn’t expect?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charset="0"/>
                <a:sym typeface="Arial" charset="0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Arial" charset="0"/>
                <a:sym typeface="Arial" charset="0"/>
              </a:rPr>
              <a:t>Do we even know what they look like?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2" cstate="print"/>
          <a:srcRect r="703" b="10507"/>
          <a:stretch>
            <a:fillRect/>
          </a:stretch>
        </p:blipFill>
        <p:spPr bwMode="auto">
          <a:xfrm>
            <a:off x="4800600" y="3830637"/>
            <a:ext cx="3581400" cy="2413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dist="126999" dir="2700000" algn="ctr" rotWithShape="0">
              <a:schemeClr val="bg2">
                <a:alpha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6991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CIFS Theme 2014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51C8E8"/>
      </a:accent1>
      <a:accent2>
        <a:srgbClr val="EEB211"/>
      </a:accent2>
      <a:accent3>
        <a:srgbClr val="5A8246"/>
      </a:accent3>
      <a:accent4>
        <a:srgbClr val="C00000"/>
      </a:accent4>
      <a:accent5>
        <a:srgbClr val="00528C"/>
      </a:accent5>
      <a:accent6>
        <a:srgbClr val="BEBFC0"/>
      </a:accent6>
      <a:hlink>
        <a:srgbClr val="FF8119"/>
      </a:hlink>
      <a:folHlink>
        <a:srgbClr val="7AAA62"/>
      </a:folHlink>
    </a:clrScheme>
    <a:fontScheme name="Custom 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1500</TotalTime>
  <Words>1096</Words>
  <Application>Microsoft Office PowerPoint</Application>
  <PresentationFormat>On-screen Show (4:3)</PresentationFormat>
  <Paragraphs>305</Paragraphs>
  <Slides>62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4" baseType="lpstr">
      <vt:lpstr>HCIFS Theme 2014</vt:lpstr>
      <vt:lpstr>CS ChemDraw Drawing</vt:lpstr>
      <vt:lpstr>Advanced Techniques for Identifying New Compounds in Toxicology Casework</vt:lpstr>
      <vt:lpstr>I have no commercial interests or financial relationships to disclose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1:  Scene investigation</vt:lpstr>
      <vt:lpstr>PowerPoint Presentation</vt:lpstr>
      <vt:lpstr>PowerPoint Presentation</vt:lpstr>
      <vt:lpstr>PowerPoint Presentation</vt:lpstr>
      <vt:lpstr>PowerPoint Presentation</vt:lpstr>
      <vt:lpstr>Case 1:  Autopsy</vt:lpstr>
      <vt:lpstr>PowerPoint Presentation</vt:lpstr>
      <vt:lpstr>PowerPoint Presentation</vt:lpstr>
      <vt:lpstr>PowerPoint Presentation</vt:lpstr>
      <vt:lpstr>Case 1:  Toxicology</vt:lpstr>
      <vt:lpstr>PowerPoint Presentation</vt:lpstr>
      <vt:lpstr>PowerPoint Presentation</vt:lpstr>
      <vt:lpstr>PowerPoint Presentation</vt:lpstr>
      <vt:lpstr>PowerPoint Presentation</vt:lpstr>
      <vt:lpstr>Case 2:  Scene investigation</vt:lpstr>
      <vt:lpstr>PowerPoint Presentation</vt:lpstr>
      <vt:lpstr>PowerPoint Presentation</vt:lpstr>
      <vt:lpstr>PowerPoint Presentation</vt:lpstr>
      <vt:lpstr>Case 2:  Autopsy</vt:lpstr>
      <vt:lpstr>PowerPoint Presentation</vt:lpstr>
      <vt:lpstr>PowerPoint Presentation</vt:lpstr>
      <vt:lpstr>PowerPoint Presentation</vt:lpstr>
      <vt:lpstr>Case 2:  Toxicology</vt:lpstr>
      <vt:lpstr>PowerPoint Presentation</vt:lpstr>
      <vt:lpstr>PowerPoint Presentation</vt:lpstr>
      <vt:lpstr>PowerPoint Presentation</vt:lpstr>
      <vt:lpstr>PowerPoint Presentation</vt:lpstr>
      <vt:lpstr>Case 3:  Scene investigation</vt:lpstr>
      <vt:lpstr>PowerPoint Presentation</vt:lpstr>
      <vt:lpstr>PowerPoint Presentation</vt:lpstr>
      <vt:lpstr>PowerPoint Presentation</vt:lpstr>
      <vt:lpstr>PowerPoint Presentation</vt:lpstr>
      <vt:lpstr>Case 3:  Autopsy</vt:lpstr>
      <vt:lpstr>PowerPoint Presentation</vt:lpstr>
      <vt:lpstr>Case 3:  Toxicology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DWI Toxicology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</vt:vector>
  </TitlesOfParts>
  <Company>Harris County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HCIFS Communications</dc:creator>
  <cp:lastModifiedBy>Walterscheid, Jeffrey (IFS)</cp:lastModifiedBy>
  <cp:revision>290</cp:revision>
  <dcterms:created xsi:type="dcterms:W3CDTF">2014-01-06T17:06:43Z</dcterms:created>
  <dcterms:modified xsi:type="dcterms:W3CDTF">2015-04-24T22:31:28Z</dcterms:modified>
</cp:coreProperties>
</file>