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9" r:id="rId3"/>
    <p:sldId id="262" r:id="rId4"/>
    <p:sldId id="258" r:id="rId5"/>
    <p:sldId id="260" r:id="rId6"/>
    <p:sldId id="261" r:id="rId7"/>
    <p:sldId id="263" r:id="rId8"/>
    <p:sldId id="264" r:id="rId9"/>
    <p:sldId id="273" r:id="rId10"/>
    <p:sldId id="274" r:id="rId11"/>
    <p:sldId id="267" r:id="rId12"/>
    <p:sldId id="268" r:id="rId13"/>
    <p:sldId id="269" r:id="rId14"/>
    <p:sldId id="272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6" autoAdjust="0"/>
    <p:restoredTop sz="94671" autoAdjust="0"/>
  </p:normalViewPr>
  <p:slideViewPr>
    <p:cSldViewPr>
      <p:cViewPr>
        <p:scale>
          <a:sx n="100" d="100"/>
          <a:sy n="100" d="100"/>
        </p:scale>
        <p:origin x="-312" y="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41B52-5202-4F34-8455-2C42F3AF1FE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1B9AB-A1DD-4CE9-BC11-3190401E7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95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D1D6A-F4CA-4EF9-9D49-0E8A1141FC78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8A919-4C84-4A0D-9F02-1CEB5E9AC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28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8A919-4C84-4A0D-9F02-1CEB5E9AC2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947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8A919-4C84-4A0D-9F02-1CEB5E9AC25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78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8A919-4C84-4A0D-9F02-1CEB5E9AC25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78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8A919-4C84-4A0D-9F02-1CEB5E9AC25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787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8A919-4C84-4A0D-9F02-1CEB5E9AC25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787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8A919-4C84-4A0D-9F02-1CEB5E9AC25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78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8A919-4C84-4A0D-9F02-1CEB5E9AC25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787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8A919-4C84-4A0D-9F02-1CEB5E9AC25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78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r>
              <a:rPr lang="en-US" baseline="0" dirty="0" smtClean="0"/>
              <a:t> I created model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8A919-4C84-4A0D-9F02-1CEB5E9AC2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78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r>
              <a:rPr lang="en-US" baseline="0" dirty="0" smtClean="0"/>
              <a:t> I created model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8A919-4C84-4A0D-9F02-1CEB5E9AC2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78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8A919-4C84-4A0D-9F02-1CEB5E9AC25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78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8A919-4C84-4A0D-9F02-1CEB5E9AC25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78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8A919-4C84-4A0D-9F02-1CEB5E9AC25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78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8A919-4C84-4A0D-9F02-1CEB5E9AC25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78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8A919-4C84-4A0D-9F02-1CEB5E9AC25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78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8A919-4C84-4A0D-9F02-1CEB5E9AC25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78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8371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5837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7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7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7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7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7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7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7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8385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58386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87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88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89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0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1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2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3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4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5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6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7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8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9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0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1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2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3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4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5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6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7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8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9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0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1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2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3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4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5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6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7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8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19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0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1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2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3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4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5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6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7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8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29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0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1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2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3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4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5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6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7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8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39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0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1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2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3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4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5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6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7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8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49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50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1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2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3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4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5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6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7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8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9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60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61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62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63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64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65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66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67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68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69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0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1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2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3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4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5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6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7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8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79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0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1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2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3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4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5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6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7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8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89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90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91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92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93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94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95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96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97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98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99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00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01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02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03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04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05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06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07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08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09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10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11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12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13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14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15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16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517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18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19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20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852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852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8523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8524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8525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074DFF2A-BD90-4349-A0F3-9A4FB01BED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46875-F300-46D9-97E8-A421C75D9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52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9191C-DE35-463D-A73E-B12B7AD1C1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45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DAA86-5C4B-4086-932F-205644F463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652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A46AA-AABC-4B4F-950C-BBDFB8EBDD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722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D09C0-156E-4286-83C8-904A5D9DF5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C6831-A3A3-4DA0-BE0E-75E3EC6C99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67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D2350-E8C8-43E5-86C1-BF11B6FBC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99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E8C43-641F-44BA-B0CF-A1F8657A65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498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6F083-4D83-4BD2-B025-11D65D5945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29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BB559-95F6-47E9-9EFC-B2C53D4EF3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403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7347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57348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49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0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1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2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3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4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5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6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7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8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9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60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361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57362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63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64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65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66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67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68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69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0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1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2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3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4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5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6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7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8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79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0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1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2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3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4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5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6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7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8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89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90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91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92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93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94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95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96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97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98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99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00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01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02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03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04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05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06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07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08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09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0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1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2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3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4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5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6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7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8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9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20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21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22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23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24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25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26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27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28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29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0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1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2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3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4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5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6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7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8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9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40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41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42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43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44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45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46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47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48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49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0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1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2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3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4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5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6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7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8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9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0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1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2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3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4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5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6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7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8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9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0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1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2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3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4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5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6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7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8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9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80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81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82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83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84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85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86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87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88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89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90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91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92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93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94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9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9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749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7499" name="Rectangle 1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57500" name="Rectangle 1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57501" name="Rectangle 1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7222A5B4-7F77-4594-9BC1-3613748A7F2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504" name="Rectangle 160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762000"/>
            <a:ext cx="7772400" cy="3733800"/>
          </a:xfrm>
        </p:spPr>
        <p:txBody>
          <a:bodyPr/>
          <a:lstStyle/>
          <a:p>
            <a:r>
              <a:rPr lang="en-US" sz="4800" dirty="0"/>
              <a:t>Update to the Staffing and Infrastructure </a:t>
            </a:r>
            <a:r>
              <a:rPr lang="en-US" sz="4800" dirty="0" smtClean="0"/>
              <a:t>Model:</a:t>
            </a:r>
            <a:br>
              <a:rPr lang="en-US" sz="4800" dirty="0" smtClean="0"/>
            </a:br>
            <a:r>
              <a:rPr lang="en-US" sz="3600" i="1" dirty="0" smtClean="0"/>
              <a:t>A </a:t>
            </a:r>
            <a:r>
              <a:rPr lang="en-US" sz="3600" i="1" dirty="0"/>
              <a:t>Model for Adequate Forensic Scientist Staffing and Funding of the Nation’s Forensic Science Crime Laboratories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5257800"/>
            <a:ext cx="6400800" cy="1219200"/>
          </a:xfrm>
        </p:spPr>
        <p:txBody>
          <a:bodyPr/>
          <a:lstStyle/>
          <a:p>
            <a:r>
              <a:rPr lang="en-US" dirty="0" smtClean="0"/>
              <a:t>Garry J. Bombard, Ph. D.</a:t>
            </a:r>
          </a:p>
          <a:p>
            <a:r>
              <a:rPr lang="en-US" sz="2400" dirty="0" smtClean="0"/>
              <a:t>Loyola University Chicago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95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40750" cy="1143000"/>
          </a:xfrm>
        </p:spPr>
        <p:txBody>
          <a:bodyPr/>
          <a:lstStyle/>
          <a:p>
            <a:r>
              <a:rPr lang="en-US" dirty="0" smtClean="0"/>
              <a:t>Model Examples: Crimes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075414"/>
              </p:ext>
            </p:extLst>
          </p:nvPr>
        </p:nvGraphicFramePr>
        <p:xfrm>
          <a:off x="914400" y="1905000"/>
          <a:ext cx="7391399" cy="2971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0973"/>
                <a:gridCol w="680973"/>
                <a:gridCol w="1191704"/>
                <a:gridCol w="893778"/>
                <a:gridCol w="879590"/>
                <a:gridCol w="964713"/>
                <a:gridCol w="312113"/>
                <a:gridCol w="574571"/>
                <a:gridCol w="915058"/>
                <a:gridCol w="297926"/>
              </a:tblGrid>
              <a:tr h="21437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Reported Crimes: 1993-2013</a:t>
                      </a:r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Crimes</a:t>
                      </a:r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Biology/DNA</a:t>
                      </a:r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43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Calculated to 2017</a:t>
                      </a:r>
                      <a:endParaRPr lang="en-US" sz="9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Cleared</a:t>
                      </a:r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%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Cases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437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437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2017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Cleared Rate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2017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437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43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Total Homicides</a:t>
                      </a:r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11,556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43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Homicides: Firearms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7,921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63.8%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5,054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100.00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5,054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437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Homicides: Knives/Cutting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1,160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63.8%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740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100.00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740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437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Homicides: Blunt Objects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345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63.8%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220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100.00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220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927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Homicides: Unidentified weapons and personal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1,539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63.8%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982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75.00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736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437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43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Forcible Rape</a:t>
                      </a:r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74,521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38.3%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28,542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100.00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28,542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437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92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40750" cy="1143000"/>
          </a:xfrm>
        </p:spPr>
        <p:txBody>
          <a:bodyPr/>
          <a:lstStyle/>
          <a:p>
            <a:r>
              <a:rPr lang="en-US" dirty="0" smtClean="0"/>
              <a:t>Model Examples: Cases, Headcount, and Costs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134675"/>
              </p:ext>
            </p:extLst>
          </p:nvPr>
        </p:nvGraphicFramePr>
        <p:xfrm>
          <a:off x="685800" y="1752600"/>
          <a:ext cx="7684793" cy="4498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427"/>
                <a:gridCol w="431427"/>
                <a:gridCol w="431427"/>
                <a:gridCol w="431427"/>
                <a:gridCol w="431427"/>
                <a:gridCol w="431427"/>
                <a:gridCol w="613435"/>
                <a:gridCol w="431427"/>
                <a:gridCol w="431427"/>
                <a:gridCol w="431427"/>
                <a:gridCol w="431427"/>
                <a:gridCol w="431427"/>
                <a:gridCol w="431427"/>
                <a:gridCol w="606694"/>
                <a:gridCol w="1287540"/>
              </a:tblGrid>
              <a:tr h="16178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DNA Database: Cases and Headcount Projections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DNA Database Costs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  <a:tr h="26559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Arrests to Cases</a:t>
                      </a:r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Cost per Case (Mean from Foresight)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$                               71.19 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  <a:tr h="14830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Total Database Cases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10,453,725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  <a:tr h="148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  <a:tr h="148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Infrastructure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Additional Headcount Requirements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71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Total New Database Cases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5,226,863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Buildings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  <a:tr h="148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Equipment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          22,886,370.68 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  <a:tr h="14830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Headcount Projections</a:t>
                      </a:r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Training (Personnel and Commodities)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        307,364,288.48 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  <a:tr h="14830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Cases Worked per FS (2009)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2523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  <a:tr h="26559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Median </a:t>
                      </a:r>
                      <a:r>
                        <a:rPr lang="en-US" sz="700" u="none" strike="noStrike" dirty="0" smtClean="0">
                          <a:effectLst/>
                        </a:rPr>
                        <a:t>Foresight:</a:t>
                      </a:r>
                      <a:r>
                        <a:rPr lang="en-US" sz="7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700" u="none" strike="noStrike" dirty="0" smtClean="0">
                          <a:effectLst/>
                        </a:rPr>
                        <a:t>2523</a:t>
                      </a:r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% Capital Expense as a proportion of Total Expense (Mean: Foresight)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6.93%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  <a:tr h="14830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Forensic Scientists Required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2,072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Total Capital Expenses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$                22,886,370.68 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  <a:tr h="148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  <a:tr h="2871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Less Current FSs (2009)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233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New Headcount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1,839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  <a:tr h="148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New Headcount cases worked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4,639,003.50 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  <a:tr h="14830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New FS Headcount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1,839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Total Headcount costs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        330,250,659.17 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  <a:tr h="148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  <a:tr h="148303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New Technical Support Headcount (9% [1])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165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  <a:tr h="26559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Annual Costs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Total Cases x cost/ case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$              744,200,682.75 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  <a:tr h="148303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New Managerial Headcount (14% [1])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257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  <a:tr h="148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  <a:tr h="148303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Upper Management (4:1 ratio of Middle Mgt)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64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  <a:tr h="148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  <a:tr h="14830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New Clerical Headcount (9% [1])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165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  <a:tr h="148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  <a:tr h="148303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900" u="none" strike="noStrike">
                          <a:effectLst/>
                        </a:rPr>
                        <a:t>[1]: CLS 2009; pg 9</a:t>
                      </a:r>
                      <a:endParaRPr lang="nl-NL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741" marR="6741" marT="674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42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40750" cy="1143000"/>
          </a:xfrm>
        </p:spPr>
        <p:txBody>
          <a:bodyPr/>
          <a:lstStyle/>
          <a:p>
            <a:r>
              <a:rPr lang="en-US" dirty="0" smtClean="0"/>
              <a:t>Model Examples: One Time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871489"/>
              </p:ext>
            </p:extLst>
          </p:nvPr>
        </p:nvGraphicFramePr>
        <p:xfrm>
          <a:off x="301625" y="1219200"/>
          <a:ext cx="8540751" cy="5410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404"/>
                <a:gridCol w="180937"/>
                <a:gridCol w="904685"/>
                <a:gridCol w="590012"/>
                <a:gridCol w="902063"/>
                <a:gridCol w="1237714"/>
                <a:gridCol w="209782"/>
                <a:gridCol w="713259"/>
                <a:gridCol w="1321627"/>
                <a:gridCol w="243872"/>
                <a:gridCol w="776193"/>
                <a:gridCol w="1248203"/>
              </a:tblGrid>
              <a:tr h="22298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</a:tr>
              <a:tr h="22298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Forensic Biology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DNA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DNA Database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98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New Headcount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#'s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Salaries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#'s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Salaries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#'s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Salaries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</a:tr>
              <a:tr h="22298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Forensic Scientists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11,033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17,192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1,839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</a:tr>
              <a:tr h="22298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Technical Support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993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$47,754,809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1,547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$74,414,137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165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$7,958,369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</a:tr>
              <a:tr h="22298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Middle Managers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1,545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$144,013,906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2,407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$224,410,289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257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$24,000,007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</a:tr>
              <a:tr h="22298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Upper Managers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386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$40,398,960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602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$62,951,854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64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$6,732,512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</a:tr>
              <a:tr h="22298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Clerical Support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993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$47,754,809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1,152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$55,397,191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165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$7,958,369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</a:tr>
              <a:tr h="22298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14,950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22,900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2,491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</a:tr>
              <a:tr h="22298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</a:tr>
              <a:tr h="222982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Infrastructure (One Time Cost)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</a:tr>
              <a:tr h="22298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Building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</a:tr>
              <a:tr h="22298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Forensic Scientists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$10,192,025,501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$15,881,767,605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$1,698,507,419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</a:tr>
              <a:tr h="22298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Managerial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$895,615,117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$1,395,596,112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$149,254,819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</a:tr>
              <a:tr h="27629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Techincal/Clerical Support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$555,859,933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$755,493,711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$92,634,405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</a:tr>
              <a:tr h="23024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</a:tr>
              <a:tr h="23024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</a:tr>
              <a:tr h="22298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Equipment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$71,459,939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$297,666,563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$22,886,371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</a:tr>
              <a:tr h="22298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</a:tr>
              <a:tr h="43675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Training (Personnel and Commodities)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$1,197,810,735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$2,381,600,432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$307,364,288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</a:tr>
              <a:tr h="22298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</a:tr>
              <a:tr h="222982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</a:tr>
              <a:tr h="22298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Totals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$13,192,693,710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$21,129,297,893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$2,317,296,559</a:t>
                      </a:r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879" marR="7879" marT="787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29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40750" cy="1143000"/>
          </a:xfrm>
        </p:spPr>
        <p:txBody>
          <a:bodyPr/>
          <a:lstStyle/>
          <a:p>
            <a:r>
              <a:rPr lang="en-US" dirty="0" smtClean="0"/>
              <a:t>Model Examples: Annual Costs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26723"/>
              </p:ext>
            </p:extLst>
          </p:nvPr>
        </p:nvGraphicFramePr>
        <p:xfrm>
          <a:off x="304800" y="1828800"/>
          <a:ext cx="8540750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906"/>
                <a:gridCol w="227906"/>
                <a:gridCol w="546972"/>
                <a:gridCol w="797668"/>
                <a:gridCol w="774878"/>
                <a:gridCol w="1333246"/>
                <a:gridCol w="307672"/>
                <a:gridCol w="660926"/>
                <a:gridCol w="1390222"/>
                <a:gridCol w="196568"/>
                <a:gridCol w="752087"/>
                <a:gridCol w="1324699"/>
              </a:tblGrid>
              <a:tr h="257175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Biology Screening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DNA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DNA Database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1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Headcount</a:t>
                      </a:r>
                      <a:endParaRPr lang="en-US" sz="1300" b="1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#'s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Salaries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#'s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Salaries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#'s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Salaries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Forensic Scientists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11,472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18,509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2,072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Technical Support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1,032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$49,654,930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1,666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$80,114,498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186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$8,966,861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Managerial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1,606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$149,744,088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2,591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$241,600,836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290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$27,041,311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Upper Management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402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$42,006,398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648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$67,774,167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73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$7,585,662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Clerical Support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1,032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$49,654,930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1,666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$80,114,498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186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$8,966,861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Total Staff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15,545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25,080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2,807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</a:tr>
              <a:tr h="25717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Annual Expenses</a:t>
                      </a:r>
                      <a:endParaRPr lang="en-US" sz="1300" b="1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 $1,319,773,801 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 $ 2,884,507,433 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 $   744,200,683 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Totals</a:t>
                      </a:r>
                      <a:endParaRPr lang="en-US" sz="1300" b="1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$1,610,834,146</a:t>
                      </a:r>
                      <a:endParaRPr lang="en-US" sz="1300" b="1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$3,354,111,432</a:t>
                      </a:r>
                      <a:endParaRPr lang="en-US" sz="1300" b="1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$796,761,379</a:t>
                      </a:r>
                      <a:endParaRPr lang="en-US" sz="1300" b="1" i="0" u="none" strike="noStrike" dirty="0">
                        <a:effectLst/>
                        <a:latin typeface="Arial"/>
                      </a:endParaRPr>
                    </a:p>
                  </a:txBody>
                  <a:tcPr marL="8552" marR="8552" marT="855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6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40750" cy="1143000"/>
          </a:xfrm>
        </p:spPr>
        <p:txBody>
          <a:bodyPr/>
          <a:lstStyle/>
          <a:p>
            <a:r>
              <a:rPr lang="en-US" dirty="0" smtClean="0"/>
              <a:t>Model Calculations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493749"/>
              </p:ext>
            </p:extLst>
          </p:nvPr>
        </p:nvGraphicFramePr>
        <p:xfrm>
          <a:off x="2819400" y="1371600"/>
          <a:ext cx="2692400" cy="4343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706"/>
                <a:gridCol w="792444"/>
                <a:gridCol w="1155250"/>
              </a:tblGrid>
              <a:tr h="59800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Minimal Staffing (Clearance or Arrest Rate): All Crimes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505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New Headcount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Costs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For Bio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3,723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3,285,119,242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DNA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5,068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4,676,097,915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DNA DB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2,491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2,317,296,559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LFP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1,833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1,602,890,969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FA TM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1,175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1,120,790,667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Drug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1,605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1,428,639,738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Trace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3,345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3,468,048,745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Impression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4,476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4,245,160,754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Tox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142,856,875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3,249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3,066,633,368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Total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26,978</a:t>
                      </a:r>
                      <a:endParaRPr lang="en-US" sz="10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25,353,534,832</a:t>
                      </a:r>
                      <a:endParaRPr lang="en-US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8628141"/>
              </p:ext>
            </p:extLst>
          </p:nvPr>
        </p:nvGraphicFramePr>
        <p:xfrm>
          <a:off x="1447800" y="1371599"/>
          <a:ext cx="2692400" cy="4343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706"/>
                <a:gridCol w="792444"/>
                <a:gridCol w="1155250"/>
              </a:tblGrid>
              <a:tr h="59800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Minimal Staffing (Clearance or Arrest Rate): All Crimes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505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New Headcount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Costs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For Bio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3,723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3,285,119,242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DNA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5,068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4,676,097,915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DNA DB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2,491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2,317,296,559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LFP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1,833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1,602,890,969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FA TM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1,175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1,120,790,667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Drug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1,605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1,428,639,738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Trace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3,345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3,468,048,745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Impression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4,476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4,245,160,754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Tox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142,856,875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3,249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3,066,633,368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7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Total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26,978</a:t>
                      </a:r>
                      <a:endParaRPr lang="en-US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25,353,534,832</a:t>
                      </a:r>
                      <a:endParaRPr lang="en-US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2070"/>
              </p:ext>
            </p:extLst>
          </p:nvPr>
        </p:nvGraphicFramePr>
        <p:xfrm>
          <a:off x="4953000" y="1523999"/>
          <a:ext cx="2692400" cy="419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706"/>
                <a:gridCol w="792444"/>
                <a:gridCol w="1155250"/>
              </a:tblGrid>
              <a:tr h="2794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Ideal Staffing: All Crimes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New Headcount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Costs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For Bio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14,950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13,192,693,710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DNA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22,900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21,129,297,893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DNA DB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2,491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2,317,296,559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LFP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9,592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8,388,040,398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FA TM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8,355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7,968,621,227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Drug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1,822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1,622,589,040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Trace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24,394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25,719,907,297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Impression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32,661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30,976,238,671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Tox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1,132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1,186,837,729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8,019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7,568,856,564 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94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9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Total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126,317</a:t>
                      </a:r>
                      <a:endParaRPr lang="en-US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120,070,379,088</a:t>
                      </a:r>
                      <a:endParaRPr lang="en-US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447800" y="5943600"/>
            <a:ext cx="6248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57200">
              <a:tabLst>
                <a:tab pos="457200" algn="l"/>
              </a:tabLst>
            </a:pPr>
            <a:r>
              <a:rPr lang="en-US" sz="1100" dirty="0" smtClean="0"/>
              <a:t>2013 UCR: 13,051 Police Agencies with 902,410 FTEs in LE: 626,942 Sworn; 275,468 Civilian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1683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40750" cy="1143000"/>
          </a:xfrm>
        </p:spPr>
        <p:txBody>
          <a:bodyPr/>
          <a:lstStyle/>
          <a:p>
            <a:r>
              <a:rPr lang="en-US" dirty="0" smtClean="0"/>
              <a:t>Further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40750" cy="5257800"/>
          </a:xfrm>
        </p:spPr>
        <p:txBody>
          <a:bodyPr/>
          <a:lstStyle/>
          <a:p>
            <a:pPr marL="7938" indent="0">
              <a:buNone/>
              <a:tabLst>
                <a:tab pos="457200" algn="l"/>
              </a:tabLst>
            </a:pPr>
            <a:endParaRPr lang="en-US" dirty="0" smtClean="0">
              <a:effectLst/>
            </a:endParaRPr>
          </a:p>
          <a:p>
            <a:pPr marL="465138" indent="-457200">
              <a:tabLst>
                <a:tab pos="457200" algn="l"/>
              </a:tabLst>
            </a:pPr>
            <a:r>
              <a:rPr lang="en-US" dirty="0">
                <a:effectLst/>
              </a:rPr>
              <a:t>Current Case Distribution to Sections and within </a:t>
            </a:r>
            <a:r>
              <a:rPr lang="en-US" dirty="0" smtClean="0">
                <a:effectLst/>
              </a:rPr>
              <a:t>Sections</a:t>
            </a:r>
          </a:p>
          <a:p>
            <a:pPr marL="465138" indent="-457200">
              <a:tabLst>
                <a:tab pos="457200" algn="l"/>
              </a:tabLst>
            </a:pPr>
            <a:endParaRPr lang="en-US" dirty="0" smtClean="0">
              <a:effectLst/>
            </a:endParaRPr>
          </a:p>
          <a:p>
            <a:pPr marL="465138" indent="-457200">
              <a:tabLst>
                <a:tab pos="457200" algn="l"/>
              </a:tabLst>
            </a:pPr>
            <a:r>
              <a:rPr lang="en-US" dirty="0" smtClean="0">
                <a:effectLst/>
              </a:rPr>
              <a:t>Better Foresight Data (Increase </a:t>
            </a:r>
            <a:r>
              <a:rPr lang="en-US" dirty="0">
                <a:effectLst/>
              </a:rPr>
              <a:t>the 83 Current C</a:t>
            </a:r>
            <a:r>
              <a:rPr lang="en-US" dirty="0" smtClean="0">
                <a:effectLst/>
              </a:rPr>
              <a:t>ontributors)</a:t>
            </a:r>
          </a:p>
          <a:p>
            <a:pPr marL="465138" indent="-457200">
              <a:tabLst>
                <a:tab pos="457200" algn="l"/>
              </a:tabLst>
            </a:pPr>
            <a:endParaRPr lang="en-US" dirty="0" smtClean="0">
              <a:effectLst/>
            </a:endParaRPr>
          </a:p>
          <a:p>
            <a:pPr marL="465138" indent="-457200">
              <a:tabLst>
                <a:tab pos="457200" algn="l"/>
              </a:tabLst>
            </a:pPr>
            <a:r>
              <a:rPr lang="en-US" dirty="0" smtClean="0">
                <a:effectLst/>
              </a:rPr>
              <a:t>Better Building Projections (space and cost) through Crime Lab Design’s SABER Program</a:t>
            </a:r>
          </a:p>
          <a:p>
            <a:pPr marL="465138" indent="-457200">
              <a:tabLst>
                <a:tab pos="457200" algn="l"/>
              </a:tabLst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0816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40750" cy="1143000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600200"/>
            <a:ext cx="8540750" cy="4953000"/>
          </a:xfrm>
        </p:spPr>
        <p:txBody>
          <a:bodyPr/>
          <a:lstStyle/>
          <a:p>
            <a:pPr marL="465138" indent="-457200">
              <a:tabLst>
                <a:tab pos="457200" algn="l"/>
              </a:tabLst>
            </a:pPr>
            <a:endParaRPr lang="en-US" dirty="0" smtClean="0">
              <a:effectLst/>
            </a:endParaRPr>
          </a:p>
          <a:p>
            <a:pPr marL="465138" indent="-457200">
              <a:tabLst>
                <a:tab pos="457200" algn="l"/>
              </a:tabLst>
            </a:pPr>
            <a:r>
              <a:rPr lang="en-US" dirty="0" smtClean="0">
                <a:effectLst/>
              </a:rPr>
              <a:t>Paul Speaker, Foresight Project at WVU</a:t>
            </a:r>
          </a:p>
          <a:p>
            <a:pPr marL="465138" indent="-457200">
              <a:tabLst>
                <a:tab pos="457200" algn="l"/>
              </a:tabLst>
            </a:pPr>
            <a:endParaRPr lang="en-US" dirty="0" smtClean="0">
              <a:effectLst/>
            </a:endParaRPr>
          </a:p>
          <a:p>
            <a:pPr marL="465138" indent="-457200">
              <a:tabLst>
                <a:tab pos="457200" algn="l"/>
              </a:tabLst>
            </a:pPr>
            <a:r>
              <a:rPr lang="en-US" dirty="0" smtClean="0">
                <a:effectLst/>
              </a:rPr>
              <a:t>Matt </a:t>
            </a:r>
            <a:r>
              <a:rPr lang="en-US" dirty="0" err="1" smtClean="0">
                <a:effectLst/>
              </a:rPr>
              <a:t>Durose</a:t>
            </a:r>
            <a:r>
              <a:rPr lang="en-US" dirty="0" smtClean="0">
                <a:effectLst/>
              </a:rPr>
              <a:t>, BJS</a:t>
            </a:r>
          </a:p>
          <a:p>
            <a:pPr marL="465138" indent="-457200">
              <a:tabLst>
                <a:tab pos="457200" algn="l"/>
              </a:tabLst>
            </a:pPr>
            <a:endParaRPr lang="en-US" dirty="0">
              <a:effectLst/>
            </a:endParaRPr>
          </a:p>
          <a:p>
            <a:pPr marL="465138" indent="-457200">
              <a:tabLst>
                <a:tab pos="457200" algn="l"/>
              </a:tabLst>
            </a:pPr>
            <a:r>
              <a:rPr lang="en-US" dirty="0" smtClean="0">
                <a:effectLst/>
              </a:rPr>
              <a:t>Ken Mohr, Crime Lab Design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329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 Public Policy Analyses Viewpoint </a:t>
            </a:r>
          </a:p>
          <a:p>
            <a:pPr lvl="1"/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Lack of Data</a:t>
            </a:r>
          </a:p>
          <a:p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Forensic Laboratory Viewpoint</a:t>
            </a:r>
          </a:p>
          <a:p>
            <a:pPr lvl="1"/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Lack of Data</a:t>
            </a:r>
          </a:p>
          <a:p>
            <a:pPr lvl="1"/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Understaffed, Under Budgeted, More with Less</a:t>
            </a:r>
          </a:p>
          <a:p>
            <a:pPr lvl="1"/>
            <a:r>
              <a:rPr lang="en-US" dirty="0" smtClean="0">
                <a:effectLst/>
              </a:rPr>
              <a:t> “Field of Dreams” Syndrome </a:t>
            </a:r>
          </a:p>
          <a:p>
            <a:pPr lvl="1"/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Current National Trends</a:t>
            </a:r>
          </a:p>
          <a:p>
            <a:pPr lvl="1"/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893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Window of Opportunity is Starting to Open</a:t>
            </a:r>
          </a:p>
          <a:p>
            <a:pPr lvl="1"/>
            <a:r>
              <a:rPr lang="en-US" dirty="0" smtClean="0">
                <a:effectLst/>
              </a:rPr>
              <a:t>S.2177: Needs Analysis</a:t>
            </a: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We Need to Frame </a:t>
            </a:r>
            <a:r>
              <a:rPr lang="en-US" dirty="0">
                <a:effectLst/>
              </a:rPr>
              <a:t>and Justify Our </a:t>
            </a:r>
            <a:r>
              <a:rPr lang="en-US" dirty="0" smtClean="0">
                <a:effectLst/>
              </a:rPr>
              <a:t>Needs</a:t>
            </a:r>
          </a:p>
          <a:p>
            <a:pPr lvl="1"/>
            <a:r>
              <a:rPr lang="en-US" dirty="0" smtClean="0">
                <a:effectLst/>
              </a:rPr>
              <a:t>Previous Demonstration Projects</a:t>
            </a:r>
          </a:p>
          <a:p>
            <a:pPr lvl="1"/>
            <a:r>
              <a:rPr lang="en-US" dirty="0" smtClean="0">
                <a:effectLst/>
              </a:rPr>
              <a:t>Current Research/Demonstration Projects</a:t>
            </a:r>
          </a:p>
          <a:p>
            <a:pPr lvl="1"/>
            <a:r>
              <a:rPr lang="en-US" dirty="0" smtClean="0">
                <a:effectLst/>
              </a:rPr>
              <a:t>Future Research/Demonstration Projects</a:t>
            </a:r>
          </a:p>
          <a:p>
            <a:pPr lvl="1"/>
            <a:endParaRPr lang="en-US" dirty="0" smtClean="0">
              <a:effectLst/>
            </a:endParaRPr>
          </a:p>
          <a:p>
            <a:endParaRPr lang="en-US" dirty="0">
              <a:effectLst/>
            </a:endParaRP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6619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and Objectives of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Create </a:t>
            </a:r>
            <a:r>
              <a:rPr lang="en-US" dirty="0">
                <a:effectLst/>
              </a:rPr>
              <a:t>foundational data for determining the needs and costs for the forensic science </a:t>
            </a:r>
            <a:r>
              <a:rPr lang="en-US" dirty="0" smtClean="0">
                <a:effectLst/>
              </a:rPr>
              <a:t>community.</a:t>
            </a:r>
          </a:p>
          <a:p>
            <a:pPr lvl="1"/>
            <a:r>
              <a:rPr lang="en-US" dirty="0">
                <a:effectLst/>
              </a:rPr>
              <a:t>M</a:t>
            </a:r>
            <a:r>
              <a:rPr lang="en-US" dirty="0" smtClean="0">
                <a:effectLst/>
              </a:rPr>
              <a:t>odel </a:t>
            </a:r>
            <a:r>
              <a:rPr lang="en-US" dirty="0">
                <a:effectLst/>
              </a:rPr>
              <a:t>should be dynamic and robust, yet versatile and flexible. </a:t>
            </a:r>
            <a:endParaRPr lang="en-US" dirty="0" smtClean="0">
              <a:effectLst/>
            </a:endParaRPr>
          </a:p>
          <a:p>
            <a:pPr lvl="1"/>
            <a:r>
              <a:rPr lang="en-US" dirty="0">
                <a:effectLst/>
              </a:rPr>
              <a:t>T</a:t>
            </a:r>
            <a:r>
              <a:rPr lang="en-US" dirty="0" smtClean="0">
                <a:effectLst/>
              </a:rPr>
              <a:t>he </a:t>
            </a:r>
            <a:r>
              <a:rPr lang="en-US" dirty="0">
                <a:effectLst/>
              </a:rPr>
              <a:t>model should incorporate the realistic needs of the forensic science </a:t>
            </a:r>
            <a:r>
              <a:rPr lang="en-US" dirty="0" smtClean="0">
                <a:effectLst/>
              </a:rPr>
              <a:t>community.</a:t>
            </a:r>
          </a:p>
          <a:p>
            <a:pPr lvl="1"/>
            <a:r>
              <a:rPr lang="en-US" dirty="0" smtClean="0">
                <a:effectLst/>
              </a:rPr>
              <a:t>The </a:t>
            </a:r>
            <a:r>
              <a:rPr lang="en-US" dirty="0">
                <a:effectLst/>
              </a:rPr>
              <a:t>model should provide the quantitative data for various policy analyses.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6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5138" indent="-457200">
              <a:tabLst>
                <a:tab pos="457200" algn="l"/>
              </a:tabLst>
            </a:pPr>
            <a:r>
              <a:rPr lang="en-US" dirty="0" smtClean="0">
                <a:effectLst/>
              </a:rPr>
              <a:t>Created in 2004</a:t>
            </a:r>
            <a:endParaRPr lang="en-US" dirty="0">
              <a:effectLst/>
            </a:endParaRPr>
          </a:p>
          <a:p>
            <a:pPr marL="465138" indent="-457200">
              <a:tabLst>
                <a:tab pos="457200" algn="l"/>
              </a:tabLst>
            </a:pPr>
            <a:r>
              <a:rPr lang="en-US" dirty="0" smtClean="0">
                <a:effectLst/>
              </a:rPr>
              <a:t>ASCLD Poster for Refinement (2005)</a:t>
            </a:r>
          </a:p>
          <a:p>
            <a:pPr marL="465138" indent="-457200">
              <a:tabLst>
                <a:tab pos="457200" algn="l"/>
              </a:tabLst>
            </a:pPr>
            <a:r>
              <a:rPr lang="en-US" dirty="0" smtClean="0">
                <a:effectLst/>
              </a:rPr>
              <a:t>ASCLD Poster Utilizing Model in DNA     Burglary Demonstration Project (2007)</a:t>
            </a:r>
          </a:p>
          <a:p>
            <a:pPr marL="465138" indent="-457200">
              <a:tabLst>
                <a:tab pos="457200" algn="l"/>
              </a:tabLst>
            </a:pPr>
            <a:r>
              <a:rPr lang="en-US" dirty="0" smtClean="0">
                <a:effectLst/>
              </a:rPr>
              <a:t>AAFS Annual Meeting (2008)</a:t>
            </a:r>
          </a:p>
          <a:p>
            <a:pPr marL="465138" indent="-457200">
              <a:tabLst>
                <a:tab pos="457200" algn="l"/>
              </a:tabLst>
            </a:pPr>
            <a:r>
              <a:rPr lang="en-US" dirty="0" smtClean="0">
                <a:effectLst/>
              </a:rPr>
              <a:t>Midwest Laboratory Director’s Meeting (2008)</a:t>
            </a:r>
          </a:p>
          <a:p>
            <a:pPr marL="465138" indent="-457200">
              <a:tabLst>
                <a:tab pos="457200" algn="l"/>
              </a:tabLst>
            </a:pPr>
            <a:r>
              <a:rPr lang="en-US" dirty="0" smtClean="0">
                <a:effectLst/>
              </a:rPr>
              <a:t>Updated Model (2012-2015)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8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5138" indent="-457200">
              <a:tabLst>
                <a:tab pos="457200" algn="l"/>
              </a:tabLst>
            </a:pPr>
            <a:r>
              <a:rPr lang="en-US" dirty="0">
                <a:effectLst/>
              </a:rPr>
              <a:t>Provides Two Staffing Levels</a:t>
            </a:r>
          </a:p>
          <a:p>
            <a:pPr marL="865188" lvl="1" indent="-457200">
              <a:tabLst>
                <a:tab pos="457200" algn="l"/>
              </a:tabLst>
            </a:pPr>
            <a:r>
              <a:rPr lang="en-US" dirty="0" smtClean="0">
                <a:effectLst/>
              </a:rPr>
              <a:t>Minimal </a:t>
            </a:r>
            <a:endParaRPr lang="en-US" dirty="0">
              <a:effectLst/>
            </a:endParaRPr>
          </a:p>
          <a:p>
            <a:pPr marL="865188" lvl="1" indent="-457200">
              <a:tabLst>
                <a:tab pos="457200" algn="l"/>
              </a:tabLst>
            </a:pPr>
            <a:r>
              <a:rPr lang="en-US" dirty="0" smtClean="0">
                <a:effectLst/>
              </a:rPr>
              <a:t>Ideal</a:t>
            </a:r>
          </a:p>
          <a:p>
            <a:pPr marL="865188" lvl="1" indent="-457200">
              <a:tabLst>
                <a:tab pos="457200" algn="l"/>
              </a:tabLst>
            </a:pPr>
            <a:endParaRPr lang="en-US" dirty="0">
              <a:effectLst/>
            </a:endParaRPr>
          </a:p>
          <a:p>
            <a:pPr marL="465138" indent="-457200">
              <a:tabLst>
                <a:tab pos="457200" algn="l"/>
              </a:tabLst>
            </a:pPr>
            <a:r>
              <a:rPr lang="en-US" dirty="0" smtClean="0">
                <a:effectLst/>
              </a:rPr>
              <a:t>Provides Two Sets of Data</a:t>
            </a:r>
          </a:p>
          <a:p>
            <a:pPr marL="865188" lvl="1" indent="-457200">
              <a:tabLst>
                <a:tab pos="457200" algn="l"/>
              </a:tabLst>
            </a:pPr>
            <a:r>
              <a:rPr lang="en-US" dirty="0" smtClean="0">
                <a:effectLst/>
              </a:rPr>
              <a:t>Infrastructure and New Headcount (Needs and Costs)</a:t>
            </a:r>
          </a:p>
          <a:p>
            <a:pPr marL="865188" lvl="1" indent="-457200">
              <a:tabLst>
                <a:tab pos="457200" algn="l"/>
              </a:tabLst>
            </a:pPr>
            <a:r>
              <a:rPr lang="en-US" dirty="0" smtClean="0">
                <a:effectLst/>
              </a:rPr>
              <a:t>Annual Costs</a:t>
            </a:r>
            <a:endParaRPr lang="en-US" dirty="0"/>
          </a:p>
          <a:p>
            <a:pPr marL="7938" indent="0">
              <a:buNone/>
              <a:tabLst>
                <a:tab pos="457200" algn="l"/>
              </a:tabLst>
            </a:pP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7773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5138" indent="-457200">
              <a:tabLst>
                <a:tab pos="457200" algn="l"/>
              </a:tabLst>
            </a:pPr>
            <a:r>
              <a:rPr lang="en-US" dirty="0" smtClean="0">
                <a:effectLst/>
              </a:rPr>
              <a:t>Expands Number of Sections: Four (4) Biggest to Ten (10) including DNA Database</a:t>
            </a:r>
          </a:p>
          <a:p>
            <a:pPr marL="465138" indent="-457200">
              <a:tabLst>
                <a:tab pos="457200" algn="l"/>
              </a:tabLst>
            </a:pPr>
            <a:endParaRPr lang="en-US" dirty="0">
              <a:effectLst/>
            </a:endParaRPr>
          </a:p>
          <a:p>
            <a:pPr marL="465138" indent="-457200">
              <a:tabLst>
                <a:tab pos="457200" algn="l"/>
              </a:tabLst>
            </a:pPr>
            <a:r>
              <a:rPr lang="en-US" dirty="0" smtClean="0">
                <a:effectLst/>
              </a:rPr>
              <a:t>Sophisticated Modeling Program vs Manual Evaluations</a:t>
            </a:r>
          </a:p>
          <a:p>
            <a:pPr marL="465138" indent="-457200">
              <a:tabLst>
                <a:tab pos="457200" algn="l"/>
              </a:tabLst>
            </a:pPr>
            <a:endParaRPr lang="en-US" dirty="0" smtClean="0">
              <a:effectLst/>
            </a:endParaRPr>
          </a:p>
          <a:p>
            <a:pPr marL="465138" indent="-457200">
              <a:tabLst>
                <a:tab pos="457200" algn="l"/>
              </a:tabLst>
            </a:pPr>
            <a:r>
              <a:rPr lang="en-US" dirty="0" smtClean="0">
                <a:effectLst/>
              </a:rPr>
              <a:t>Better </a:t>
            </a:r>
            <a:r>
              <a:rPr lang="en-US" dirty="0">
                <a:effectLst/>
              </a:rPr>
              <a:t>Data Available </a:t>
            </a:r>
          </a:p>
        </p:txBody>
      </p:sp>
    </p:spTree>
    <p:extLst>
      <p:ext uri="{BB962C8B-B14F-4D97-AF65-F5344CB8AC3E}">
        <p14:creationId xmlns:p14="http://schemas.microsoft.com/office/powerpoint/2010/main" val="286617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40750" cy="1143000"/>
          </a:xfrm>
        </p:spPr>
        <p:txBody>
          <a:bodyPr/>
          <a:lstStyle/>
          <a:p>
            <a:r>
              <a:rPr lang="en-US" dirty="0" smtClean="0"/>
              <a:t>Main 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600200"/>
            <a:ext cx="8540750" cy="4953000"/>
          </a:xfrm>
        </p:spPr>
        <p:txBody>
          <a:bodyPr/>
          <a:lstStyle/>
          <a:p>
            <a:pPr marL="465138" indent="-457200">
              <a:tabLst>
                <a:tab pos="457200" algn="l"/>
              </a:tabLst>
            </a:pPr>
            <a:r>
              <a:rPr lang="en-US" dirty="0" smtClean="0">
                <a:effectLst/>
              </a:rPr>
              <a:t>FBI Uniform Crime Reports (1993 – 2013)</a:t>
            </a:r>
          </a:p>
          <a:p>
            <a:pPr marL="7938" indent="0">
              <a:buNone/>
              <a:tabLst>
                <a:tab pos="457200" algn="l"/>
              </a:tabLst>
            </a:pPr>
            <a:endParaRPr lang="en-US" dirty="0" smtClean="0">
              <a:effectLst/>
            </a:endParaRPr>
          </a:p>
          <a:p>
            <a:pPr marL="465138" indent="-457200">
              <a:tabLst>
                <a:tab pos="457200" algn="l"/>
              </a:tabLst>
            </a:pPr>
            <a:r>
              <a:rPr lang="en-US" dirty="0" smtClean="0">
                <a:effectLst/>
              </a:rPr>
              <a:t>Survey of Publicly Funded Crime Labs (2009): Published and Raw Data Analyses</a:t>
            </a:r>
          </a:p>
          <a:p>
            <a:pPr marL="7938" indent="0">
              <a:buNone/>
              <a:tabLst>
                <a:tab pos="457200" algn="l"/>
              </a:tabLst>
            </a:pPr>
            <a:endParaRPr lang="en-US" dirty="0" smtClean="0">
              <a:effectLst/>
            </a:endParaRPr>
          </a:p>
          <a:p>
            <a:pPr marL="465138" indent="-457200">
              <a:tabLst>
                <a:tab pos="457200" algn="l"/>
              </a:tabLst>
            </a:pPr>
            <a:r>
              <a:rPr lang="en-US" dirty="0" smtClean="0">
                <a:effectLst/>
              </a:rPr>
              <a:t>Foresight (2013)</a:t>
            </a:r>
          </a:p>
          <a:p>
            <a:pPr marL="465138" indent="-457200">
              <a:tabLst>
                <a:tab pos="457200" algn="l"/>
              </a:tabLst>
            </a:pPr>
            <a:endParaRPr lang="en-US" dirty="0" smtClean="0">
              <a:effectLst/>
            </a:endParaRPr>
          </a:p>
          <a:p>
            <a:pPr marL="465138" indent="-457200">
              <a:tabLst>
                <a:tab pos="457200" algn="l"/>
              </a:tabLst>
            </a:pPr>
            <a:r>
              <a:rPr lang="en-US" dirty="0" smtClean="0">
                <a:effectLst/>
              </a:rPr>
              <a:t>Crime Lab Design (Ken Mohr)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0724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40750" cy="1143000"/>
          </a:xfrm>
        </p:spPr>
        <p:txBody>
          <a:bodyPr/>
          <a:lstStyle/>
          <a:p>
            <a:r>
              <a:rPr lang="en-US" dirty="0" smtClean="0"/>
              <a:t>Model Examples: Crimes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678807"/>
              </p:ext>
            </p:extLst>
          </p:nvPr>
        </p:nvGraphicFramePr>
        <p:xfrm>
          <a:off x="914400" y="1981200"/>
          <a:ext cx="7239001" cy="2514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6933"/>
                <a:gridCol w="666933"/>
                <a:gridCol w="1167133"/>
                <a:gridCol w="875350"/>
                <a:gridCol w="861455"/>
                <a:gridCol w="944822"/>
                <a:gridCol w="305677"/>
                <a:gridCol w="562724"/>
                <a:gridCol w="896191"/>
                <a:gridCol w="291783"/>
              </a:tblGrid>
              <a:tr h="18139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Reported Crimes: 1993-2013</a:t>
                      </a:r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Crimes</a:t>
                      </a:r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Biology/DNA</a:t>
                      </a:r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13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Calculated to 2017</a:t>
                      </a:r>
                      <a:endParaRPr lang="en-US" sz="9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Cleared</a:t>
                      </a:r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%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Cases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139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139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2017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Cleared Rate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2017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139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13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Total Homicides</a:t>
                      </a:r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11,556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13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Homicides: Firearms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7,921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7,921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100.00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7,921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139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Homicides: Knives/Cutting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1,160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1,160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100.00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1,160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139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Homicides: Blunt Objects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345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345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100.00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345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78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Homicides: Unidentified weapons and personal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1,539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1,539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75.00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1,154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139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13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Forcible Rape</a:t>
                      </a:r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74,521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100.0%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74,521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100.00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74,521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139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90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 design template">
  <a:themeElements>
    <a:clrScheme name="Office Theme 9">
      <a:dk1>
        <a:srgbClr val="000000"/>
      </a:dk1>
      <a:lt1>
        <a:srgbClr val="FFFFFF"/>
      </a:lt1>
      <a:dk2>
        <a:srgbClr val="000000"/>
      </a:dk2>
      <a:lt2>
        <a:srgbClr val="FEFEFE"/>
      </a:lt2>
      <a:accent1>
        <a:srgbClr val="E1E1FF"/>
      </a:accent1>
      <a:accent2>
        <a:srgbClr val="D9FFF8"/>
      </a:accent2>
      <a:accent3>
        <a:srgbClr val="FFFFFF"/>
      </a:accent3>
      <a:accent4>
        <a:srgbClr val="000000"/>
      </a:accent4>
      <a:accent5>
        <a:srgbClr val="EEEEFF"/>
      </a:accent5>
      <a:accent6>
        <a:srgbClr val="C4E7E1"/>
      </a:accent6>
      <a:hlink>
        <a:srgbClr val="9966FF"/>
      </a:hlink>
      <a:folHlink>
        <a:srgbClr val="666699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 design template</Template>
  <TotalTime>366</TotalTime>
  <Words>1130</Words>
  <Application>Microsoft Office PowerPoint</Application>
  <PresentationFormat>On-screen Show (4:3)</PresentationFormat>
  <Paragraphs>461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Compass design template</vt:lpstr>
      <vt:lpstr>Update to the Staffing and Infrastructure Model: A Model for Adequate Forensic Scientist Staffing and Funding of the Nation’s Forensic Science Crime Laboratories</vt:lpstr>
      <vt:lpstr>Why the Model?</vt:lpstr>
      <vt:lpstr>Why the Model?</vt:lpstr>
      <vt:lpstr>Goal and Objectives of Model</vt:lpstr>
      <vt:lpstr>History of Model</vt:lpstr>
      <vt:lpstr>Overview of Model</vt:lpstr>
      <vt:lpstr>Model Improvements</vt:lpstr>
      <vt:lpstr>Main Data Sources</vt:lpstr>
      <vt:lpstr>Model Examples: Crimes</vt:lpstr>
      <vt:lpstr>Model Examples: Crimes</vt:lpstr>
      <vt:lpstr>Model Examples: Cases, Headcount, and Costs</vt:lpstr>
      <vt:lpstr>Model Examples: One Time Costs</vt:lpstr>
      <vt:lpstr>Model Examples: Annual Costs</vt:lpstr>
      <vt:lpstr>Model Calculations</vt:lpstr>
      <vt:lpstr>Further Improvements</vt:lpstr>
      <vt:lpstr>Acknowledgements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</dc:creator>
  <cp:lastModifiedBy>Garry</cp:lastModifiedBy>
  <cp:revision>44</cp:revision>
  <cp:lastPrinted>1601-01-01T00:00:00Z</cp:lastPrinted>
  <dcterms:created xsi:type="dcterms:W3CDTF">2015-04-14T23:56:36Z</dcterms:created>
  <dcterms:modified xsi:type="dcterms:W3CDTF">2015-04-28T14:56:26Z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TC102037631033</vt:lpwstr>
  </property>
</Properties>
</file>