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7" r:id="rId7"/>
    <p:sldId id="272" r:id="rId8"/>
    <p:sldId id="281" r:id="rId9"/>
    <p:sldId id="299" r:id="rId10"/>
    <p:sldId id="266" r:id="rId11"/>
    <p:sldId id="300" r:id="rId12"/>
    <p:sldId id="282" r:id="rId13"/>
    <p:sldId id="283" r:id="rId14"/>
    <p:sldId id="293" r:id="rId15"/>
    <p:sldId id="295" r:id="rId16"/>
    <p:sldId id="284" r:id="rId17"/>
    <p:sldId id="292" r:id="rId18"/>
    <p:sldId id="285" r:id="rId19"/>
    <p:sldId id="291" r:id="rId20"/>
    <p:sldId id="286" r:id="rId21"/>
    <p:sldId id="294" r:id="rId22"/>
    <p:sldId id="297" r:id="rId23"/>
    <p:sldId id="298" r:id="rId24"/>
    <p:sldId id="287" r:id="rId25"/>
    <p:sldId id="296" r:id="rId26"/>
    <p:sldId id="301" r:id="rId27"/>
    <p:sldId id="288" r:id="rId28"/>
    <p:sldId id="277" r:id="rId29"/>
    <p:sldId id="290" r:id="rId30"/>
    <p:sldId id="269" r:id="rId31"/>
    <p:sldId id="27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500" autoAdjust="0"/>
  </p:normalViewPr>
  <p:slideViewPr>
    <p:cSldViewPr>
      <p:cViewPr varScale="1">
        <p:scale>
          <a:sx n="68" d="100"/>
          <a:sy n="68" d="100"/>
        </p:scale>
        <p:origin x="-105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859580-4A5A-4DCD-B476-E13982A624C7}" type="datetimeFigureOut">
              <a:rPr lang="en-US" smtClean="0"/>
              <a:pPr/>
              <a:t>5/7/2013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80C499-9431-4D17-B5E2-28D061EF64C2}" type="slidenum">
              <a:rPr lang="en-US" smtClean="0"/>
              <a:pPr/>
              <a:t>‹#›</a:t>
            </a:fld>
            <a:endParaRPr lang="en-US"/>
          </a:p>
        </p:txBody>
      </p:sp>
    </p:spTree>
    <p:extLst>
      <p:ext uri="{BB962C8B-B14F-4D97-AF65-F5344CB8AC3E}">
        <p14:creationId xmlns:p14="http://schemas.microsoft.com/office/powerpoint/2010/main" val="2055363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80C499-9431-4D17-B5E2-28D061EF64C2}"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EEBEE1-5212-4D32-AA9A-486FC411EDEB}" type="datetimeFigureOut">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C3612-47B0-4318-8EAA-0D7B28FFF2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EBEE1-5212-4D32-AA9A-486FC411EDEB}" type="datetimeFigureOut">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C3612-47B0-4318-8EAA-0D7B28FFF2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EBEE1-5212-4D32-AA9A-486FC411EDEB}" type="datetimeFigureOut">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C3612-47B0-4318-8EAA-0D7B28FFF2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EBEE1-5212-4D32-AA9A-486FC411EDEB}" type="datetimeFigureOut">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C3612-47B0-4318-8EAA-0D7B28FFF2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EEBEE1-5212-4D32-AA9A-486FC411EDEB}" type="datetimeFigureOut">
              <a:rPr lang="en-US" smtClean="0"/>
              <a:pPr/>
              <a:t>5/7/2013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C3612-47B0-4318-8EAA-0D7B28FFF2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EEBEE1-5212-4D32-AA9A-486FC411EDEB}" type="datetimeFigureOut">
              <a:rPr lang="en-US" smtClean="0"/>
              <a:pPr/>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C3612-47B0-4318-8EAA-0D7B28FFF2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EEBEE1-5212-4D32-AA9A-486FC411EDEB}" type="datetimeFigureOut">
              <a:rPr lang="en-US" smtClean="0"/>
              <a:pPr/>
              <a:t>5/7/2013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7C3612-47B0-4318-8EAA-0D7B28FFF2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EEBEE1-5212-4D32-AA9A-486FC411EDEB}" type="datetimeFigureOut">
              <a:rPr lang="en-US" smtClean="0"/>
              <a:pPr/>
              <a:t>5/7/2013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7C3612-47B0-4318-8EAA-0D7B28FFF2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EBEE1-5212-4D32-AA9A-486FC411EDEB}" type="datetimeFigureOut">
              <a:rPr lang="en-US" smtClean="0"/>
              <a:pPr/>
              <a:t>5/7/2013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7C3612-47B0-4318-8EAA-0D7B28FFF2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EBEE1-5212-4D32-AA9A-486FC411EDEB}" type="datetimeFigureOut">
              <a:rPr lang="en-US" smtClean="0"/>
              <a:pPr/>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C3612-47B0-4318-8EAA-0D7B28FFF2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EBEE1-5212-4D32-AA9A-486FC411EDEB}" type="datetimeFigureOut">
              <a:rPr lang="en-US" smtClean="0"/>
              <a:pPr/>
              <a:t>5/7/2013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C3612-47B0-4318-8EAA-0D7B28FFF2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0000"/>
            <a:lum/>
          </a:blip>
          <a:srcRect/>
          <a:stretch>
            <a:fillRect l="-12000" r="-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EBEE1-5212-4D32-AA9A-486FC411EDEB}" type="datetimeFigureOut">
              <a:rPr lang="en-US" smtClean="0"/>
              <a:pPr/>
              <a:t>5/7/2013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C3612-47B0-4318-8EAA-0D7B28FFF2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nist.gov/oles/forensics/bioev.cf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1995"/>
            <a:ext cx="7772400" cy="1904995"/>
          </a:xfrm>
          <a:ln/>
        </p:spPr>
        <p:txBody>
          <a:bodyPr>
            <a:normAutofit fontScale="90000"/>
          </a:bodyPr>
          <a:lstStyle/>
          <a:p>
            <a:r>
              <a:rPr b="1" dirty="0"/>
              <a:t>NIST/NIJ Technical Working Group on Biological Evidence Preservation</a:t>
            </a:r>
          </a:p>
        </p:txBody>
      </p:sp>
      <p:sp>
        <p:nvSpPr>
          <p:cNvPr id="3" name="Subtitle 2"/>
          <p:cNvSpPr>
            <a:spLocks noGrp="1"/>
          </p:cNvSpPr>
          <p:nvPr>
            <p:ph type="subTitle" idx="1"/>
          </p:nvPr>
        </p:nvSpPr>
        <p:spPr>
          <a:xfrm>
            <a:off x="1219195" y="3581404"/>
            <a:ext cx="6781804" cy="2590795"/>
          </a:xfrm>
          <a:ln/>
        </p:spPr>
        <p:txBody>
          <a:bodyPr>
            <a:normAutofit/>
          </a:bodyPr>
          <a:lstStyle/>
          <a:p>
            <a:pPr>
              <a:lnSpc>
                <a:spcPct val="60000"/>
              </a:lnSpc>
              <a:spcBef>
                <a:spcPts val="600"/>
              </a:spcBef>
            </a:pPr>
            <a:endParaRPr lang="en-US" sz="2400" dirty="0" smtClean="0">
              <a:solidFill>
                <a:schemeClr val="tx1"/>
              </a:solidFill>
            </a:endParaRPr>
          </a:p>
          <a:p>
            <a:pPr>
              <a:lnSpc>
                <a:spcPct val="60000"/>
              </a:lnSpc>
              <a:spcBef>
                <a:spcPts val="600"/>
              </a:spcBef>
            </a:pPr>
            <a:r>
              <a:rPr lang="en-US" sz="2400" dirty="0" smtClean="0">
                <a:solidFill>
                  <a:schemeClr val="tx1"/>
                </a:solidFill>
              </a:rPr>
              <a:t>40</a:t>
            </a:r>
            <a:r>
              <a:rPr sz="2400" baseline="30000" dirty="0" smtClean="0">
                <a:solidFill>
                  <a:schemeClr val="tx1"/>
                </a:solidFill>
              </a:rPr>
              <a:t>t</a:t>
            </a:r>
            <a:r>
              <a:rPr lang="en-US" sz="2400" baseline="30000" dirty="0" smtClean="0">
                <a:solidFill>
                  <a:schemeClr val="tx1"/>
                </a:solidFill>
              </a:rPr>
              <a:t>h</a:t>
            </a:r>
            <a:r>
              <a:rPr sz="2400" dirty="0" smtClean="0">
                <a:solidFill>
                  <a:schemeClr val="tx1"/>
                </a:solidFill>
              </a:rPr>
              <a:t> </a:t>
            </a:r>
            <a:r>
              <a:rPr lang="en-US" sz="2400" dirty="0" smtClean="0">
                <a:solidFill>
                  <a:schemeClr val="tx1"/>
                </a:solidFill>
              </a:rPr>
              <a:t>Annual ASCLD Symposium</a:t>
            </a:r>
          </a:p>
          <a:p>
            <a:pPr>
              <a:lnSpc>
                <a:spcPct val="60000"/>
              </a:lnSpc>
              <a:spcBef>
                <a:spcPts val="600"/>
              </a:spcBef>
            </a:pPr>
            <a:r>
              <a:rPr lang="en-US" sz="2400" dirty="0" smtClean="0">
                <a:solidFill>
                  <a:schemeClr val="tx1"/>
                </a:solidFill>
              </a:rPr>
              <a:t>The Business Behind the Science</a:t>
            </a:r>
            <a:endParaRPr sz="2400" dirty="0">
              <a:solidFill>
                <a:schemeClr val="tx1"/>
              </a:solidFill>
            </a:endParaRPr>
          </a:p>
          <a:p>
            <a:pPr>
              <a:lnSpc>
                <a:spcPct val="60000"/>
              </a:lnSpc>
              <a:spcBef>
                <a:spcPts val="600"/>
              </a:spcBef>
            </a:pPr>
            <a:endParaRPr dirty="0">
              <a:solidFill>
                <a:schemeClr val="tx1"/>
              </a:solidFill>
            </a:endParaRPr>
          </a:p>
          <a:p>
            <a:pPr>
              <a:lnSpc>
                <a:spcPct val="60000"/>
              </a:lnSpc>
              <a:spcBef>
                <a:spcPts val="600"/>
              </a:spcBef>
            </a:pPr>
            <a:r>
              <a:rPr sz="2400" dirty="0">
                <a:solidFill>
                  <a:schemeClr val="tx1"/>
                </a:solidFill>
              </a:rPr>
              <a:t>Stephanie Stoiloff</a:t>
            </a:r>
          </a:p>
          <a:p>
            <a:r>
              <a:rPr sz="1800" dirty="0">
                <a:solidFill>
                  <a:schemeClr val="tx1"/>
                </a:solidFill>
              </a:rPr>
              <a:t>Miami-Dade Police Department</a:t>
            </a:r>
          </a:p>
          <a:p>
            <a:r>
              <a:rPr lang="en-US" sz="1800" dirty="0" smtClean="0">
                <a:solidFill>
                  <a:schemeClr val="tx1"/>
                </a:solidFill>
              </a:rPr>
              <a:t>May  8, 2013</a:t>
            </a:r>
            <a:endParaRPr sz="1800" dirty="0">
              <a:solidFill>
                <a:schemeClr val="tx1"/>
              </a:solidFill>
            </a:endParaRPr>
          </a:p>
          <a:p>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txBody>
          <a:bodyPr/>
          <a:lstStyle/>
          <a:p>
            <a:r>
              <a:rPr b="1" dirty="0"/>
              <a:t>Group Charge</a:t>
            </a:r>
          </a:p>
        </p:txBody>
      </p:sp>
      <p:sp>
        <p:nvSpPr>
          <p:cNvPr id="6" name="TextBox 5"/>
          <p:cNvSpPr txBox="1"/>
          <p:nvPr/>
        </p:nvSpPr>
        <p:spPr>
          <a:xfrm>
            <a:off x="1066800" y="1676400"/>
            <a:ext cx="7391400" cy="2492990"/>
          </a:xfrm>
          <a:prstGeom prst="rect">
            <a:avLst/>
          </a:prstGeom>
          <a:noFill/>
          <a:ln/>
        </p:spPr>
        <p:txBody>
          <a:bodyPr wrap="square" rtlCol="0">
            <a:spAutoFit/>
          </a:bodyPr>
          <a:lstStyle/>
          <a:p>
            <a:r>
              <a:rPr lang="en-US" sz="3200" dirty="0" smtClean="0">
                <a:latin typeface="Arial"/>
                <a:cs typeface="Arial"/>
              </a:rPr>
              <a:t>To create best practices and guidance </a:t>
            </a:r>
            <a:r>
              <a:rPr sz="3200" dirty="0" smtClean="0">
                <a:latin typeface="Arial"/>
                <a:cs typeface="Arial"/>
              </a:rPr>
              <a:t>to </a:t>
            </a:r>
            <a:r>
              <a:rPr sz="3200" dirty="0">
                <a:latin typeface="Arial"/>
                <a:cs typeface="Arial"/>
              </a:rPr>
              <a:t>ensure the integrity, prevent the loss, and reduce the premature destruction of biological </a:t>
            </a:r>
            <a:r>
              <a:rPr sz="3200" dirty="0" smtClean="0">
                <a:latin typeface="Arial"/>
                <a:cs typeface="Arial"/>
              </a:rPr>
              <a:t>evidence</a:t>
            </a:r>
            <a:r>
              <a:rPr lang="en-US" sz="3200" dirty="0" smtClean="0">
                <a:latin typeface="Arial"/>
                <a:cs typeface="Arial"/>
              </a:rPr>
              <a:t> --</a:t>
            </a:r>
            <a:endParaRPr sz="3200" dirty="0">
              <a:latin typeface="Arial"/>
              <a:cs typeface="Arial"/>
            </a:endParaRPr>
          </a:p>
          <a:p>
            <a:endParaRPr sz="2800" dirty="0"/>
          </a:p>
        </p:txBody>
      </p:sp>
      <p:sp>
        <p:nvSpPr>
          <p:cNvPr id="19" name="TextBox 18"/>
          <p:cNvSpPr txBox="1"/>
          <p:nvPr/>
        </p:nvSpPr>
        <p:spPr>
          <a:xfrm>
            <a:off x="1066800" y="3657600"/>
            <a:ext cx="7162800" cy="1077218"/>
          </a:xfrm>
          <a:prstGeom prst="rect">
            <a:avLst/>
          </a:prstGeom>
          <a:noFill/>
        </p:spPr>
        <p:txBody>
          <a:bodyPr wrap="square" rtlCol="0">
            <a:spAutoFit/>
          </a:bodyPr>
          <a:lstStyle/>
          <a:p>
            <a:r>
              <a:rPr lang="en-US" sz="3200" i="1" dirty="0" smtClean="0">
                <a:latin typeface="Arial"/>
                <a:cs typeface="Arial"/>
              </a:rPr>
              <a:t>after</a:t>
            </a:r>
            <a:r>
              <a:rPr lang="en-US" sz="3200" dirty="0" smtClean="0">
                <a:latin typeface="Arial"/>
                <a:cs typeface="Arial"/>
              </a:rPr>
              <a:t> collection through post-conviction proceedings.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978"/>
          <a:stretch/>
        </p:blipFill>
        <p:spPr bwMode="auto">
          <a:xfrm>
            <a:off x="228600" y="216946"/>
            <a:ext cx="8610600" cy="6381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43200" y="621268"/>
            <a:ext cx="3962400" cy="769441"/>
          </a:xfrm>
          <a:prstGeom prst="rect">
            <a:avLst/>
          </a:prstGeom>
          <a:noFill/>
        </p:spPr>
        <p:txBody>
          <a:bodyPr wrap="square" rtlCol="0">
            <a:spAutoFit/>
          </a:bodyPr>
          <a:lstStyle/>
          <a:p>
            <a:r>
              <a:rPr lang="en-US" sz="4400" dirty="0" smtClean="0"/>
              <a:t>The TWG Group</a:t>
            </a:r>
            <a:endParaRPr lang="en-US" sz="4400" dirty="0"/>
          </a:p>
        </p:txBody>
      </p:sp>
    </p:spTree>
    <p:extLst>
      <p:ext uri="{BB962C8B-B14F-4D97-AF65-F5344CB8AC3E}">
        <p14:creationId xmlns:p14="http://schemas.microsoft.com/office/powerpoint/2010/main" val="1228774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ln/>
        </p:spPr>
        <p:txBody>
          <a:bodyPr>
            <a:normAutofit fontScale="90000"/>
          </a:bodyPr>
          <a:lstStyle/>
          <a:p>
            <a:r>
              <a:rPr dirty="0">
                <a:latin typeface="Arial"/>
                <a:cs typeface="Arial"/>
              </a:rPr>
              <a:t>Handbook on Biological Evidence Preservation</a:t>
            </a:r>
          </a:p>
        </p:txBody>
      </p:sp>
      <p:sp>
        <p:nvSpPr>
          <p:cNvPr id="21507" name="Content Placeholder 2"/>
          <p:cNvSpPr>
            <a:spLocks noGrp="1"/>
          </p:cNvSpPr>
          <p:nvPr>
            <p:ph idx="1"/>
          </p:nvPr>
        </p:nvSpPr>
        <p:spPr>
          <a:xfrm>
            <a:off x="1524000" y="3429000"/>
            <a:ext cx="7238995" cy="4525956"/>
          </a:xfrm>
          <a:ln/>
        </p:spPr>
        <p:txBody>
          <a:bodyPr/>
          <a:lstStyle/>
          <a:p>
            <a:pPr>
              <a:buNone/>
            </a:pPr>
            <a:r>
              <a:rPr dirty="0" smtClean="0">
                <a:latin typeface="Arial"/>
                <a:cs typeface="Arial"/>
              </a:rPr>
              <a:t>Sections </a:t>
            </a:r>
            <a:r>
              <a:rPr dirty="0">
                <a:latin typeface="Arial"/>
                <a:cs typeface="Arial"/>
              </a:rPr>
              <a:t>of Handbook:</a:t>
            </a:r>
          </a:p>
          <a:p>
            <a:pPr lvl="1">
              <a:buFont typeface="Arial"/>
              <a:buChar char="•"/>
            </a:pPr>
            <a:r>
              <a:rPr sz="2200" dirty="0">
                <a:latin typeface="Arial"/>
                <a:cs typeface="Arial"/>
              </a:rPr>
              <a:t>Retention</a:t>
            </a:r>
          </a:p>
          <a:p>
            <a:pPr lvl="1">
              <a:buFont typeface="Arial"/>
              <a:buChar char="•"/>
            </a:pPr>
            <a:r>
              <a:rPr sz="2200" dirty="0">
                <a:latin typeface="Arial"/>
                <a:cs typeface="Arial"/>
              </a:rPr>
              <a:t>Packaging and Storage</a:t>
            </a:r>
          </a:p>
          <a:p>
            <a:pPr lvl="1">
              <a:buFont typeface="Arial"/>
              <a:buChar char="•"/>
            </a:pPr>
            <a:r>
              <a:rPr sz="2200" dirty="0">
                <a:latin typeface="Arial"/>
                <a:cs typeface="Arial"/>
              </a:rPr>
              <a:t>Tracking and Chain of Custody </a:t>
            </a:r>
          </a:p>
          <a:p>
            <a:pPr lvl="1">
              <a:buFont typeface="Arial"/>
              <a:buChar char="•"/>
            </a:pPr>
            <a:r>
              <a:rPr sz="2200" dirty="0">
                <a:latin typeface="Arial"/>
                <a:cs typeface="Arial"/>
              </a:rPr>
              <a:t>Disposition</a:t>
            </a:r>
          </a:p>
          <a:p>
            <a:pPr lvl="1"/>
            <a:endParaRPr dirty="0"/>
          </a:p>
          <a:p>
            <a:pPr lvl="1">
              <a:buNone/>
            </a:pPr>
            <a:endParaRPr dirty="0"/>
          </a:p>
          <a:p>
            <a:pPr>
              <a:buNone/>
            </a:pPr>
            <a:endParaRPr dirty="0"/>
          </a:p>
          <a:p>
            <a:endParaRPr dirty="0"/>
          </a:p>
          <a:p>
            <a:endParaRPr dirty="0"/>
          </a:p>
        </p:txBody>
      </p:sp>
      <p:sp>
        <p:nvSpPr>
          <p:cNvPr id="4" name="TextBox 3"/>
          <p:cNvSpPr txBox="1"/>
          <p:nvPr/>
        </p:nvSpPr>
        <p:spPr>
          <a:xfrm>
            <a:off x="1066800" y="1981200"/>
            <a:ext cx="11757193" cy="1615827"/>
          </a:xfrm>
          <a:prstGeom prst="rect">
            <a:avLst/>
          </a:prstGeom>
          <a:noFill/>
        </p:spPr>
        <p:txBody>
          <a:bodyPr wrap="square" rtlCol="0">
            <a:spAutoFit/>
          </a:bodyPr>
          <a:lstStyle/>
          <a:p>
            <a:pPr lvl="1">
              <a:spcBef>
                <a:spcPts val="600"/>
              </a:spcBef>
            </a:pPr>
            <a:r>
              <a:rPr lang="en-US" sz="3200" dirty="0" smtClean="0">
                <a:latin typeface="Arial"/>
                <a:cs typeface="Arial"/>
              </a:rPr>
              <a:t>Target Audience:</a:t>
            </a:r>
            <a:r>
              <a:rPr lang="en-US" sz="3200" b="1" dirty="0" smtClean="0">
                <a:latin typeface="Arial"/>
                <a:cs typeface="Arial"/>
              </a:rPr>
              <a:t> </a:t>
            </a:r>
          </a:p>
          <a:p>
            <a:pPr lvl="2">
              <a:spcBef>
                <a:spcPts val="600"/>
              </a:spcBef>
              <a:buFont typeface="Arial"/>
              <a:buChar char="•"/>
            </a:pPr>
            <a:r>
              <a:rPr lang="en-US" sz="2200" dirty="0" smtClean="0">
                <a:latin typeface="Arial"/>
                <a:cs typeface="Arial"/>
              </a:rPr>
              <a:t>  All handlers of biological evidence (emphasizing </a:t>
            </a:r>
          </a:p>
          <a:p>
            <a:pPr lvl="2"/>
            <a:r>
              <a:rPr lang="en-US" sz="2200" dirty="0" smtClean="0">
                <a:latin typeface="Arial"/>
                <a:cs typeface="Arial"/>
              </a:rPr>
              <a:t>   property and evidence custodians)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61995"/>
            <a:ext cx="8229600" cy="655634"/>
          </a:xfrm>
          <a:ln/>
        </p:spPr>
        <p:txBody>
          <a:bodyPr>
            <a:normAutofit fontScale="90000"/>
          </a:bodyPr>
          <a:lstStyle/>
          <a:p>
            <a:r>
              <a:rPr>
                <a:latin typeface="Arial"/>
                <a:cs typeface="Arial"/>
              </a:rPr>
              <a:t>Handbook on Biological Evidence Preservation:  </a:t>
            </a:r>
            <a:r>
              <a:rPr b="1">
                <a:latin typeface="Arial"/>
              </a:rPr>
              <a:t>Retention Section  </a:t>
            </a:r>
            <a:r>
              <a:rPr b="1"/>
              <a:t/>
            </a:r>
            <a:br>
              <a:rPr b="1"/>
            </a:br>
            <a:endParaRPr b="1"/>
          </a:p>
        </p:txBody>
      </p:sp>
      <p:sp>
        <p:nvSpPr>
          <p:cNvPr id="3" name="Content Placeholder 2"/>
          <p:cNvSpPr>
            <a:spLocks noGrp="1"/>
          </p:cNvSpPr>
          <p:nvPr>
            <p:ph idx="1"/>
          </p:nvPr>
        </p:nvSpPr>
        <p:spPr>
          <a:xfrm>
            <a:off x="609604" y="1676401"/>
            <a:ext cx="7772400" cy="1219199"/>
          </a:xfrm>
          <a:ln/>
        </p:spPr>
        <p:txBody>
          <a:bodyPr>
            <a:normAutofit/>
          </a:bodyPr>
          <a:lstStyle/>
          <a:p>
            <a:pPr>
              <a:spcBef>
                <a:spcPts val="1200"/>
              </a:spcBef>
            </a:pPr>
            <a:r>
              <a:rPr sz="3500" dirty="0" smtClean="0">
                <a:latin typeface="Arial"/>
                <a:cs typeface="Arial"/>
              </a:rPr>
              <a:t>Discusses </a:t>
            </a:r>
            <a:r>
              <a:rPr sz="3500" dirty="0">
                <a:latin typeface="Arial"/>
                <a:cs typeface="Arial"/>
              </a:rPr>
              <a:t>the identification of biological evidence </a:t>
            </a:r>
          </a:p>
          <a:p>
            <a:pPr>
              <a:buNone/>
            </a:pPr>
            <a:endParaRPr dirty="0"/>
          </a:p>
        </p:txBody>
      </p:sp>
      <p:sp>
        <p:nvSpPr>
          <p:cNvPr id="4" name="Content Placeholder 2"/>
          <p:cNvSpPr txBox="1">
            <a:spLocks/>
          </p:cNvSpPr>
          <p:nvPr/>
        </p:nvSpPr>
        <p:spPr>
          <a:xfrm>
            <a:off x="609600" y="2895600"/>
            <a:ext cx="8229600" cy="3382955"/>
          </a:xfrm>
          <a:prstGeom prst="rect">
            <a:avLst/>
          </a:prstGeom>
          <a:ln/>
        </p:spPr>
        <p:txBody>
          <a:bodyPr vert="horz" lIns="91440" tIns="45720" rIns="91440" bIns="45720" rtlCol="0">
            <a:normAutofit fontScale="92500"/>
          </a:bodyPr>
          <a:lstStyle/>
          <a:p>
            <a:pPr marL="342900" marR="0" lvl="0" indent="-342900" algn="l" defTabSz="914400" rtl="0" eaLnBrk="1" fontAlgn="auto" latinLnBrk="0" hangingPunct="1">
              <a:lnSpc>
                <a:spcPct val="110000"/>
              </a:lnSpc>
              <a:spcBef>
                <a:spcPts val="600"/>
              </a:spcBef>
              <a:spcAft>
                <a:spcPts val="0"/>
              </a:spcAft>
              <a:buClrTx/>
              <a:buSzTx/>
              <a:buFont typeface="Arial" pitchFamily="34" charset="0"/>
              <a:buChar char="•"/>
              <a:tabLst/>
              <a:defRPr/>
            </a:pPr>
            <a:r>
              <a:rPr kumimoji="0" lang="en-US" sz="3500" b="0" i="0" u="none" strike="noStrike" kern="1200" cap="none" spc="0" normalizeH="0" baseline="0" noProof="0" dirty="0" smtClean="0">
                <a:ln>
                  <a:noFill/>
                </a:ln>
                <a:solidFill>
                  <a:schemeClr val="tx1"/>
                </a:solidFill>
                <a:effectLst/>
                <a:uLnTx/>
                <a:uFillTx/>
                <a:latin typeface="Arial"/>
                <a:ea typeface="+mn-ea"/>
                <a:cs typeface="+mn-cs"/>
              </a:rPr>
              <a:t>Provides guidance for</a:t>
            </a:r>
            <a:r>
              <a:rPr kumimoji="0" lang="en-US" sz="3500" b="0" i="0" u="none" strike="noStrike" kern="1200" cap="none" spc="0" normalizeH="0" noProof="0" dirty="0" smtClean="0">
                <a:ln>
                  <a:noFill/>
                </a:ln>
                <a:solidFill>
                  <a:schemeClr val="tx1"/>
                </a:solidFill>
                <a:effectLst/>
                <a:uLnTx/>
                <a:uFillTx/>
                <a:latin typeface="Arial"/>
                <a:ea typeface="+mn-ea"/>
                <a:cs typeface="+mn-cs"/>
              </a:rPr>
              <a:t> </a:t>
            </a:r>
            <a:r>
              <a:rPr kumimoji="0" lang="en-US" sz="3500" b="0" i="0" u="none" strike="noStrike" kern="1200" cap="none" spc="0" normalizeH="0" baseline="0" noProof="0" dirty="0" smtClean="0">
                <a:ln>
                  <a:noFill/>
                </a:ln>
                <a:solidFill>
                  <a:schemeClr val="tx1"/>
                </a:solidFill>
                <a:effectLst/>
                <a:uLnTx/>
                <a:uFillTx/>
                <a:latin typeface="Arial"/>
                <a:ea typeface="+mn-ea"/>
                <a:cs typeface="+mn-cs"/>
              </a:rPr>
              <a:t>length of retention of evidence based on: </a:t>
            </a:r>
          </a:p>
          <a:p>
            <a:pPr marL="800100" lvl="1" indent="-342900">
              <a:spcBef>
                <a:spcPts val="1200"/>
              </a:spcBef>
              <a:buFont typeface="Arial" pitchFamily="34" charset="0"/>
              <a:buChar char="•"/>
            </a:pPr>
            <a:r>
              <a:rPr kumimoji="0" lang="en-US" sz="3500" b="0" i="0" u="none" strike="noStrike" kern="1200" cap="none" spc="0" normalizeH="0" baseline="0" noProof="0" dirty="0" smtClean="0">
                <a:ln>
                  <a:noFill/>
                </a:ln>
                <a:solidFill>
                  <a:schemeClr val="tx1"/>
                </a:solidFill>
                <a:effectLst/>
                <a:uLnTx/>
                <a:uFillTx/>
                <a:latin typeface="Arial"/>
                <a:ea typeface="+mn-ea"/>
                <a:cs typeface="+mn-cs"/>
              </a:rPr>
              <a:t>crime categories</a:t>
            </a:r>
          </a:p>
          <a:p>
            <a:pPr marL="800100" lvl="1" indent="-342900">
              <a:spcBef>
                <a:spcPts val="1200"/>
              </a:spcBef>
              <a:buFont typeface="Arial" pitchFamily="34" charset="0"/>
              <a:buChar char="•"/>
            </a:pPr>
            <a:r>
              <a:rPr kumimoji="0" lang="en-US" sz="3500" b="0" i="0" u="none" strike="noStrike" kern="1200" cap="none" spc="0" normalizeH="0" baseline="0" noProof="0" dirty="0" smtClean="0">
                <a:ln>
                  <a:noFill/>
                </a:ln>
                <a:solidFill>
                  <a:schemeClr val="tx1"/>
                </a:solidFill>
                <a:effectLst/>
                <a:uLnTx/>
                <a:uFillTx/>
                <a:latin typeface="Arial"/>
                <a:ea typeface="+mn-ea"/>
                <a:cs typeface="+mn-cs"/>
              </a:rPr>
              <a:t>case status (open, charges filed, adjudicated,</a:t>
            </a:r>
            <a:r>
              <a:rPr kumimoji="0" lang="en-US" sz="3500" b="0" i="0" u="none" strike="noStrike" kern="1200" cap="none" spc="0" normalizeH="0" noProof="0" dirty="0" smtClean="0">
                <a:ln>
                  <a:noFill/>
                </a:ln>
                <a:solidFill>
                  <a:schemeClr val="tx1"/>
                </a:solidFill>
                <a:effectLst/>
                <a:uLnTx/>
                <a:uFillTx/>
                <a:latin typeface="Arial"/>
                <a:ea typeface="+mn-ea"/>
                <a:cs typeface="+mn-cs"/>
              </a:rPr>
              <a:t> </a:t>
            </a:r>
            <a:r>
              <a:rPr kumimoji="0" lang="en-US" sz="3500" b="0" i="0" u="none" strike="noStrike" kern="1200" cap="none" spc="0" normalizeH="0" baseline="0" noProof="0" dirty="0" smtClean="0">
                <a:ln>
                  <a:noFill/>
                </a:ln>
                <a:solidFill>
                  <a:schemeClr val="tx1"/>
                </a:solidFill>
                <a:effectLst/>
                <a:uLnTx/>
                <a:uFillTx/>
                <a:latin typeface="Arial"/>
                <a:ea typeface="+mn-ea"/>
                <a:cs typeface="+mn-cs"/>
              </a:rPr>
              <a:t>unfounded/refused/denied)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ST.IR.7928 1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Retaining Biological Evidence: </a:t>
            </a:r>
            <a:br>
              <a:rPr lang="en-US" dirty="0" smtClean="0"/>
            </a:br>
            <a:r>
              <a:rPr lang="en-US" dirty="0" smtClean="0"/>
              <a:t>7 Recommendations</a:t>
            </a:r>
            <a:endParaRPr lang="en-US" dirty="0"/>
          </a:p>
        </p:txBody>
      </p:sp>
      <p:sp>
        <p:nvSpPr>
          <p:cNvPr id="3" name="Content Placeholder 2"/>
          <p:cNvSpPr>
            <a:spLocks noGrp="1"/>
          </p:cNvSpPr>
          <p:nvPr>
            <p:ph idx="1"/>
          </p:nvPr>
        </p:nvSpPr>
        <p:spPr>
          <a:xfrm>
            <a:off x="691662" y="3581400"/>
            <a:ext cx="7981069" cy="1828801"/>
          </a:xfrm>
        </p:spPr>
        <p:txBody>
          <a:bodyPr>
            <a:noAutofit/>
          </a:bodyPr>
          <a:lstStyle/>
          <a:p>
            <a:pPr marL="0" indent="0">
              <a:buNone/>
            </a:pPr>
            <a:r>
              <a:rPr lang="en-US" sz="1800" dirty="0" smtClean="0"/>
              <a:t>Recommendation I-4: Biological evidence that is collected in the course of an open investigation should be retained indefinitely for homicides and, at a minimum, for the length of the statute of limitations for all other offenses. </a:t>
            </a:r>
          </a:p>
        </p:txBody>
      </p:sp>
      <p:sp>
        <p:nvSpPr>
          <p:cNvPr id="5" name="TextBox 4"/>
          <p:cNvSpPr txBox="1"/>
          <p:nvPr/>
        </p:nvSpPr>
        <p:spPr>
          <a:xfrm>
            <a:off x="691662" y="1518189"/>
            <a:ext cx="8093365" cy="2308324"/>
          </a:xfrm>
          <a:prstGeom prst="rect">
            <a:avLst/>
          </a:prstGeom>
          <a:noFill/>
        </p:spPr>
        <p:txBody>
          <a:bodyPr wrap="square" rtlCol="0">
            <a:spAutoFit/>
          </a:bodyPr>
          <a:lstStyle/>
          <a:p>
            <a:r>
              <a:rPr lang="en-US" dirty="0"/>
              <a:t>Recommendation I-3: Property and evidence custodians should consult with investigators, laboratory analysts, and, when appropriate, prosecutors to determine whether only representative sample(s) should be retained in situations in which samples are too large or too costly to store. Property and evidence custodians, investigators, laboratory analysts, and prosecutors should discuss situations in which prosecutors should be consulted. </a:t>
            </a:r>
            <a:r>
              <a:rPr lang="en-US" b="1" dirty="0"/>
              <a:t>These decisions should not be made exclusively by property and evidence custodians. </a:t>
            </a:r>
          </a:p>
          <a:p>
            <a:endParaRPr lang="en-US" dirty="0"/>
          </a:p>
        </p:txBody>
      </p:sp>
      <p:sp>
        <p:nvSpPr>
          <p:cNvPr id="6" name="TextBox 5"/>
          <p:cNvSpPr txBox="1"/>
          <p:nvPr/>
        </p:nvSpPr>
        <p:spPr>
          <a:xfrm>
            <a:off x="691662" y="4724400"/>
            <a:ext cx="8087502" cy="1754326"/>
          </a:xfrm>
          <a:prstGeom prst="rect">
            <a:avLst/>
          </a:prstGeom>
          <a:noFill/>
        </p:spPr>
        <p:txBody>
          <a:bodyPr wrap="square" rtlCol="0">
            <a:spAutoFit/>
          </a:bodyPr>
          <a:lstStyle/>
          <a:p>
            <a:r>
              <a:rPr lang="en-US" dirty="0"/>
              <a:t>Recommendation I-6: Biological evidence should be preserved through, at a minimum, the period of incarceration in the following crime categories, as defined in NIBRS, regardless of whether or not a plea was obtained: homicides, sexual assault offenses, assaults, kidnapping/abductions, and robberies. For all other Group A and B offenses, biological evidence may be disposed of upon receipt of authorizations.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761995"/>
            <a:ext cx="8229600" cy="1143000"/>
          </a:xfrm>
          <a:ln/>
        </p:spPr>
        <p:txBody>
          <a:bodyPr>
            <a:normAutofit fontScale="90000"/>
          </a:bodyPr>
          <a:lstStyle/>
          <a:p>
            <a:r>
              <a:rPr dirty="0">
                <a:latin typeface="Arial"/>
                <a:cs typeface="Arial"/>
              </a:rPr>
              <a:t>Handbook on Biological Evidence Preservation: </a:t>
            </a:r>
            <a:r>
              <a:rPr lang="en-US" dirty="0" smtClean="0">
                <a:latin typeface="Arial"/>
                <a:cs typeface="Arial"/>
              </a:rPr>
              <a:t/>
            </a:r>
            <a:br>
              <a:rPr lang="en-US" dirty="0" smtClean="0">
                <a:latin typeface="Arial"/>
                <a:cs typeface="Arial"/>
              </a:rPr>
            </a:br>
            <a:r>
              <a:rPr b="1" dirty="0" smtClean="0">
                <a:latin typeface="Arial"/>
                <a:cs typeface="Arial"/>
              </a:rPr>
              <a:t>Packaging </a:t>
            </a:r>
            <a:r>
              <a:rPr b="1" dirty="0">
                <a:latin typeface="Arial"/>
                <a:cs typeface="Arial"/>
              </a:rPr>
              <a:t>and Storage Section</a:t>
            </a:r>
            <a:r>
              <a:rPr b="1" dirty="0">
                <a:cs typeface="Arial"/>
              </a:rPr>
              <a:t/>
            </a:r>
            <a:br>
              <a:rPr b="1" dirty="0">
                <a:cs typeface="Arial"/>
              </a:rPr>
            </a:br>
            <a:endParaRPr b="1" dirty="0">
              <a:cs typeface="Arial"/>
            </a:endParaRPr>
          </a:p>
        </p:txBody>
      </p:sp>
      <p:sp>
        <p:nvSpPr>
          <p:cNvPr id="23555" name="Content Placeholder 2"/>
          <p:cNvSpPr>
            <a:spLocks noGrp="1"/>
          </p:cNvSpPr>
          <p:nvPr>
            <p:ph idx="1"/>
          </p:nvPr>
        </p:nvSpPr>
        <p:spPr>
          <a:xfrm>
            <a:off x="609604" y="2057400"/>
            <a:ext cx="8153404" cy="4525956"/>
          </a:xfrm>
          <a:ln/>
        </p:spPr>
        <p:txBody>
          <a:bodyPr>
            <a:normAutofit fontScale="62500" lnSpcReduction="20000"/>
          </a:bodyPr>
          <a:lstStyle/>
          <a:p>
            <a:pPr>
              <a:buNone/>
            </a:pPr>
            <a:endParaRPr dirty="0"/>
          </a:p>
          <a:p>
            <a:r>
              <a:rPr sz="4500" dirty="0">
                <a:latin typeface="Arial"/>
                <a:cs typeface="Arial"/>
              </a:rPr>
              <a:t>Identifies methods and procedures for the proper packaging and storage of biological evidence</a:t>
            </a:r>
          </a:p>
          <a:p>
            <a:endParaRPr dirty="0"/>
          </a:p>
          <a:p>
            <a:r>
              <a:rPr sz="4500" dirty="0">
                <a:latin typeface="Arial"/>
                <a:cs typeface="Arial"/>
              </a:rPr>
              <a:t>Specifies storage conditions for temporary and long term storage of all types of biological evidence (wet, dry, etc.)</a:t>
            </a:r>
          </a:p>
          <a:p>
            <a:pPr>
              <a:buNone/>
            </a:pPr>
            <a:endParaRPr dirty="0"/>
          </a:p>
          <a:p>
            <a:r>
              <a:rPr sz="4500" dirty="0">
                <a:latin typeface="Arial"/>
                <a:cs typeface="Arial"/>
              </a:rPr>
              <a:t>Findings are based in scientific studies and collective expertise of the working group</a:t>
            </a:r>
          </a:p>
          <a:p>
            <a:pPr>
              <a:buNone/>
            </a:pPr>
            <a:r>
              <a:rPr sz="4500" dirty="0">
                <a:latin typeface="Arial"/>
                <a:cs typeface="Arial"/>
              </a:rPr>
              <a:t> </a:t>
            </a:r>
          </a:p>
          <a:p>
            <a:pPr lvl="1"/>
            <a:endParaRPr dirty="0"/>
          </a:p>
          <a:p>
            <a:pPr lvl="1">
              <a:buNone/>
            </a:pPr>
            <a:endParaRPr dirty="0"/>
          </a:p>
          <a:p>
            <a:pPr>
              <a:buNone/>
            </a:pPr>
            <a:endParaRPr dirty="0"/>
          </a:p>
          <a:p>
            <a:endParaRPr dirty="0"/>
          </a:p>
          <a:p>
            <a:endParaRP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ST.IR.7928 27.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IST.IR.7928 28.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3800" dirty="0" smtClean="0"/>
              <a:t>Packaging and Storage: </a:t>
            </a:r>
            <a:br>
              <a:rPr lang="en-US" sz="3800" dirty="0" smtClean="0"/>
            </a:br>
            <a:r>
              <a:rPr lang="en-US" sz="3800" dirty="0" smtClean="0"/>
              <a:t>5 Recommendations</a:t>
            </a:r>
            <a:endParaRPr lang="en-US" sz="3800" dirty="0"/>
          </a:p>
        </p:txBody>
      </p:sp>
      <p:sp>
        <p:nvSpPr>
          <p:cNvPr id="3" name="Content Placeholder 2"/>
          <p:cNvSpPr>
            <a:spLocks noGrp="1"/>
          </p:cNvSpPr>
          <p:nvPr>
            <p:ph idx="1"/>
          </p:nvPr>
        </p:nvSpPr>
        <p:spPr>
          <a:xfrm>
            <a:off x="493541" y="1828800"/>
            <a:ext cx="8441788" cy="1447800"/>
          </a:xfrm>
        </p:spPr>
        <p:txBody>
          <a:bodyPr>
            <a:normAutofit/>
          </a:bodyPr>
          <a:lstStyle/>
          <a:p>
            <a:pPr marL="0" indent="0">
              <a:buNone/>
            </a:pPr>
            <a:r>
              <a:rPr lang="en-US" sz="1800" dirty="0" smtClean="0"/>
              <a:t>Recommendation III-1: In tandem with state or local legislatures, managers in law enforcement and relevant stakeholders should advocate for additional resources and funding to ensure the integrity of biological evidence through prioritizing the packaging, storage, maintenance, and security of the evidence in their jurisdictions.  </a:t>
            </a:r>
          </a:p>
        </p:txBody>
      </p:sp>
      <p:sp>
        <p:nvSpPr>
          <p:cNvPr id="4" name="Content Placeholder 2"/>
          <p:cNvSpPr txBox="1">
            <a:spLocks/>
          </p:cNvSpPr>
          <p:nvPr/>
        </p:nvSpPr>
        <p:spPr>
          <a:xfrm>
            <a:off x="473612" y="3340491"/>
            <a:ext cx="86106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Recommendation III-3: Each law enforcement agency should develop a protocol for standardizing evidence packaging materials and customizing shelving to allow for more efficient retrieval of evidence stored in property rooms. </a:t>
            </a:r>
          </a:p>
        </p:txBody>
      </p:sp>
      <p:sp>
        <p:nvSpPr>
          <p:cNvPr id="5" name="TextBox 4"/>
          <p:cNvSpPr txBox="1"/>
          <p:nvPr/>
        </p:nvSpPr>
        <p:spPr>
          <a:xfrm>
            <a:off x="473612" y="4567535"/>
            <a:ext cx="8193259" cy="923330"/>
          </a:xfrm>
          <a:prstGeom prst="rect">
            <a:avLst/>
          </a:prstGeom>
          <a:noFill/>
        </p:spPr>
        <p:txBody>
          <a:bodyPr wrap="square" rtlCol="0">
            <a:spAutoFit/>
          </a:bodyPr>
          <a:lstStyle/>
          <a:p>
            <a:r>
              <a:rPr lang="en-US" dirty="0"/>
              <a:t>Recommendation III-5: Each law enforcement agency should have a policy and procedure for the storage of biological evidence.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txBody>
          <a:bodyPr>
            <a:normAutofit fontScale="90000"/>
          </a:bodyPr>
          <a:lstStyle/>
          <a:p>
            <a:r>
              <a:rPr dirty="0">
                <a:latin typeface="Arial"/>
                <a:cs typeface="Arial"/>
              </a:rPr>
              <a:t>The State of Biological Evidence Preservation </a:t>
            </a:r>
          </a:p>
        </p:txBody>
      </p:sp>
      <p:sp>
        <p:nvSpPr>
          <p:cNvPr id="3" name="Content Placeholder 2"/>
          <p:cNvSpPr>
            <a:spLocks noGrp="1"/>
          </p:cNvSpPr>
          <p:nvPr>
            <p:ph idx="1"/>
          </p:nvPr>
        </p:nvSpPr>
        <p:spPr>
          <a:xfrm>
            <a:off x="457200" y="2057400"/>
            <a:ext cx="8229600" cy="4068756"/>
          </a:xfrm>
          <a:ln/>
        </p:spPr>
        <p:txBody>
          <a:bodyPr/>
          <a:lstStyle/>
          <a:p>
            <a:pPr>
              <a:buNone/>
            </a:pPr>
            <a:r>
              <a:rPr b="1" dirty="0">
                <a:latin typeface="Arial"/>
                <a:cs typeface="Arial"/>
              </a:rPr>
              <a:t>“	In order for qualified forensic science experts to testify competently about forensic evidence, they must first find the evidence in a usable state and properly preserve it.”</a:t>
            </a:r>
          </a:p>
          <a:p>
            <a:pPr algn="r">
              <a:buChar char="-"/>
            </a:pPr>
            <a:r>
              <a:rPr i="1" dirty="0">
                <a:latin typeface="Arial"/>
                <a:cs typeface="Arial"/>
              </a:rPr>
              <a:t>NAS Report</a:t>
            </a:r>
          </a:p>
          <a:p>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990600"/>
            <a:ext cx="9144000" cy="1143000"/>
          </a:xfrm>
          <a:ln/>
        </p:spPr>
        <p:txBody>
          <a:bodyPr>
            <a:normAutofit fontScale="90000"/>
          </a:bodyPr>
          <a:lstStyle/>
          <a:p>
            <a:pPr>
              <a:spcBef>
                <a:spcPts val="600"/>
              </a:spcBef>
              <a:spcAft>
                <a:spcPts val="600"/>
              </a:spcAft>
            </a:pPr>
            <a:r>
              <a:rPr dirty="0">
                <a:latin typeface="Arial"/>
                <a:cs typeface="Arial"/>
              </a:rPr>
              <a:t>Handbook on Biological Evidence Preservation: </a:t>
            </a:r>
            <a:r>
              <a:rPr lang="en-US" dirty="0" smtClean="0">
                <a:latin typeface="Arial"/>
                <a:cs typeface="Arial"/>
              </a:rPr>
              <a:t/>
            </a:r>
            <a:br>
              <a:rPr lang="en-US" dirty="0" smtClean="0">
                <a:latin typeface="Arial"/>
                <a:cs typeface="Arial"/>
              </a:rPr>
            </a:br>
            <a:r>
              <a:rPr sz="4000" b="1" dirty="0" smtClean="0">
                <a:latin typeface="Arial"/>
                <a:cs typeface="Arial"/>
              </a:rPr>
              <a:t>Tracking </a:t>
            </a:r>
            <a:r>
              <a:rPr sz="4000" b="1" dirty="0">
                <a:latin typeface="Arial"/>
                <a:cs typeface="Arial"/>
              </a:rPr>
              <a:t>and Chain of Custody Section</a:t>
            </a:r>
            <a:r>
              <a:rPr b="1" dirty="0">
                <a:cs typeface="Arial"/>
              </a:rPr>
              <a:t/>
            </a:r>
            <a:br>
              <a:rPr b="1" dirty="0">
                <a:cs typeface="Arial"/>
              </a:rPr>
            </a:br>
            <a:endParaRPr b="1" dirty="0">
              <a:cs typeface="Arial"/>
            </a:endParaRPr>
          </a:p>
        </p:txBody>
      </p:sp>
      <p:sp>
        <p:nvSpPr>
          <p:cNvPr id="25603" name="Content Placeholder 2"/>
          <p:cNvSpPr>
            <a:spLocks noGrp="1"/>
          </p:cNvSpPr>
          <p:nvPr>
            <p:ph idx="1"/>
          </p:nvPr>
        </p:nvSpPr>
        <p:spPr>
          <a:xfrm>
            <a:off x="533395" y="1981204"/>
            <a:ext cx="8458200" cy="4525956"/>
          </a:xfrm>
          <a:ln/>
        </p:spPr>
        <p:txBody>
          <a:bodyPr>
            <a:normAutofit/>
          </a:bodyPr>
          <a:lstStyle/>
          <a:p>
            <a:pPr>
              <a:buNone/>
            </a:pPr>
            <a:endParaRPr dirty="0"/>
          </a:p>
          <a:p>
            <a:pPr>
              <a:lnSpc>
                <a:spcPct val="150000"/>
              </a:lnSpc>
              <a:spcBef>
                <a:spcPts val="0"/>
              </a:spcBef>
              <a:spcAft>
                <a:spcPts val="600"/>
              </a:spcAft>
            </a:pPr>
            <a:r>
              <a:rPr dirty="0">
                <a:latin typeface="Arial"/>
                <a:cs typeface="Arial"/>
              </a:rPr>
              <a:t>Explains the importance of chain of </a:t>
            </a:r>
            <a:r>
              <a:rPr dirty="0" smtClean="0">
                <a:latin typeface="Arial"/>
                <a:cs typeface="Arial"/>
              </a:rPr>
              <a:t>custody</a:t>
            </a:r>
            <a:endParaRPr dirty="0"/>
          </a:p>
          <a:p>
            <a:pPr>
              <a:lnSpc>
                <a:spcPct val="150000"/>
              </a:lnSpc>
              <a:spcBef>
                <a:spcPts val="0"/>
              </a:spcBef>
              <a:spcAft>
                <a:spcPts val="600"/>
              </a:spcAft>
            </a:pPr>
            <a:r>
              <a:rPr dirty="0">
                <a:latin typeface="Arial"/>
                <a:cs typeface="Arial"/>
              </a:rPr>
              <a:t>Describes the basic requirements of an effective tracking system</a:t>
            </a:r>
          </a:p>
          <a:p>
            <a:pPr>
              <a:buNone/>
            </a:pPr>
            <a:endParaRPr dirty="0"/>
          </a:p>
          <a:p>
            <a:pPr>
              <a:buNone/>
            </a:pPr>
            <a:r>
              <a:rPr dirty="0" smtClean="0">
                <a:latin typeface="Arial"/>
                <a:cs typeface="Arial"/>
              </a:rPr>
              <a:t> </a:t>
            </a:r>
            <a:endParaRPr dirty="0">
              <a:latin typeface="Arial"/>
              <a:cs typeface="Arial"/>
            </a:endParaRPr>
          </a:p>
          <a:p>
            <a:pPr lvl="1"/>
            <a:endParaRPr dirty="0"/>
          </a:p>
          <a:p>
            <a:pPr lvl="1">
              <a:buNone/>
            </a:pPr>
            <a:endParaRPr dirty="0"/>
          </a:p>
          <a:p>
            <a:pPr>
              <a:buNone/>
            </a:pPr>
            <a:endParaRPr dirty="0"/>
          </a:p>
          <a:p>
            <a:endParaRPr dirty="0"/>
          </a:p>
          <a:p>
            <a:endParaRP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sz="4000" dirty="0" smtClean="0"/>
              <a:t>Tracking Biological Evidence and Chain of Custody: 12 Recommendations</a:t>
            </a:r>
            <a:endParaRPr lang="en-US" sz="4000" dirty="0"/>
          </a:p>
        </p:txBody>
      </p:sp>
      <p:sp>
        <p:nvSpPr>
          <p:cNvPr id="3" name="Content Placeholder 2"/>
          <p:cNvSpPr>
            <a:spLocks noGrp="1"/>
          </p:cNvSpPr>
          <p:nvPr>
            <p:ph idx="1"/>
          </p:nvPr>
        </p:nvSpPr>
        <p:spPr>
          <a:xfrm>
            <a:off x="304800" y="1371600"/>
            <a:ext cx="8382000" cy="5105400"/>
          </a:xfrm>
        </p:spPr>
        <p:txBody>
          <a:bodyPr>
            <a:noAutofit/>
          </a:bodyPr>
          <a:lstStyle/>
          <a:p>
            <a:pPr marL="0" indent="0">
              <a:buNone/>
            </a:pPr>
            <a:r>
              <a:rPr lang="en-US" sz="1600" dirty="0" smtClean="0"/>
              <a:t>Recommendation IV-2: Whatever system an agency uses, it should be able to account for the following: </a:t>
            </a:r>
          </a:p>
          <a:p>
            <a:pPr lvl="1"/>
            <a:r>
              <a:rPr lang="en-US" sz="1600" dirty="0" smtClean="0"/>
              <a:t>Chain of custody </a:t>
            </a:r>
          </a:p>
          <a:p>
            <a:pPr lvl="2"/>
            <a:r>
              <a:rPr lang="en-US" sz="1600" dirty="0" smtClean="0"/>
              <a:t>date/time/identity of individual who collected evidence </a:t>
            </a:r>
          </a:p>
          <a:p>
            <a:pPr lvl="2"/>
            <a:r>
              <a:rPr lang="en-US" sz="1600" dirty="0" smtClean="0"/>
              <a:t>any person(s) in possession of the evidence at scene and during transport </a:t>
            </a:r>
          </a:p>
          <a:p>
            <a:pPr lvl="2"/>
            <a:r>
              <a:rPr lang="en-US" sz="1600" dirty="0" smtClean="0"/>
              <a:t>date/time/identity of person who submitted the evidence </a:t>
            </a:r>
          </a:p>
          <a:p>
            <a:pPr lvl="2"/>
            <a:r>
              <a:rPr lang="en-US" sz="1600" dirty="0" smtClean="0"/>
              <a:t>date/time/identity of property/evidence custodian who accepted/received the evidence </a:t>
            </a:r>
          </a:p>
          <a:p>
            <a:pPr lvl="2"/>
            <a:r>
              <a:rPr lang="en-US" sz="1600" dirty="0" smtClean="0"/>
              <a:t>date/time/identity of any person to whom the evidence was released and who returned it </a:t>
            </a:r>
          </a:p>
          <a:p>
            <a:pPr lvl="1"/>
            <a:r>
              <a:rPr lang="en-US" sz="1600" dirty="0" smtClean="0"/>
              <a:t>Unique item identification </a:t>
            </a:r>
          </a:p>
          <a:p>
            <a:pPr lvl="2"/>
            <a:r>
              <a:rPr lang="en-US" sz="1600" dirty="0" smtClean="0"/>
              <a:t>description of item </a:t>
            </a:r>
          </a:p>
          <a:p>
            <a:pPr lvl="2"/>
            <a:r>
              <a:rPr lang="en-US" sz="1600" dirty="0" smtClean="0"/>
              <a:t>unique number identifier </a:t>
            </a:r>
          </a:p>
          <a:p>
            <a:pPr lvl="1"/>
            <a:r>
              <a:rPr lang="en-US" sz="1600" dirty="0" smtClean="0"/>
              <a:t>Location of item in property/evidence storage room or other external location(s), such as court, a crime laboratory, or another investigative agency </a:t>
            </a:r>
          </a:p>
          <a:p>
            <a:pPr lvl="2"/>
            <a:r>
              <a:rPr lang="en-US" sz="1600" dirty="0" smtClean="0"/>
              <a:t>location (e.g., shelf number or bin) where evidence is stored </a:t>
            </a:r>
          </a:p>
          <a:p>
            <a:pPr lvl="2"/>
            <a:r>
              <a:rPr lang="en-US" sz="1600" dirty="0" smtClean="0"/>
              <a:t>date/time/identity of person who stored the evidence </a:t>
            </a:r>
          </a:p>
          <a:p>
            <a:pPr>
              <a:buNone/>
            </a:pPr>
            <a:endParaRPr lang="en-US" sz="16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sz="4000" dirty="0" smtClean="0"/>
              <a:t>Tracking Biological Evidence and Chain of Custody: 12 Recommendations</a:t>
            </a:r>
            <a:endParaRPr lang="en-US" sz="4000" dirty="0"/>
          </a:p>
        </p:txBody>
      </p:sp>
      <p:sp>
        <p:nvSpPr>
          <p:cNvPr id="3" name="Content Placeholder 2"/>
          <p:cNvSpPr>
            <a:spLocks noGrp="1"/>
          </p:cNvSpPr>
          <p:nvPr>
            <p:ph idx="1"/>
          </p:nvPr>
        </p:nvSpPr>
        <p:spPr>
          <a:xfrm>
            <a:off x="304800" y="1905001"/>
            <a:ext cx="8382000" cy="1371599"/>
          </a:xfrm>
        </p:spPr>
        <p:txBody>
          <a:bodyPr>
            <a:noAutofit/>
          </a:bodyPr>
          <a:lstStyle/>
          <a:p>
            <a:pPr marL="0" indent="0">
              <a:buNone/>
            </a:pPr>
            <a:r>
              <a:rPr lang="en-US" sz="1800" dirty="0" smtClean="0"/>
              <a:t>Recommendation IV-6: Overall, it is highly recommended that jurisdictions consider automated identification technologies to enhance chain-of-custody recordkeeping and tracking, to facilitate inventories, and to allow for efficient retrieval of evidence. </a:t>
            </a:r>
          </a:p>
        </p:txBody>
      </p:sp>
      <p:sp>
        <p:nvSpPr>
          <p:cNvPr id="4" name="TextBox 3"/>
          <p:cNvSpPr txBox="1"/>
          <p:nvPr/>
        </p:nvSpPr>
        <p:spPr>
          <a:xfrm>
            <a:off x="313008" y="3124200"/>
            <a:ext cx="8686800" cy="1754326"/>
          </a:xfrm>
          <a:prstGeom prst="rect">
            <a:avLst/>
          </a:prstGeom>
          <a:noFill/>
        </p:spPr>
        <p:txBody>
          <a:bodyPr wrap="square" rtlCol="0">
            <a:spAutoFit/>
          </a:bodyPr>
          <a:lstStyle/>
          <a:p>
            <a:r>
              <a:rPr lang="en-US" dirty="0"/>
              <a:t>Recommendation IV-7: Experienced property and evidence custodian personnel should be included in the procurement of any software and/or hardware that affects the tracking and management of evidence. Agencies need to review existing procedures, to conduct a needs assessment, to develop requirements, and to evaluate technology performance prior to procuring a system. Proper IT support should also be available.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Tracking Biological Evidence and Chain of Custody: 12 Recommendations</a:t>
            </a:r>
            <a:endParaRPr lang="en-US" dirty="0"/>
          </a:p>
        </p:txBody>
      </p:sp>
      <p:sp>
        <p:nvSpPr>
          <p:cNvPr id="3" name="Content Placeholder 2"/>
          <p:cNvSpPr>
            <a:spLocks noGrp="1"/>
          </p:cNvSpPr>
          <p:nvPr>
            <p:ph idx="1"/>
          </p:nvPr>
        </p:nvSpPr>
        <p:spPr>
          <a:xfrm>
            <a:off x="304800" y="1752601"/>
            <a:ext cx="8382000" cy="2209800"/>
          </a:xfrm>
        </p:spPr>
        <p:txBody>
          <a:bodyPr>
            <a:noAutofit/>
          </a:bodyPr>
          <a:lstStyle/>
          <a:p>
            <a:pPr marL="0" indent="0">
              <a:buNone/>
            </a:pPr>
            <a:r>
              <a:rPr lang="en-US" sz="1800" dirty="0" smtClean="0"/>
              <a:t>Recommendation IV-9: Each entity that can potentially hold biological evidence, including courts, should have (1) written procedures detailing the steps and documentation required when evidence is opened, resealed, and transferred; (2) secure, access-controlled locations to store the evidence; (3) trained and authorized personnel handling the evidence; and (4) written policies outlining chain-of-custody and storage requirements (length of retention, conditions, and disposition requirements) for biological evidence. </a:t>
            </a:r>
          </a:p>
        </p:txBody>
      </p:sp>
      <p:sp>
        <p:nvSpPr>
          <p:cNvPr id="4" name="TextBox 3"/>
          <p:cNvSpPr txBox="1"/>
          <p:nvPr/>
        </p:nvSpPr>
        <p:spPr>
          <a:xfrm>
            <a:off x="304800" y="4071594"/>
            <a:ext cx="8839200" cy="1200329"/>
          </a:xfrm>
          <a:prstGeom prst="rect">
            <a:avLst/>
          </a:prstGeom>
          <a:noFill/>
        </p:spPr>
        <p:txBody>
          <a:bodyPr wrap="square" rtlCol="0">
            <a:spAutoFit/>
          </a:bodyPr>
          <a:lstStyle/>
          <a:p>
            <a:r>
              <a:rPr lang="en-US" dirty="0"/>
              <a:t>Recommendation IV-10: The collection of evidence at the hospital or medical facility establishes the first link in the chain of custody. Biological evidence should be collected by a properly trained medical professional and an inventory of each item should be recorded. </a:t>
            </a:r>
          </a:p>
          <a:p>
            <a:endParaRPr lang="en-US" dirty="0"/>
          </a:p>
        </p:txBody>
      </p:sp>
      <p:sp>
        <p:nvSpPr>
          <p:cNvPr id="5" name="TextBox 4"/>
          <p:cNvSpPr txBox="1"/>
          <p:nvPr/>
        </p:nvSpPr>
        <p:spPr>
          <a:xfrm>
            <a:off x="304800" y="5271923"/>
            <a:ext cx="8458200" cy="1200329"/>
          </a:xfrm>
          <a:prstGeom prst="rect">
            <a:avLst/>
          </a:prstGeom>
          <a:noFill/>
        </p:spPr>
        <p:txBody>
          <a:bodyPr wrap="square" rtlCol="0">
            <a:spAutoFit/>
          </a:bodyPr>
          <a:lstStyle/>
          <a:p>
            <a:r>
              <a:rPr lang="en-US" dirty="0"/>
              <a:t>Recommendation IV-11: Jurisdictions should work to assess and improve communications regarding forensic evidence by developing consistent procedures and packaging guidelines and by integrating evidence-tracking systems across locations.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795" y="609604"/>
            <a:ext cx="8610604" cy="1143000"/>
          </a:xfrm>
          <a:ln/>
        </p:spPr>
        <p:txBody>
          <a:bodyPr>
            <a:normAutofit fontScale="90000"/>
          </a:bodyPr>
          <a:lstStyle/>
          <a:p>
            <a:r>
              <a:rPr>
                <a:latin typeface="Arial"/>
                <a:cs typeface="Arial"/>
              </a:rPr>
              <a:t>Handbook on Biological Evidence Preservation:  </a:t>
            </a:r>
            <a:r>
              <a:rPr b="1">
                <a:latin typeface="Arial"/>
              </a:rPr>
              <a:t>Disposition Section</a:t>
            </a:r>
            <a:r>
              <a:rPr b="1"/>
              <a:t/>
            </a:r>
            <a:br>
              <a:rPr b="1"/>
            </a:br>
            <a:endParaRPr b="1"/>
          </a:p>
        </p:txBody>
      </p:sp>
      <p:sp>
        <p:nvSpPr>
          <p:cNvPr id="110595" name="Content Placeholder 2"/>
          <p:cNvSpPr>
            <a:spLocks noGrp="1"/>
          </p:cNvSpPr>
          <p:nvPr>
            <p:ph idx="1"/>
          </p:nvPr>
        </p:nvSpPr>
        <p:spPr>
          <a:xfrm>
            <a:off x="533395" y="1981204"/>
            <a:ext cx="8229600" cy="4525956"/>
          </a:xfrm>
          <a:ln/>
        </p:spPr>
        <p:txBody>
          <a:bodyPr>
            <a:normAutofit/>
          </a:bodyPr>
          <a:lstStyle/>
          <a:p>
            <a:r>
              <a:rPr>
                <a:latin typeface="Arial"/>
              </a:rPr>
              <a:t>Explains step-by-step guide for evidence disposition  </a:t>
            </a:r>
          </a:p>
          <a:p>
            <a:pPr indent="0">
              <a:buNone/>
            </a:pPr>
            <a:endParaRPr/>
          </a:p>
          <a:p>
            <a:r>
              <a:rPr i="1">
                <a:latin typeface="Arial"/>
              </a:rPr>
              <a:t>Disposition</a:t>
            </a:r>
            <a:r>
              <a:rPr>
                <a:latin typeface="Arial"/>
              </a:rPr>
              <a:t> is the ongoing process of determining what to do with evidence in a case. The process includes retention, destruction, auction, or return to owner. </a:t>
            </a:r>
          </a:p>
          <a:p>
            <a:endParaRPr/>
          </a:p>
          <a:p>
            <a:pPr>
              <a:buNone/>
            </a:pPr>
            <a:endParaRPr/>
          </a:p>
          <a:p>
            <a:endParaRPr/>
          </a:p>
          <a:p>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Biological Evidence Disposition: </a:t>
            </a:r>
            <a:br>
              <a:rPr lang="en-US" dirty="0" smtClean="0"/>
            </a:br>
            <a:r>
              <a:rPr lang="en-US" dirty="0" smtClean="0"/>
              <a:t>4 Recommendations</a:t>
            </a:r>
            <a:endParaRPr lang="en-US" dirty="0"/>
          </a:p>
        </p:txBody>
      </p:sp>
      <p:sp>
        <p:nvSpPr>
          <p:cNvPr id="4" name="TextBox 3"/>
          <p:cNvSpPr txBox="1"/>
          <p:nvPr/>
        </p:nvSpPr>
        <p:spPr>
          <a:xfrm>
            <a:off x="304799" y="1999327"/>
            <a:ext cx="8686801" cy="1277273"/>
          </a:xfrm>
          <a:prstGeom prst="rect">
            <a:avLst/>
          </a:prstGeom>
          <a:noFill/>
        </p:spPr>
        <p:txBody>
          <a:bodyPr wrap="square" rtlCol="0">
            <a:spAutoFit/>
          </a:bodyPr>
          <a:lstStyle/>
          <a:p>
            <a:pPr>
              <a:spcAft>
                <a:spcPts val="600"/>
              </a:spcAft>
            </a:pPr>
            <a:r>
              <a:rPr lang="en-US" dirty="0"/>
              <a:t>Recommendation V-3: Timely and proper disposition of evidence is of critical importance in the duties of the property custodian. All property in the care of an agency should be returned to its rightful owner or </a:t>
            </a:r>
            <a:r>
              <a:rPr lang="en-US" dirty="0" err="1"/>
              <a:t>dispositioned</a:t>
            </a:r>
            <a:r>
              <a:rPr lang="en-US" dirty="0"/>
              <a:t> according to law or agency policy. </a:t>
            </a:r>
          </a:p>
          <a:p>
            <a:endParaRPr lang="en-US" dirty="0"/>
          </a:p>
        </p:txBody>
      </p:sp>
      <p:sp>
        <p:nvSpPr>
          <p:cNvPr id="5" name="TextBox 4"/>
          <p:cNvSpPr txBox="1"/>
          <p:nvPr/>
        </p:nvSpPr>
        <p:spPr>
          <a:xfrm>
            <a:off x="338796" y="3276600"/>
            <a:ext cx="8534400" cy="646331"/>
          </a:xfrm>
          <a:prstGeom prst="rect">
            <a:avLst/>
          </a:prstGeom>
          <a:noFill/>
        </p:spPr>
        <p:txBody>
          <a:bodyPr wrap="square" rtlCol="0">
            <a:spAutoFit/>
          </a:bodyPr>
          <a:lstStyle/>
          <a:p>
            <a:r>
              <a:rPr lang="en-US" dirty="0"/>
              <a:t>Recommendation V-4: An evidence disposition process should be part of each agency’s policy and procedures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C:\Users\Hotel Guest\AppData\Local\Microsoft\Windows\Temporary Internet Files\Content.IE5\TCGJUDNY\photo[1].PNG"/>
          <p:cNvPicPr>
            <a:picLocks noChangeAspect="1" noChangeArrowheads="1"/>
          </p:cNvPicPr>
          <p:nvPr/>
        </p:nvPicPr>
        <p:blipFill rotWithShape="1">
          <a:blip r:embed="rId2">
            <a:extLst>
              <a:ext uri="{28A0092B-C50C-407E-A947-70E740481C1C}">
                <a14:useLocalDpi xmlns:a14="http://schemas.microsoft.com/office/drawing/2010/main" val="0"/>
              </a:ext>
            </a:extLst>
          </a:blip>
          <a:srcRect l="19857" t="24484" r="20002" b="15240"/>
          <a:stretch/>
        </p:blipFill>
        <p:spPr bwMode="auto">
          <a:xfrm>
            <a:off x="0" y="4318"/>
            <a:ext cx="9143999" cy="6853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94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ln/>
        </p:spPr>
        <p:txBody>
          <a:bodyPr>
            <a:normAutofit fontScale="90000"/>
          </a:bodyPr>
          <a:lstStyle/>
          <a:p>
            <a:r>
              <a:rPr dirty="0">
                <a:latin typeface="Arial"/>
                <a:cs typeface="Arial"/>
              </a:rPr>
              <a:t>Handbook on Biological Evidence Preservation</a:t>
            </a:r>
          </a:p>
        </p:txBody>
      </p:sp>
      <p:sp>
        <p:nvSpPr>
          <p:cNvPr id="111619" name="Content Placeholder 2"/>
          <p:cNvSpPr>
            <a:spLocks noGrp="1"/>
          </p:cNvSpPr>
          <p:nvPr>
            <p:ph idx="1"/>
          </p:nvPr>
        </p:nvSpPr>
        <p:spPr>
          <a:xfrm>
            <a:off x="761995" y="1676395"/>
            <a:ext cx="8001000" cy="4525956"/>
          </a:xfrm>
          <a:ln/>
        </p:spPr>
        <p:txBody>
          <a:bodyPr>
            <a:normAutofit/>
          </a:bodyPr>
          <a:lstStyle/>
          <a:p>
            <a:pPr>
              <a:lnSpc>
                <a:spcPct val="150000"/>
              </a:lnSpc>
              <a:buNone/>
            </a:pPr>
            <a:r>
              <a:rPr dirty="0">
                <a:latin typeface="Arial"/>
              </a:rPr>
              <a:t>Challenges</a:t>
            </a:r>
            <a:r>
              <a:rPr dirty="0" smtClean="0">
                <a:latin typeface="Arial"/>
              </a:rPr>
              <a:t>:</a:t>
            </a:r>
            <a:endParaRPr dirty="0"/>
          </a:p>
          <a:p>
            <a:pPr lvl="1">
              <a:lnSpc>
                <a:spcPct val="150000"/>
              </a:lnSpc>
              <a:buFont typeface="Arial"/>
              <a:buChar char="•"/>
            </a:pPr>
            <a:r>
              <a:rPr dirty="0">
                <a:latin typeface="Arial"/>
              </a:rPr>
              <a:t>Diverse needs and types of agencies </a:t>
            </a:r>
            <a:r>
              <a:rPr dirty="0" smtClean="0">
                <a:latin typeface="Arial"/>
              </a:rPr>
              <a:t>(</a:t>
            </a:r>
            <a:r>
              <a:rPr dirty="0">
                <a:latin typeface="Arial"/>
              </a:rPr>
              <a:t>small vs. large; hi-tech vs. low-tech)</a:t>
            </a:r>
          </a:p>
          <a:p>
            <a:pPr lvl="1">
              <a:lnSpc>
                <a:spcPct val="150000"/>
              </a:lnSpc>
              <a:buFont typeface="Arial"/>
              <a:buChar char="•"/>
            </a:pPr>
            <a:r>
              <a:rPr dirty="0">
                <a:latin typeface="Arial"/>
              </a:rPr>
              <a:t>Resources</a:t>
            </a:r>
          </a:p>
          <a:p>
            <a:pPr lvl="1">
              <a:lnSpc>
                <a:spcPct val="150000"/>
              </a:lnSpc>
              <a:buFont typeface="Arial"/>
              <a:buChar char="•"/>
            </a:pPr>
            <a:r>
              <a:rPr dirty="0">
                <a:latin typeface="Arial"/>
              </a:rPr>
              <a:t>Backing guidance in science</a:t>
            </a:r>
          </a:p>
          <a:p>
            <a:endParaRPr dirty="0"/>
          </a:p>
          <a:p>
            <a:pPr>
              <a:buNone/>
            </a:pPr>
            <a:endParaRPr dirty="0">
              <a:latin typeface="Arial"/>
            </a:endParaRPr>
          </a:p>
          <a:p>
            <a:endParaRPr dirty="0"/>
          </a:p>
          <a:p>
            <a:pPr>
              <a:buNone/>
            </a:pPr>
            <a:endParaRPr dirty="0"/>
          </a:p>
          <a:p>
            <a:endParaRPr dirty="0"/>
          </a:p>
          <a:p>
            <a:endParaRP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4"/>
            <a:ext cx="8229600" cy="1143000"/>
          </a:xfrm>
          <a:ln/>
        </p:spPr>
        <p:txBody>
          <a:bodyPr>
            <a:noAutofit/>
          </a:bodyPr>
          <a:lstStyle/>
          <a:p>
            <a:r>
              <a:rPr sz="3600">
                <a:latin typeface="Arial"/>
                <a:cs typeface="Arial"/>
              </a:rPr>
              <a:t>Other Work Products:</a:t>
            </a:r>
            <a:r>
              <a:rPr sz="3600" b="1"/>
              <a:t/>
            </a:r>
            <a:br>
              <a:rPr sz="3600" b="1"/>
            </a:br>
            <a:r>
              <a:rPr sz="3600">
                <a:latin typeface="Arial"/>
                <a:cs typeface="Arial"/>
              </a:rPr>
              <a:t>Automated Identification Technology (AIT) Assessments</a:t>
            </a:r>
          </a:p>
        </p:txBody>
      </p:sp>
      <p:sp>
        <p:nvSpPr>
          <p:cNvPr id="3" name="Content Placeholder 2"/>
          <p:cNvSpPr>
            <a:spLocks noGrp="1"/>
          </p:cNvSpPr>
          <p:nvPr>
            <p:ph idx="1"/>
          </p:nvPr>
        </p:nvSpPr>
        <p:spPr>
          <a:xfrm>
            <a:off x="1371600" y="1981204"/>
            <a:ext cx="7315200" cy="4525956"/>
          </a:xfrm>
          <a:ln/>
        </p:spPr>
        <p:txBody>
          <a:bodyPr>
            <a:normAutofit/>
          </a:bodyPr>
          <a:lstStyle/>
          <a:p>
            <a:r>
              <a:rPr dirty="0"/>
              <a:t>How can AIT be implemented?</a:t>
            </a:r>
          </a:p>
          <a:p>
            <a:pPr lvl="2"/>
            <a:r>
              <a:rPr sz="2800" dirty="0"/>
              <a:t>Examples of AIT include:</a:t>
            </a:r>
          </a:p>
          <a:p>
            <a:pPr lvl="3">
              <a:buFont typeface="Arial"/>
              <a:buChar char="•"/>
            </a:pPr>
            <a:r>
              <a:rPr lang="en-US" sz="2400" dirty="0" smtClean="0"/>
              <a:t>Barcodes</a:t>
            </a:r>
            <a:endParaRPr sz="2400" dirty="0"/>
          </a:p>
          <a:p>
            <a:pPr lvl="3">
              <a:buFont typeface="Arial"/>
              <a:buChar char="•"/>
            </a:pPr>
            <a:r>
              <a:rPr sz="2400" dirty="0"/>
              <a:t>Radio Frequency Identification (RFID)</a:t>
            </a:r>
          </a:p>
          <a:p>
            <a:r>
              <a:rPr dirty="0"/>
              <a:t>Barriers to Implementation</a:t>
            </a:r>
          </a:p>
          <a:p>
            <a:pPr lvl="2"/>
            <a:r>
              <a:rPr sz="2800" dirty="0"/>
              <a:t>Startup Cost</a:t>
            </a:r>
          </a:p>
          <a:p>
            <a:pPr lvl="2"/>
            <a:r>
              <a:rPr sz="2800" dirty="0"/>
              <a:t>Reliability</a:t>
            </a:r>
          </a:p>
          <a:p>
            <a:pPr lvl="2"/>
            <a:r>
              <a:rPr sz="2800" dirty="0"/>
              <a:t>Standardization</a:t>
            </a:r>
          </a:p>
          <a:p>
            <a:endParaRPr dirty="0"/>
          </a:p>
          <a:p>
            <a:endParaRPr dirty="0"/>
          </a:p>
          <a:p>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ln/>
        </p:spPr>
        <p:txBody>
          <a:bodyPr/>
          <a:lstStyle/>
          <a:p>
            <a:r>
              <a:rPr>
                <a:latin typeface="Arial"/>
                <a:cs typeface="Arial"/>
              </a:rPr>
              <a:t>Other Work Products</a:t>
            </a:r>
          </a:p>
        </p:txBody>
      </p:sp>
      <p:sp>
        <p:nvSpPr>
          <p:cNvPr id="112643" name="Content Placeholder 2"/>
          <p:cNvSpPr>
            <a:spLocks noGrp="1"/>
          </p:cNvSpPr>
          <p:nvPr>
            <p:ph idx="1"/>
          </p:nvPr>
        </p:nvSpPr>
        <p:spPr>
          <a:xfrm>
            <a:off x="838204" y="1498596"/>
            <a:ext cx="7975606" cy="4825993"/>
          </a:xfrm>
          <a:ln/>
        </p:spPr>
        <p:txBody>
          <a:bodyPr>
            <a:normAutofit fontScale="92500" lnSpcReduction="20000"/>
          </a:bodyPr>
          <a:lstStyle/>
          <a:p>
            <a:pPr>
              <a:buNone/>
            </a:pPr>
            <a:r>
              <a:rPr sz="3500" dirty="0">
                <a:latin typeface="Arial"/>
              </a:rPr>
              <a:t>Legislative Issues </a:t>
            </a:r>
            <a:r>
              <a:rPr sz="3500" dirty="0" smtClean="0">
                <a:latin typeface="Arial"/>
              </a:rPr>
              <a:t>Report</a:t>
            </a:r>
            <a:r>
              <a:rPr lang="en-US" sz="3500" dirty="0" smtClean="0">
                <a:latin typeface="Arial"/>
              </a:rPr>
              <a:t>:  In process</a:t>
            </a:r>
            <a:endParaRPr sz="3500" dirty="0">
              <a:latin typeface="Arial"/>
            </a:endParaRPr>
          </a:p>
          <a:p>
            <a:r>
              <a:rPr sz="2600" dirty="0">
                <a:solidFill>
                  <a:srgbClr val="000000"/>
                </a:solidFill>
                <a:latin typeface="Arial"/>
              </a:rPr>
              <a:t>Currently, 32 states (plus DC) have laws requiring the retention of biological evidence for some period of time.</a:t>
            </a:r>
          </a:p>
          <a:p>
            <a:r>
              <a:rPr sz="2600" dirty="0">
                <a:solidFill>
                  <a:srgbClr val="000000"/>
                </a:solidFill>
                <a:latin typeface="Arial"/>
              </a:rPr>
              <a:t>Report plans to address these issues within current legislation such as:</a:t>
            </a:r>
          </a:p>
          <a:p>
            <a:pPr indent="0">
              <a:buNone/>
            </a:pPr>
            <a:r>
              <a:rPr dirty="0">
                <a:solidFill>
                  <a:srgbClr val="000000"/>
                </a:solidFill>
                <a:latin typeface="Arial"/>
              </a:rPr>
              <a:t>	</a:t>
            </a:r>
            <a:r>
              <a:rPr sz="1600" dirty="0">
                <a:solidFill>
                  <a:srgbClr val="000000"/>
                </a:solidFill>
                <a:latin typeface="Arial"/>
              </a:rPr>
              <a:t>- Length of retention</a:t>
            </a:r>
          </a:p>
          <a:p>
            <a:pPr indent="0">
              <a:buNone/>
            </a:pPr>
            <a:r>
              <a:rPr sz="1600" dirty="0">
                <a:solidFill>
                  <a:srgbClr val="000000"/>
                </a:solidFill>
                <a:latin typeface="Arial"/>
              </a:rPr>
              <a:t>	- Storage Conditions</a:t>
            </a:r>
          </a:p>
          <a:p>
            <a:pPr indent="0">
              <a:buNone/>
            </a:pPr>
            <a:r>
              <a:rPr sz="1600" dirty="0">
                <a:solidFill>
                  <a:srgbClr val="000000"/>
                </a:solidFill>
                <a:latin typeface="Arial"/>
              </a:rPr>
              <a:t>	- Notification Mechanisms</a:t>
            </a:r>
          </a:p>
          <a:p>
            <a:pPr indent="0">
              <a:buNone/>
            </a:pPr>
            <a:r>
              <a:rPr sz="1600" dirty="0">
                <a:solidFill>
                  <a:srgbClr val="000000"/>
                </a:solidFill>
                <a:latin typeface="Arial"/>
              </a:rPr>
              <a:t>	- Sanctions/Remedies</a:t>
            </a:r>
          </a:p>
          <a:p>
            <a:pPr>
              <a:buNone/>
            </a:pPr>
            <a:r>
              <a:rPr sz="3500" dirty="0">
                <a:solidFill>
                  <a:srgbClr val="000000"/>
                </a:solidFill>
                <a:latin typeface="Arial"/>
              </a:rPr>
              <a:t>Clearinghouse of Resources</a:t>
            </a:r>
          </a:p>
          <a:p>
            <a:r>
              <a:rPr sz="2600" dirty="0">
                <a:solidFill>
                  <a:srgbClr val="000000"/>
                </a:solidFill>
                <a:latin typeface="Arial"/>
              </a:rPr>
              <a:t>Training</a:t>
            </a:r>
          </a:p>
          <a:p>
            <a:r>
              <a:rPr sz="2600" dirty="0">
                <a:solidFill>
                  <a:srgbClr val="000000"/>
                </a:solidFill>
                <a:latin typeface="Arial"/>
              </a:rPr>
              <a:t>Funding streams </a:t>
            </a:r>
          </a:p>
          <a:p>
            <a:endParaRPr dirty="0"/>
          </a:p>
          <a:p>
            <a:pPr>
              <a:buNone/>
            </a:pPr>
            <a:endParaRPr dirty="0"/>
          </a:p>
          <a:p>
            <a:endParaRPr dirty="0"/>
          </a:p>
          <a:p>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txBody>
          <a:bodyPr/>
          <a:lstStyle/>
          <a:p>
            <a:r>
              <a:rPr dirty="0"/>
              <a:t>“Bad” Evidence Rooms</a:t>
            </a:r>
          </a:p>
        </p:txBody>
      </p:sp>
      <p:pic>
        <p:nvPicPr>
          <p:cNvPr id="5" name="Picture 4" descr="room 4.jpg"/>
          <p:cNvPicPr>
            <a:picLocks noChangeAspect="1"/>
          </p:cNvPicPr>
          <p:nvPr/>
        </p:nvPicPr>
        <p:blipFill>
          <a:blip r:embed="rId2" cstate="print"/>
          <a:stretch>
            <a:fillRect/>
          </a:stretch>
        </p:blipFill>
        <p:spPr>
          <a:xfrm>
            <a:off x="381004" y="1295404"/>
            <a:ext cx="3777801" cy="5029200"/>
          </a:xfrm>
          <a:prstGeom prst="rect">
            <a:avLst/>
          </a:prstGeom>
        </p:spPr>
      </p:pic>
      <p:pic>
        <p:nvPicPr>
          <p:cNvPr id="6" name="Picture 5" descr="room 6.jpg"/>
          <p:cNvPicPr>
            <a:picLocks noChangeAspect="1"/>
          </p:cNvPicPr>
          <p:nvPr/>
        </p:nvPicPr>
        <p:blipFill>
          <a:blip r:embed="rId3" cstate="print"/>
          <a:stretch>
            <a:fillRect/>
          </a:stretch>
        </p:blipFill>
        <p:spPr>
          <a:xfrm>
            <a:off x="3581404" y="1828800"/>
            <a:ext cx="4953004" cy="4082248"/>
          </a:xfrm>
          <a:prstGeom prst="rect">
            <a:avLst/>
          </a:prstGeom>
        </p:spPr>
      </p:pic>
      <p:pic>
        <p:nvPicPr>
          <p:cNvPr id="7" name="Picture 6" descr="room 7.jpg"/>
          <p:cNvPicPr>
            <a:picLocks noChangeAspect="1"/>
          </p:cNvPicPr>
          <p:nvPr/>
        </p:nvPicPr>
        <p:blipFill>
          <a:blip r:embed="rId4" cstate="print"/>
          <a:stretch>
            <a:fillRect/>
          </a:stretch>
        </p:blipFill>
        <p:spPr>
          <a:xfrm>
            <a:off x="2133595" y="2667004"/>
            <a:ext cx="5550149" cy="40386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txBody>
          <a:bodyPr/>
          <a:lstStyle/>
          <a:p>
            <a:r>
              <a:rPr b="1" dirty="0" smtClean="0"/>
              <a:t>Summary</a:t>
            </a:r>
            <a:endParaRPr b="1" dirty="0"/>
          </a:p>
        </p:txBody>
      </p:sp>
      <p:sp>
        <p:nvSpPr>
          <p:cNvPr id="3" name="Content Placeholder 2"/>
          <p:cNvSpPr>
            <a:spLocks noGrp="1"/>
          </p:cNvSpPr>
          <p:nvPr>
            <p:ph idx="1"/>
          </p:nvPr>
        </p:nvSpPr>
        <p:spPr>
          <a:xfrm>
            <a:off x="457200" y="1676395"/>
            <a:ext cx="8229600" cy="4449760"/>
          </a:xfrm>
          <a:ln/>
        </p:spPr>
        <p:txBody>
          <a:bodyPr>
            <a:normAutofit/>
          </a:bodyPr>
          <a:lstStyle/>
          <a:p>
            <a:r>
              <a:rPr dirty="0" smtClean="0"/>
              <a:t>This </a:t>
            </a:r>
            <a:r>
              <a:rPr dirty="0"/>
              <a:t>handbook </a:t>
            </a:r>
            <a:r>
              <a:rPr lang="en-US" dirty="0" smtClean="0"/>
              <a:t>is </a:t>
            </a:r>
            <a:r>
              <a:rPr dirty="0" smtClean="0"/>
              <a:t>a </a:t>
            </a:r>
            <a:r>
              <a:rPr b="1" dirty="0"/>
              <a:t>‘best practices’</a:t>
            </a:r>
            <a:r>
              <a:rPr dirty="0"/>
              <a:t> resource for anyone who handles evidence.</a:t>
            </a:r>
          </a:p>
          <a:p>
            <a:r>
              <a:rPr dirty="0"/>
              <a:t>The handbook </a:t>
            </a:r>
            <a:r>
              <a:rPr dirty="0" smtClean="0"/>
              <a:t>contain</a:t>
            </a:r>
            <a:r>
              <a:rPr lang="en-US" dirty="0" smtClean="0"/>
              <a:t>s</a:t>
            </a:r>
            <a:r>
              <a:rPr dirty="0" smtClean="0"/>
              <a:t> </a:t>
            </a:r>
            <a:r>
              <a:rPr dirty="0"/>
              <a:t>a set of </a:t>
            </a:r>
            <a:r>
              <a:rPr b="1" dirty="0"/>
              <a:t>recommendations</a:t>
            </a:r>
            <a:r>
              <a:rPr dirty="0"/>
              <a:t>.</a:t>
            </a:r>
          </a:p>
          <a:p>
            <a:r>
              <a:rPr dirty="0"/>
              <a:t>The handbook </a:t>
            </a:r>
            <a:r>
              <a:rPr dirty="0" smtClean="0"/>
              <a:t>contain</a:t>
            </a:r>
            <a:r>
              <a:rPr lang="en-US" dirty="0" smtClean="0"/>
              <a:t>s</a:t>
            </a:r>
            <a:r>
              <a:rPr dirty="0" smtClean="0"/>
              <a:t> </a:t>
            </a:r>
            <a:r>
              <a:rPr dirty="0"/>
              <a:t>a </a:t>
            </a:r>
            <a:r>
              <a:rPr b="1" dirty="0"/>
              <a:t>glossary</a:t>
            </a:r>
            <a:r>
              <a:rPr dirty="0"/>
              <a:t> of terms.</a:t>
            </a:r>
          </a:p>
          <a:p>
            <a:r>
              <a:rPr dirty="0"/>
              <a:t>This handbook </a:t>
            </a:r>
            <a:r>
              <a:rPr lang="en-US" dirty="0" smtClean="0"/>
              <a:t>is designed to</a:t>
            </a:r>
            <a:r>
              <a:rPr dirty="0" smtClean="0"/>
              <a:t> </a:t>
            </a:r>
            <a:r>
              <a:rPr dirty="0"/>
              <a:t>encourage </a:t>
            </a:r>
            <a:r>
              <a:rPr b="1" dirty="0" smtClean="0"/>
              <a:t>communicat</a:t>
            </a:r>
            <a:r>
              <a:rPr lang="en-US" b="1" dirty="0" smtClean="0"/>
              <a:t>ion</a:t>
            </a:r>
            <a:r>
              <a:rPr b="1" dirty="0" smtClean="0"/>
              <a:t> </a:t>
            </a:r>
            <a:r>
              <a:rPr b="1" dirty="0"/>
              <a:t>with </a:t>
            </a:r>
            <a:r>
              <a:rPr lang="en-US" b="1" dirty="0" smtClean="0"/>
              <a:t>an agency’s submitting</a:t>
            </a:r>
            <a:r>
              <a:rPr b="1" dirty="0" smtClean="0"/>
              <a:t> </a:t>
            </a:r>
            <a:r>
              <a:rPr b="1" dirty="0"/>
              <a:t>crime laboratory</a:t>
            </a:r>
            <a:r>
              <a:rPr b="1" dirty="0" smtClean="0"/>
              <a:t>.</a:t>
            </a:r>
            <a:r>
              <a:rPr lang="en-US" b="1" dirty="0" smtClean="0"/>
              <a:t>   </a:t>
            </a:r>
            <a:endParaRPr b="1" dirty="0"/>
          </a:p>
          <a:p>
            <a:pPr>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4"/>
            <a:ext cx="8229600" cy="1295404"/>
          </a:xfrm>
          <a:ln/>
        </p:spPr>
        <p:txBody>
          <a:bodyPr>
            <a:normAutofit/>
          </a:bodyPr>
          <a:lstStyle/>
          <a:p>
            <a:r>
              <a:rPr b="1" dirty="0"/>
              <a:t>Questions?</a:t>
            </a:r>
          </a:p>
        </p:txBody>
      </p:sp>
      <p:sp>
        <p:nvSpPr>
          <p:cNvPr id="4" name="TextBox 3"/>
          <p:cNvSpPr txBox="1"/>
          <p:nvPr/>
        </p:nvSpPr>
        <p:spPr>
          <a:xfrm>
            <a:off x="3276600" y="3810000"/>
            <a:ext cx="4038598" cy="461665"/>
          </a:xfrm>
          <a:prstGeom prst="rect">
            <a:avLst/>
          </a:prstGeom>
          <a:noFill/>
          <a:ln/>
        </p:spPr>
        <p:txBody>
          <a:bodyPr wrap="square" rtlCol="0">
            <a:spAutoFit/>
          </a:bodyPr>
          <a:lstStyle/>
          <a:p>
            <a:endParaRPr sz="2400" dirty="0"/>
          </a:p>
        </p:txBody>
      </p:sp>
      <p:sp>
        <p:nvSpPr>
          <p:cNvPr id="5" name="TextBox 4"/>
          <p:cNvSpPr txBox="1"/>
          <p:nvPr/>
        </p:nvSpPr>
        <p:spPr>
          <a:xfrm>
            <a:off x="392723" y="2224950"/>
            <a:ext cx="8458200" cy="1815882"/>
          </a:xfrm>
          <a:prstGeom prst="rect">
            <a:avLst/>
          </a:prstGeom>
          <a:noFill/>
        </p:spPr>
        <p:txBody>
          <a:bodyPr wrap="square" rtlCol="0">
            <a:spAutoFit/>
          </a:bodyPr>
          <a:lstStyle/>
          <a:p>
            <a:r>
              <a:rPr lang="en-US" sz="2800" dirty="0" smtClean="0"/>
              <a:t>A copy of the handbook and additional resources can </a:t>
            </a:r>
          </a:p>
          <a:p>
            <a:r>
              <a:rPr lang="en-US" sz="2800" dirty="0"/>
              <a:t>b</a:t>
            </a:r>
            <a:r>
              <a:rPr lang="en-US" sz="2800" dirty="0" smtClean="0"/>
              <a:t>e found at the Biological Evidence Preservation webpage: </a:t>
            </a:r>
            <a:r>
              <a:rPr lang="en-US" sz="2800" dirty="0" smtClean="0">
                <a:hlinkClick r:id="rId2"/>
              </a:rPr>
              <a:t>http://www.nist.gov/oles/forensics/bioev.cfm</a:t>
            </a:r>
            <a:r>
              <a:rPr lang="en-US" sz="2800" dirty="0" smtClean="0"/>
              <a:t>.</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8229600" cy="1020760"/>
          </a:xfrm>
          <a:ln/>
        </p:spPr>
        <p:txBody>
          <a:bodyPr/>
          <a:lstStyle/>
          <a:p>
            <a:r>
              <a:rPr dirty="0"/>
              <a:t>“Bad” Evidence Rooms</a:t>
            </a:r>
          </a:p>
        </p:txBody>
      </p:sp>
      <p:pic>
        <p:nvPicPr>
          <p:cNvPr id="4" name="Picture 3" descr="room 1.jpg"/>
          <p:cNvPicPr>
            <a:picLocks noChangeAspect="1"/>
          </p:cNvPicPr>
          <p:nvPr/>
        </p:nvPicPr>
        <p:blipFill>
          <a:blip r:embed="rId2" cstate="print"/>
          <a:stretch>
            <a:fillRect/>
          </a:stretch>
        </p:blipFill>
        <p:spPr>
          <a:xfrm>
            <a:off x="381004" y="1295404"/>
            <a:ext cx="5925308" cy="4295040"/>
          </a:xfrm>
          <a:prstGeom prst="rect">
            <a:avLst/>
          </a:prstGeom>
        </p:spPr>
      </p:pic>
      <p:pic>
        <p:nvPicPr>
          <p:cNvPr id="5" name="Picture 4" descr="Room 2.jpg"/>
          <p:cNvPicPr>
            <a:picLocks noChangeAspect="1"/>
          </p:cNvPicPr>
          <p:nvPr/>
        </p:nvPicPr>
        <p:blipFill>
          <a:blip r:embed="rId3" cstate="print"/>
          <a:stretch>
            <a:fillRect/>
          </a:stretch>
        </p:blipFill>
        <p:spPr>
          <a:xfrm>
            <a:off x="2743200" y="1143000"/>
            <a:ext cx="5866065" cy="3962395"/>
          </a:xfrm>
          <a:prstGeom prst="rect">
            <a:avLst/>
          </a:prstGeom>
        </p:spPr>
      </p:pic>
      <p:pic>
        <p:nvPicPr>
          <p:cNvPr id="6" name="Picture 5" descr="room 3.jpg"/>
          <p:cNvPicPr>
            <a:picLocks noChangeAspect="1"/>
          </p:cNvPicPr>
          <p:nvPr/>
        </p:nvPicPr>
        <p:blipFill>
          <a:blip r:embed="rId4" cstate="print"/>
          <a:stretch>
            <a:fillRect/>
          </a:stretch>
        </p:blipFill>
        <p:spPr>
          <a:xfrm>
            <a:off x="2209800" y="1371600"/>
            <a:ext cx="5275115" cy="48280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8229600" cy="1020760"/>
          </a:xfrm>
          <a:ln/>
        </p:spPr>
        <p:txBody>
          <a:bodyPr/>
          <a:lstStyle/>
          <a:p>
            <a:r>
              <a:rPr/>
              <a:t>“Good” Evidence Rooms</a:t>
            </a:r>
          </a:p>
        </p:txBody>
      </p:sp>
      <p:pic>
        <p:nvPicPr>
          <p:cNvPr id="6" name="Picture 5" descr="Auction 033.jpg"/>
          <p:cNvPicPr>
            <a:picLocks noChangeAspect="1"/>
          </p:cNvPicPr>
          <p:nvPr/>
        </p:nvPicPr>
        <p:blipFill>
          <a:blip r:embed="rId2" cstate="print"/>
          <a:stretch>
            <a:fillRect/>
          </a:stretch>
        </p:blipFill>
        <p:spPr>
          <a:xfrm>
            <a:off x="381004" y="1447795"/>
            <a:ext cx="5486400" cy="4114800"/>
          </a:xfrm>
          <a:prstGeom prst="rect">
            <a:avLst/>
          </a:prstGeom>
        </p:spPr>
      </p:pic>
      <p:pic>
        <p:nvPicPr>
          <p:cNvPr id="8" name="Picture 7" descr="Empty and filled spacesaver shelves.jpg"/>
          <p:cNvPicPr>
            <a:picLocks noChangeAspect="1"/>
          </p:cNvPicPr>
          <p:nvPr/>
        </p:nvPicPr>
        <p:blipFill>
          <a:blip r:embed="rId3" cstate="print"/>
          <a:stretch>
            <a:fillRect/>
          </a:stretch>
        </p:blipFill>
        <p:spPr>
          <a:xfrm>
            <a:off x="4038604" y="1828800"/>
            <a:ext cx="4760360" cy="4695187"/>
          </a:xfrm>
          <a:prstGeom prst="rect">
            <a:avLst/>
          </a:prstGeom>
        </p:spPr>
      </p:pic>
      <p:pic>
        <p:nvPicPr>
          <p:cNvPr id="9" name="Picture 8" descr="IMG_0009.jpg"/>
          <p:cNvPicPr>
            <a:picLocks noChangeAspect="1"/>
          </p:cNvPicPr>
          <p:nvPr/>
        </p:nvPicPr>
        <p:blipFill>
          <a:blip r:embed="rId4" cstate="print"/>
          <a:stretch>
            <a:fillRect/>
          </a:stretch>
        </p:blipFill>
        <p:spPr>
          <a:xfrm>
            <a:off x="2514600" y="1219195"/>
            <a:ext cx="3807451" cy="5197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3"/>
            <a:ext cx="8229600" cy="1020760"/>
          </a:xfrm>
          <a:ln/>
        </p:spPr>
        <p:txBody>
          <a:bodyPr/>
          <a:lstStyle/>
          <a:p>
            <a:r>
              <a:rPr/>
              <a:t>“Good” Evidence Rooms</a:t>
            </a:r>
          </a:p>
        </p:txBody>
      </p:sp>
      <p:pic>
        <p:nvPicPr>
          <p:cNvPr id="4" name="Picture 3" descr="Auction 032.jpg"/>
          <p:cNvPicPr>
            <a:picLocks noChangeAspect="1"/>
          </p:cNvPicPr>
          <p:nvPr/>
        </p:nvPicPr>
        <p:blipFill>
          <a:blip r:embed="rId2" cstate="print"/>
          <a:stretch>
            <a:fillRect/>
          </a:stretch>
        </p:blipFill>
        <p:spPr>
          <a:xfrm>
            <a:off x="4572000" y="1828800"/>
            <a:ext cx="4267204" cy="3200400"/>
          </a:xfrm>
          <a:prstGeom prst="rect">
            <a:avLst/>
          </a:prstGeom>
        </p:spPr>
      </p:pic>
      <p:pic>
        <p:nvPicPr>
          <p:cNvPr id="5" name="Picture 4" descr="Flex Port Freezer.jpg"/>
          <p:cNvPicPr>
            <a:picLocks noChangeAspect="1"/>
          </p:cNvPicPr>
          <p:nvPr/>
        </p:nvPicPr>
        <p:blipFill>
          <a:blip r:embed="rId3" cstate="print"/>
          <a:stretch>
            <a:fillRect/>
          </a:stretch>
        </p:blipFill>
        <p:spPr>
          <a:xfrm>
            <a:off x="228600" y="1828800"/>
            <a:ext cx="4267204" cy="3200400"/>
          </a:xfrm>
          <a:prstGeom prst="rect">
            <a:avLst/>
          </a:prstGeom>
        </p:spPr>
      </p:pic>
      <p:pic>
        <p:nvPicPr>
          <p:cNvPr id="7" name="Picture 6" descr="Handgun Boxes Hom50.jpg"/>
          <p:cNvPicPr>
            <a:picLocks noChangeAspect="1"/>
          </p:cNvPicPr>
          <p:nvPr/>
        </p:nvPicPr>
        <p:blipFill>
          <a:blip r:embed="rId4" cstate="print"/>
          <a:stretch>
            <a:fillRect/>
          </a:stretch>
        </p:blipFill>
        <p:spPr>
          <a:xfrm>
            <a:off x="2209804" y="1295404"/>
            <a:ext cx="4382509" cy="5314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a:ln/>
        </p:spPr>
        <p:txBody>
          <a:bodyPr>
            <a:noAutofit/>
          </a:bodyPr>
          <a:lstStyle/>
          <a:p>
            <a:r>
              <a:rPr dirty="0">
                <a:latin typeface="Arial"/>
                <a:cs typeface="Arial"/>
              </a:rPr>
              <a:t>The State of Biological Evidence Preservation </a:t>
            </a:r>
          </a:p>
        </p:txBody>
      </p:sp>
      <p:sp>
        <p:nvSpPr>
          <p:cNvPr id="3" name="Content Placeholder 2"/>
          <p:cNvSpPr>
            <a:spLocks noGrp="1"/>
          </p:cNvSpPr>
          <p:nvPr>
            <p:ph idx="1"/>
          </p:nvPr>
        </p:nvSpPr>
        <p:spPr>
          <a:xfrm>
            <a:off x="457200" y="2438404"/>
            <a:ext cx="8229600" cy="2133595"/>
          </a:xfrm>
          <a:ln/>
        </p:spPr>
        <p:txBody>
          <a:bodyPr>
            <a:noAutofit/>
          </a:bodyPr>
          <a:lstStyle/>
          <a:p>
            <a:pPr algn="ctr">
              <a:buNone/>
            </a:pPr>
            <a:r>
              <a:rPr sz="4800" b="1" dirty="0"/>
              <a:t>What does your evidence room look like?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ln/>
        </p:spPr>
        <p:txBody>
          <a:bodyPr>
            <a:normAutofit fontScale="90000"/>
          </a:bodyPr>
          <a:lstStyle/>
          <a:p>
            <a:r>
              <a:rPr>
                <a:latin typeface="Arial"/>
                <a:cs typeface="Arial"/>
              </a:rPr>
              <a:t>Technical Working Group on Biological Evidence Preservation</a:t>
            </a:r>
          </a:p>
        </p:txBody>
      </p:sp>
      <p:sp>
        <p:nvSpPr>
          <p:cNvPr id="11267" name="Content Placeholder 2"/>
          <p:cNvSpPr>
            <a:spLocks noGrp="1"/>
          </p:cNvSpPr>
          <p:nvPr>
            <p:ph idx="1"/>
          </p:nvPr>
        </p:nvSpPr>
        <p:spPr>
          <a:xfrm>
            <a:off x="838200" y="1371600"/>
            <a:ext cx="7848600" cy="4525956"/>
          </a:xfrm>
          <a:ln/>
        </p:spPr>
        <p:txBody>
          <a:bodyPr>
            <a:normAutofit/>
          </a:bodyPr>
          <a:lstStyle/>
          <a:p>
            <a:pPr>
              <a:buNone/>
            </a:pPr>
            <a:endParaRPr dirty="0"/>
          </a:p>
          <a:p>
            <a:pPr>
              <a:spcAft>
                <a:spcPts val="600"/>
              </a:spcAft>
            </a:pPr>
            <a:r>
              <a:rPr lang="en-US" dirty="0" smtClean="0">
                <a:latin typeface="Arial"/>
                <a:cs typeface="Arial"/>
              </a:rPr>
              <a:t>TWG was e</a:t>
            </a:r>
            <a:r>
              <a:rPr dirty="0" smtClean="0">
                <a:latin typeface="Arial"/>
                <a:cs typeface="Arial"/>
              </a:rPr>
              <a:t>stablished </a:t>
            </a:r>
            <a:r>
              <a:rPr dirty="0">
                <a:latin typeface="Arial"/>
                <a:cs typeface="Arial"/>
              </a:rPr>
              <a:t>in partnership with </a:t>
            </a:r>
            <a:r>
              <a:rPr lang="en-US" dirty="0" smtClean="0">
                <a:latin typeface="Arial"/>
                <a:cs typeface="Arial"/>
              </a:rPr>
              <a:t>NIJ </a:t>
            </a:r>
            <a:r>
              <a:rPr dirty="0" smtClean="0">
                <a:latin typeface="Arial"/>
                <a:cs typeface="Arial"/>
              </a:rPr>
              <a:t>and </a:t>
            </a:r>
            <a:r>
              <a:rPr dirty="0">
                <a:latin typeface="Arial"/>
                <a:cs typeface="Arial"/>
              </a:rPr>
              <a:t>NIST</a:t>
            </a:r>
          </a:p>
          <a:p>
            <a:pPr>
              <a:spcAft>
                <a:spcPts val="600"/>
              </a:spcAft>
            </a:pPr>
            <a:r>
              <a:rPr lang="en-US" dirty="0" smtClean="0">
                <a:latin typeface="Arial"/>
                <a:cs typeface="Arial"/>
              </a:rPr>
              <a:t>August 2010: </a:t>
            </a:r>
            <a:r>
              <a:rPr dirty="0" smtClean="0">
                <a:latin typeface="Arial"/>
                <a:cs typeface="Arial"/>
              </a:rPr>
              <a:t>Inaugural meeting</a:t>
            </a:r>
            <a:endParaRPr dirty="0">
              <a:latin typeface="Arial"/>
              <a:cs typeface="Arial"/>
            </a:endParaRPr>
          </a:p>
          <a:p>
            <a:pPr>
              <a:spcAft>
                <a:spcPts val="600"/>
              </a:spcAft>
            </a:pPr>
            <a:r>
              <a:rPr dirty="0">
                <a:latin typeface="Arial"/>
                <a:cs typeface="Arial"/>
              </a:rPr>
              <a:t>Broad goal to “establish proper collection, storage, and preservation techniques throughout the forensic science </a:t>
            </a:r>
            <a:r>
              <a:rPr dirty="0" smtClean="0">
                <a:latin typeface="Arial"/>
                <a:cs typeface="Arial"/>
              </a:rPr>
              <a:t>disciplines</a:t>
            </a:r>
            <a:r>
              <a:rPr lang="en-US" dirty="0" smtClean="0">
                <a:latin typeface="Arial"/>
                <a:cs typeface="Arial"/>
              </a:rPr>
              <a:t>.</a:t>
            </a:r>
            <a:r>
              <a:rPr dirty="0" smtClean="0">
                <a:latin typeface="Arial"/>
                <a:cs typeface="Arial"/>
              </a:rPr>
              <a:t>”</a:t>
            </a:r>
            <a:endParaRPr dirty="0">
              <a:latin typeface="Arial"/>
              <a:cs typeface="Arial"/>
            </a:endParaRPr>
          </a:p>
          <a:p>
            <a:endParaRPr dirty="0"/>
          </a:p>
          <a:p>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ST.IR.7928 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1495</TotalTime>
  <Words>1298</Words>
  <Application>Microsoft Office PowerPoint</Application>
  <PresentationFormat>On-screen Show (4:3)</PresentationFormat>
  <Paragraphs>142</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NIST/NIJ Technical Working Group on Biological Evidence Preservation</vt:lpstr>
      <vt:lpstr>The State of Biological Evidence Preservation </vt:lpstr>
      <vt:lpstr>“Bad” Evidence Rooms</vt:lpstr>
      <vt:lpstr>“Bad” Evidence Rooms</vt:lpstr>
      <vt:lpstr>“Good” Evidence Rooms</vt:lpstr>
      <vt:lpstr>“Good” Evidence Rooms</vt:lpstr>
      <vt:lpstr>The State of Biological Evidence Preservation </vt:lpstr>
      <vt:lpstr>Technical Working Group on Biological Evidence Preservation</vt:lpstr>
      <vt:lpstr>PowerPoint Presentation</vt:lpstr>
      <vt:lpstr>Group Charge</vt:lpstr>
      <vt:lpstr>PowerPoint Presentation</vt:lpstr>
      <vt:lpstr>Handbook on Biological Evidence Preservation</vt:lpstr>
      <vt:lpstr>Handbook on Biological Evidence Preservation:  Retention Section   </vt:lpstr>
      <vt:lpstr>PowerPoint Presentation</vt:lpstr>
      <vt:lpstr>Retaining Biological Evidence:  7 Recommendations</vt:lpstr>
      <vt:lpstr>Handbook on Biological Evidence Preservation:  Packaging and Storage Section </vt:lpstr>
      <vt:lpstr>PowerPoint Presentation</vt:lpstr>
      <vt:lpstr>PowerPoint Presentation</vt:lpstr>
      <vt:lpstr>Packaging and Storage:  5 Recommendations</vt:lpstr>
      <vt:lpstr>Handbook on Biological Evidence Preservation:  Tracking and Chain of Custody Section </vt:lpstr>
      <vt:lpstr>Tracking Biological Evidence and Chain of Custody: 12 Recommendations</vt:lpstr>
      <vt:lpstr>Tracking Biological Evidence and Chain of Custody: 12 Recommendations</vt:lpstr>
      <vt:lpstr>Tracking Biological Evidence and Chain of Custody: 12 Recommendations</vt:lpstr>
      <vt:lpstr>Handbook on Biological Evidence Preservation:  Disposition Section </vt:lpstr>
      <vt:lpstr>Biological Evidence Disposition:  4 Recommendations</vt:lpstr>
      <vt:lpstr>PowerPoint Presentation</vt:lpstr>
      <vt:lpstr>Handbook on Biological Evidence Preservation</vt:lpstr>
      <vt:lpstr>Other Work Products: Automated Identification Technology (AIT) Assessments</vt:lpstr>
      <vt:lpstr>Other Work Products</vt:lpstr>
      <vt:lpstr>Summary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NIST/NIJ Technical Working Group on Biological Evidence Preservation</dc:title>
  <dc:creator>Hotel Guest</dc:creator>
  <cp:lastModifiedBy>Hotel Guest</cp:lastModifiedBy>
  <cp:revision>92</cp:revision>
  <dcterms:created xsi:type="dcterms:W3CDTF">2011-10-17T00:02:47Z</dcterms:created>
  <dcterms:modified xsi:type="dcterms:W3CDTF">2013-05-07T19:49:47Z</dcterms:modified>
</cp:coreProperties>
</file>