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5" r:id="rId2"/>
  </p:sldMasterIdLst>
  <p:notesMasterIdLst>
    <p:notesMasterId r:id="rId14"/>
  </p:notesMasterIdLst>
  <p:handoutMasterIdLst>
    <p:handoutMasterId r:id="rId15"/>
  </p:handoutMasterIdLst>
  <p:sldIdLst>
    <p:sldId id="307" r:id="rId3"/>
    <p:sldId id="306" r:id="rId4"/>
    <p:sldId id="322" r:id="rId5"/>
    <p:sldId id="261" r:id="rId6"/>
    <p:sldId id="317" r:id="rId7"/>
    <p:sldId id="319" r:id="rId8"/>
    <p:sldId id="320" r:id="rId9"/>
    <p:sldId id="321" r:id="rId10"/>
    <p:sldId id="323" r:id="rId11"/>
    <p:sldId id="324" r:id="rId12"/>
    <p:sldId id="32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2B2B2"/>
    <a:srgbClr val="EAEAEA"/>
    <a:srgbClr val="FF0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2" autoAdjust="0"/>
    <p:restoredTop sz="91979" autoAdjust="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5F8F79C-D966-4484-87DC-ADC48640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74101BB-7677-4744-A1F9-463732B2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10A838-08E6-40CA-B679-DB2EF3ED3D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841D-0BDA-4ED0-A488-4B95FA5A875E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1775-A9EF-426D-9B67-FF3AB8E4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0398-5FD9-4921-ADE8-2BDA4130F0A5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80543-521B-450A-BA0C-2E9F5C68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09C9-9F31-4533-A5B3-9BC372E3971F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C9D07-8676-4971-8EC5-A9DDBCB37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8D9A-8261-4B88-8E72-5C714963FD5B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F56E-F010-43FC-BF64-54D71811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4452F-1857-4ECE-8518-101FBFF3E994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55BC-439C-4D2B-B8D6-E96001DCA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2000-167A-4193-9BA5-941BEAF8B39B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4892-A11B-4B1F-8B0A-DEF7B87B0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5B43-BC1A-41B4-A8F6-E93A80C7014E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81E2-CF5D-4AF6-90DC-3CF200E79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3FAB-D63A-420D-A2E2-A8343ED9546B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38CD-FF55-478D-AA63-68F5813B7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3953-C404-494E-9873-C9C56203889D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4302-A702-41A7-846A-2387963ED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05E31-B36B-4518-B27A-9EC413535E06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4296-03B6-40DF-90AD-AA9C0C5B1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8DCEE-4F03-4631-B96B-C888955155CF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D4F9-A696-40DB-88C8-E57CDCE6C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7FED-E6B9-4AB0-9D00-107DA713E282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CB1-39E1-4DA1-AE10-769A047F2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D831-6E31-4B76-96E2-E2A521D0658F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EA4E-23E2-4174-94A5-088AA0476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9213-A614-4873-AFC7-B7029403354C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3FA2-6780-4A84-BC95-264CF2031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D073-5459-483E-A6DE-B34DE4A1E1C1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09254-B84C-468D-B2B8-B5449F312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FAF7-9464-45D5-82D8-FCE62FE5E17E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FDA0-078E-4B56-920B-2DAC58F90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BD2CA-9841-4668-B398-1AD417EDC9D2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A39D-7012-46AA-A4ED-C54AF7E6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1D2A-3100-4E8A-BA09-7F4A80EAF6AB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55055-A329-4B66-8DB3-1760440BF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E279F-C51A-4A70-ADB8-A6B4A6093A4A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806CA-E8AA-48A7-AE21-09D57E326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1716-8584-4980-9646-075D730C1E1F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B83AD-CC6F-4455-877B-E8B0CF91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54BA4-C42A-4516-9331-747DA9101223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7C71B-9FEF-4DD6-B17C-33073E789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DC0EF-468C-45D5-AB5E-44E1342A2356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3EE5-B428-4E47-B11B-535F8C3B7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612A-EC9B-46C6-AA90-5A8EC5886ABA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74D7A-616B-45D6-945A-5CA92073C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78B0-9339-4FCE-A52D-38CA02E33201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82C89-CAF9-418C-8700-C3B3C0575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32600" y="63881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fld id="{7A675E6A-A8D8-4313-A8A5-F9CBA950E655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Open Header and Footer to Add Title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1125" y="638810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fld id="{50403994-B424-4285-A8FF-74179CC7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/>
        </p:nvSpPr>
        <p:spPr bwMode="auto">
          <a:xfrm>
            <a:off x="7645400" y="63436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smtClean="0">
                <a:solidFill>
                  <a:srgbClr val="B2B2B2"/>
                </a:solidFill>
              </a:rPr>
              <a:t>|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F2732E-0AF1-47DD-87E9-3326C08CE9ED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A76840-3E91-4049-8C48-49C14198D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C67B08-C620-4479-99E8-B54E760FE78E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F805D-6F41-4133-8278-52285EEB8995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pSp>
        <p:nvGrpSpPr>
          <p:cNvPr id="3076" name="Group 35"/>
          <p:cNvGrpSpPr>
            <a:grpSpLocks/>
          </p:cNvGrpSpPr>
          <p:nvPr/>
        </p:nvGrpSpPr>
        <p:grpSpPr bwMode="auto">
          <a:xfrm>
            <a:off x="0" y="0"/>
            <a:ext cx="9144000" cy="5087938"/>
            <a:chOff x="0" y="0"/>
            <a:chExt cx="9144000" cy="5088467"/>
          </a:xfrm>
        </p:grpSpPr>
        <p:pic>
          <p:nvPicPr>
            <p:cNvPr id="3091" name="Picture 24" descr="shadown 2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682067"/>
              <a:ext cx="9144000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ktangel 57"/>
            <p:cNvSpPr>
              <a:spLocks noChangeArrowheads="1"/>
            </p:cNvSpPr>
            <p:nvPr/>
          </p:nvSpPr>
          <p:spPr bwMode="auto">
            <a:xfrm rot="10800000" flipV="1">
              <a:off x="0" y="0"/>
              <a:ext cx="9144000" cy="4801099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31000">
                  <a:srgbClr val="F3F3F3"/>
                </a:gs>
                <a:gs pos="52000">
                  <a:srgbClr val="F3F3F3"/>
                </a:gs>
                <a:gs pos="100000">
                  <a:srgbClr val="F3F3F3"/>
                </a:gs>
                <a:gs pos="100000">
                  <a:srgbClr val="F3F3F3"/>
                </a:gs>
                <a:gs pos="100000">
                  <a:srgbClr val="F3F3F3"/>
                </a:gs>
              </a:gsLst>
              <a:lin ang="16200000" scaled="1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ker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</p:grpSp>
      <p:grpSp>
        <p:nvGrpSpPr>
          <p:cNvPr id="3077" name="Group 36"/>
          <p:cNvGrpSpPr>
            <a:grpSpLocks/>
          </p:cNvGrpSpPr>
          <p:nvPr/>
        </p:nvGrpSpPr>
        <p:grpSpPr bwMode="auto">
          <a:xfrm>
            <a:off x="1676400" y="3913188"/>
            <a:ext cx="1317625" cy="1260475"/>
            <a:chOff x="1676400" y="3581400"/>
            <a:chExt cx="1317906" cy="1259518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6400" y="3581400"/>
              <a:ext cx="1317906" cy="1259518"/>
            </a:xfrm>
            <a:prstGeom prst="rect">
              <a:avLst/>
            </a:prstGeom>
            <a:effectLst>
              <a:outerShdw blurRad="152400" dist="177800" dir="5820000" algn="br">
                <a:schemeClr val="bg1">
                  <a:alpha val="19000"/>
                </a:schemeClr>
              </a:outerShdw>
              <a:reflection stA="54000" endPos="31000" dist="50800" dir="5400000" sy="-100000" algn="bl" rotWithShape="0"/>
            </a:effec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2000" y="3880959"/>
              <a:ext cx="558800" cy="660400"/>
            </a:xfrm>
            <a:prstGeom prst="rect">
              <a:avLst/>
            </a:prstGeom>
            <a:effectLst>
              <a:innerShdw blurRad="50800" dist="38100" dir="13500000">
                <a:srgbClr val="000000">
                  <a:alpha val="50000"/>
                </a:srgbClr>
              </a:innerShdw>
            </a:effectLst>
          </p:spPr>
        </p:pic>
      </p:grpSp>
      <p:grpSp>
        <p:nvGrpSpPr>
          <p:cNvPr id="3078" name="Group 39"/>
          <p:cNvGrpSpPr>
            <a:grpSpLocks/>
          </p:cNvGrpSpPr>
          <p:nvPr/>
        </p:nvGrpSpPr>
        <p:grpSpPr bwMode="auto">
          <a:xfrm>
            <a:off x="3200400" y="3913188"/>
            <a:ext cx="1319213" cy="1260475"/>
            <a:chOff x="3201078" y="3581400"/>
            <a:chExt cx="1317906" cy="125951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1078" y="3581400"/>
              <a:ext cx="1317906" cy="1259518"/>
            </a:xfrm>
            <a:prstGeom prst="rect">
              <a:avLst/>
            </a:prstGeom>
            <a:effectLst>
              <a:outerShdw blurRad="152400" dist="177800" dir="5820000" algn="br">
                <a:schemeClr val="bg1">
                  <a:alpha val="19000"/>
                </a:schemeClr>
              </a:outerShdw>
              <a:reflection stA="54000" endPos="31000" dist="50800" dir="5400000" sy="-100000" algn="bl" rotWithShape="0"/>
            </a:effectLst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81400" y="3850318"/>
              <a:ext cx="558800" cy="660400"/>
            </a:xfrm>
            <a:prstGeom prst="rect">
              <a:avLst/>
            </a:prstGeom>
            <a:effectLst>
              <a:innerShdw blurRad="50800" dist="38100" dir="13500000">
                <a:srgbClr val="000000">
                  <a:alpha val="50000"/>
                </a:srgbClr>
              </a:innerShdw>
            </a:effectLst>
          </p:spPr>
        </p:pic>
      </p:grpSp>
      <p:grpSp>
        <p:nvGrpSpPr>
          <p:cNvPr id="3079" name="Group 42"/>
          <p:cNvGrpSpPr>
            <a:grpSpLocks/>
          </p:cNvGrpSpPr>
          <p:nvPr/>
        </p:nvGrpSpPr>
        <p:grpSpPr bwMode="auto">
          <a:xfrm>
            <a:off x="4725988" y="3913188"/>
            <a:ext cx="1317625" cy="1260475"/>
            <a:chOff x="4725757" y="3581400"/>
            <a:chExt cx="1317906" cy="1259518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5757" y="3581400"/>
              <a:ext cx="1317906" cy="1259518"/>
            </a:xfrm>
            <a:prstGeom prst="rect">
              <a:avLst/>
            </a:prstGeom>
            <a:effectLst>
              <a:outerShdw blurRad="152400" dist="177800" dir="5820000" algn="br">
                <a:schemeClr val="bg1">
                  <a:alpha val="19000"/>
                </a:schemeClr>
              </a:outerShdw>
              <a:reflection stA="54000" endPos="31000" dist="50800" dir="5400000" sy="-100000" algn="bl" rotWithShape="0"/>
            </a:effectLst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80000" y="3926518"/>
              <a:ext cx="558800" cy="660400"/>
            </a:xfrm>
            <a:prstGeom prst="rect">
              <a:avLst/>
            </a:prstGeom>
            <a:effectLst>
              <a:innerShdw blurRad="50800" dist="38100" dir="13500000">
                <a:srgbClr val="000000">
                  <a:alpha val="50000"/>
                </a:srgbClr>
              </a:innerShdw>
            </a:effectLst>
          </p:spPr>
        </p:pic>
      </p:grpSp>
      <p:grpSp>
        <p:nvGrpSpPr>
          <p:cNvPr id="3080" name="Group 45"/>
          <p:cNvGrpSpPr>
            <a:grpSpLocks/>
          </p:cNvGrpSpPr>
          <p:nvPr/>
        </p:nvGrpSpPr>
        <p:grpSpPr bwMode="auto">
          <a:xfrm>
            <a:off x="6249988" y="3913188"/>
            <a:ext cx="1317625" cy="1260475"/>
            <a:chOff x="6250435" y="3581400"/>
            <a:chExt cx="1317906" cy="1259518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50435" y="3581400"/>
              <a:ext cx="1317906" cy="1259518"/>
            </a:xfrm>
            <a:prstGeom prst="rect">
              <a:avLst/>
            </a:prstGeom>
            <a:effectLst>
              <a:outerShdw blurRad="152400" dist="177800" dir="5820000" algn="br">
                <a:schemeClr val="bg1">
                  <a:alpha val="19000"/>
                </a:schemeClr>
              </a:outerShdw>
              <a:reflection stA="54000" endPos="31000" dist="50800" dir="5400000" sy="-100000" algn="bl" rotWithShape="0"/>
            </a:effectLst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29400" y="3875718"/>
              <a:ext cx="546100" cy="660400"/>
            </a:xfrm>
            <a:prstGeom prst="rect">
              <a:avLst/>
            </a:prstGeom>
            <a:effectLst>
              <a:innerShdw blurRad="50800" dist="38100" dir="13500000">
                <a:srgbClr val="000000">
                  <a:alpha val="50000"/>
                </a:srgbClr>
              </a:innerShdw>
            </a:effectLst>
          </p:spPr>
        </p:pic>
      </p:grpSp>
      <p:pic>
        <p:nvPicPr>
          <p:cNvPr id="3081" name="Picture 48" descr="name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219200"/>
            <a:ext cx="9144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2 Marcador de contenido"/>
          <p:cNvSpPr txBox="1">
            <a:spLocks/>
          </p:cNvSpPr>
          <p:nvPr/>
        </p:nvSpPr>
        <p:spPr bwMode="auto">
          <a:xfrm>
            <a:off x="0" y="517366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2000" b="1">
                <a:solidFill>
                  <a:srgbClr val="1574BB"/>
                </a:solidFill>
                <a:latin typeface="Arial Narrow" pitchFamily="34" charset="0"/>
              </a:rPr>
              <a:t>Yes it is Possible to Accredit 18 One Analyst Digital Evidence Laboratories</a:t>
            </a:r>
          </a:p>
          <a:p>
            <a:pPr algn="ctr" defTabSz="457200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2000" b="1">
                <a:solidFill>
                  <a:srgbClr val="1574BB"/>
                </a:solidFill>
                <a:latin typeface="Arial Narrow" pitchFamily="34" charset="0"/>
              </a:rPr>
              <a:t>Rhesa G. Gilliland, Assistant Laboratory Director</a:t>
            </a:r>
            <a:endParaRPr lang="es-ES" sz="1400" b="1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Lessons Learned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Use other’s policy and procedures who have gone through this and tweak to fit your organization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Finding balance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Rapid policy deployment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Effective change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More site visits by Laboratory Director/Quality Assurance Manager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9548BD-47D0-4226-BD2C-EE502068B4E6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C8613-D95D-436C-B592-E299F4A0FC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Questions?	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Rhesa G. Gilliland</a:t>
            </a:r>
          </a:p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Assistant Laboratory Director</a:t>
            </a:r>
          </a:p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USPIS Forensic Laboratory Services</a:t>
            </a:r>
          </a:p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22433 Randolph Drive, Dulles, VA 20104-1000</a:t>
            </a:r>
          </a:p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W – 703-406-7150</a:t>
            </a:r>
          </a:p>
          <a:p>
            <a:pPr marL="0" indent="0"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800" smtClean="0">
                <a:solidFill>
                  <a:schemeClr val="accent1"/>
                </a:solidFill>
              </a:rPr>
              <a:t>C – 240-506-3757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9548BD-47D0-4226-BD2C-EE502068B4E6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217D2-9AC0-4ABB-BD51-32E230BFB69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3F263D-D385-4B3D-A9B7-814234CEF1AA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78F06-C003-45D9-B7E7-F6FCE8D6560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Forensic Laboratory Services (FLS)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496888" y="1828800"/>
            <a:ext cx="8266112" cy="3276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FLS become responsible for the 18 DEU </a:t>
            </a:r>
            <a:r>
              <a:rPr lang="en-US" sz="3600" smtClean="0">
                <a:solidFill>
                  <a:schemeClr val="accent1"/>
                </a:solidFill>
              </a:rPr>
              <a:t>laboratories</a:t>
            </a:r>
            <a:r>
              <a:rPr lang="en-US" smtClean="0">
                <a:solidFill>
                  <a:schemeClr val="accent1"/>
                </a:solidFill>
              </a:rPr>
              <a:t> in early 2011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Laboratory Director looked for an experienced ISO accreditation manager.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Enter on board October 2011</a:t>
            </a:r>
          </a:p>
        </p:txBody>
      </p:sp>
      <p:pic>
        <p:nvPicPr>
          <p:cNvPr id="4102" name="Picture 40" descr="PREVENTic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5575" y="5300663"/>
            <a:ext cx="3841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1" descr="PROTECTic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300663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38" descr="PREPAREic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300663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39" descr="ENFORCEico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4100" y="5313363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0ACC21-5270-4A8F-9461-7D130B260DD2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6A465-09E5-4C0B-A0E2-DB9178664C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r>
              <a:rPr lang="en-US" sz="4400" b="1">
                <a:latin typeface="Calibri" pitchFamily="34" charset="0"/>
              </a:rPr>
              <a:t>Background</a:t>
            </a:r>
          </a:p>
        </p:txBody>
      </p:sp>
      <p:sp>
        <p:nvSpPr>
          <p:cNvPr id="5125" name="Rectangle 3"/>
          <p:cNvSpPr txBox="1">
            <a:spLocks/>
          </p:cNvSpPr>
          <p:nvPr/>
        </p:nvSpPr>
        <p:spPr bwMode="auto">
          <a:xfrm>
            <a:off x="496888" y="1828800"/>
            <a:ext cx="82661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chemeClr val="accent1"/>
                </a:solidFill>
                <a:latin typeface="Calibri" pitchFamily="34" charset="0"/>
              </a:rPr>
              <a:t>Laboratory Director of a ISO accredited Digital Evidence Laboratory for 4+ years</a:t>
            </a:r>
          </a:p>
          <a:p>
            <a:pPr marL="342900" indent="-342900" defTabSz="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chemeClr val="accent1"/>
                </a:solidFill>
                <a:latin typeface="Calibri" pitchFamily="34" charset="0"/>
              </a:rPr>
              <a:t>Directly involved in two rounds of ISO accreditations of the Computer Forensic area</a:t>
            </a:r>
          </a:p>
          <a:p>
            <a:pPr marL="342900" indent="-342900" defTabSz="4572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chemeClr val="accent1"/>
                </a:solidFill>
                <a:latin typeface="Calibri" pitchFamily="34" charset="0"/>
              </a:rPr>
              <a:t>Involved with Digital Evidence since 1997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AE6CD3-8606-4649-8539-B7898BF69A08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14B38-5883-42D6-9271-95C7304E641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b="1" smtClean="0"/>
              <a:t>Situation</a:t>
            </a:r>
          </a:p>
        </p:txBody>
      </p:sp>
      <p:sp>
        <p:nvSpPr>
          <p:cNvPr id="6149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Status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21 Analysts – 18 locations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Embedded in local division offices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Main laboratory legacy accredited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New management (two direct reports managing the 21 analysts)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Minimal policy and procedures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Deadline of 2014 to join the main lab going for 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D39C50-CAB8-4F1E-96B5-D63F49D3E9CB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BC817-E046-411B-B9BE-D36F449B2E0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>Where to start?</a:t>
            </a:r>
          </a:p>
        </p:txBody>
      </p:sp>
      <p:sp>
        <p:nvSpPr>
          <p:cNvPr id="7173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Figure out what existing practices are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Fix immediate issues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Technical reviews and Admin reviews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Commence policy writing</a:t>
            </a:r>
          </a:p>
          <a:p>
            <a:pPr lvl="2"/>
            <a:r>
              <a:rPr lang="en-US" sz="2000" smtClean="0"/>
              <a:t>Create policy to align with ISO 17025 and any supplemental requirements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Dealing with distance</a:t>
            </a:r>
          </a:p>
          <a:p>
            <a:pPr lvl="2"/>
            <a:r>
              <a:rPr lang="en-US" sz="2000" smtClean="0"/>
              <a:t>How were we going to do tech reviews?</a:t>
            </a:r>
          </a:p>
          <a:p>
            <a:pPr lvl="2"/>
            <a:r>
              <a:rPr lang="en-US" sz="2000" smtClean="0"/>
              <a:t>Determining what is evidence</a:t>
            </a:r>
          </a:p>
          <a:p>
            <a:pPr lvl="2"/>
            <a:endParaRPr lang="en-US" smtClean="0"/>
          </a:p>
          <a:p>
            <a:pPr lvl="1" eaLnBrk="1" hangingPunct="1">
              <a:spcBef>
                <a:spcPct val="50000"/>
              </a:spcBef>
            </a:pPr>
            <a:endParaRPr lang="en-US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5CF3C4-6AD4-4F61-A64F-1ACC6FDDAC53}" type="datetime1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3370C-42F8-4068-8C02-2FD759433DD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196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Meetings, meetings, meetings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On-site visits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Records management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Competency Testing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accent1"/>
                </a:solidFill>
              </a:rPr>
              <a:t>Training Manual</a:t>
            </a:r>
          </a:p>
        </p:txBody>
      </p:sp>
      <p:sp>
        <p:nvSpPr>
          <p:cNvPr id="819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>Where to start?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9548BD-47D0-4226-BD2C-EE502068B4E6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A9743-7EF6-4292-8447-B3AC9C963D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22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>Where to start?</a:t>
            </a:r>
          </a:p>
        </p:txBody>
      </p:sp>
      <p:sp>
        <p:nvSpPr>
          <p:cNvPr id="8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Explain why over and over and over again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Why are we doing this?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We were fine before!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This is taking me away from my casework!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Security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Buy in from local management/law enforcement to create an island of control in their location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Do you want to be in the Chain of Custody?</a:t>
            </a:r>
          </a:p>
          <a:p>
            <a:pPr marL="0" indent="0" eaLnBrk="1" hangingPunct="1">
              <a:spcBef>
                <a:spcPct val="50000"/>
              </a:spcBef>
              <a:buFont typeface="Arial" charset="0"/>
              <a:buNone/>
              <a:defRPr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9548BD-47D0-4226-BD2C-EE502068B4E6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195FA-8EB9-4155-B9B5-393CA08BEA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/>
              <a:t>Where to start?</a:t>
            </a:r>
          </a:p>
        </p:txBody>
      </p:sp>
      <p:sp>
        <p:nvSpPr>
          <p:cNvPr id="10245" name="Rectangle 3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Equipment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Getting a handle on what is considered critical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000" smtClean="0">
                <a:solidFill>
                  <a:schemeClr val="accent1"/>
                </a:solidFill>
              </a:rPr>
              <a:t>Policy says…..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000" smtClean="0">
                <a:solidFill>
                  <a:schemeClr val="accent1"/>
                </a:solidFill>
              </a:rPr>
              <a:t>Develop test plans and how to keep the records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Software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What needs to be validated (verified)?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000" smtClean="0"/>
              <a:t>What do we have?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000" smtClean="0"/>
              <a:t>Valid licensed copies?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000" smtClean="0"/>
              <a:t>Creating a list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Struggles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Employee buy-in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Constant changing of policy and procedures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Try out something – If it doesn’t work change it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Reinforcement of process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All management must be on the same page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accent1"/>
                </a:solidFill>
              </a:rPr>
              <a:t>Interpreting what policy means!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>
                <a:solidFill>
                  <a:schemeClr val="accent1"/>
                </a:solidFill>
              </a:rPr>
              <a:t> Overthinking and adding more requirements unintentionally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9548BD-47D0-4226-BD2C-EE502068B4E6}" type="datetime1">
              <a:rPr lang="en-US" smtClean="0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EC555-BC4A-42B6-BC87-9D3B028DD8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USPS_template1-5_a">
  <a:themeElements>
    <a:clrScheme name="1_USPS_template1-5_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PS_template1-5_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USPS_template1-5_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PS_template1-5_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PS_template1-5_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PS_template1-5_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PS_template1-5_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PS_template1-5_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PS_template1-5_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422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Times</vt:lpstr>
      <vt:lpstr>Arial</vt:lpstr>
      <vt:lpstr>Wingdings</vt:lpstr>
      <vt:lpstr>Calibri</vt:lpstr>
      <vt:lpstr>ＭＳ Ｐゴシック</vt:lpstr>
      <vt:lpstr>Arial Narrow</vt:lpstr>
      <vt:lpstr>1_USPS_template1-5_a</vt:lpstr>
      <vt:lpstr>Office Theme</vt:lpstr>
      <vt:lpstr>Slide 1</vt:lpstr>
      <vt:lpstr>Forensic Laboratory Services (FLS)</vt:lpstr>
      <vt:lpstr>Slide 3</vt:lpstr>
      <vt:lpstr>Situation</vt:lpstr>
      <vt:lpstr>Where to start?</vt:lpstr>
      <vt:lpstr>Where to start?</vt:lpstr>
      <vt:lpstr>Where to start?</vt:lpstr>
      <vt:lpstr>Where to start?</vt:lpstr>
      <vt:lpstr>Struggles</vt:lpstr>
      <vt:lpstr>Lessons Learned</vt:lpstr>
      <vt:lpstr>Questions? </vt:lpstr>
    </vt:vector>
  </TitlesOfParts>
  <Company>US Postal Inspection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</dc:creator>
  <cp:lastModifiedBy>qqs20942</cp:lastModifiedBy>
  <cp:revision>67</cp:revision>
  <cp:lastPrinted>2006-06-02T14:22:43Z</cp:lastPrinted>
  <dcterms:created xsi:type="dcterms:W3CDTF">2007-07-10T14:29:11Z</dcterms:created>
  <dcterms:modified xsi:type="dcterms:W3CDTF">2015-05-11T19:52:35Z</dcterms:modified>
</cp:coreProperties>
</file>