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-1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395423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066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4704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62287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81449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9474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14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5636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14440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79681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9784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68559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176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5600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5896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23351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61923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9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6097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verykitcounts.org" TargetMode="External"/><Relationship Id="rId5" Type="http://schemas.openxmlformats.org/officeDocument/2006/relationships/hyperlink" Target="mailto:rebeccao@rainn.org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85800" y="2032000"/>
            <a:ext cx="7950199" cy="38446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2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Is Too Many:</a:t>
            </a:r>
            <a:br>
              <a:rPr lang="en-US" sz="42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2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Problem of Un-submitted, Unanalyzed Rape Kits </a:t>
            </a: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Rebecca O’Connor</a:t>
            </a:r>
            <a:b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Rape, Abuse &amp; Incest National Network (RAINN)</a:t>
            </a:r>
            <a:b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15"/>
          <p:cNvSpPr/>
          <p:nvPr/>
        </p:nvSpPr>
        <p:spPr>
          <a:xfrm>
            <a:off x="-58615" y="0"/>
            <a:ext cx="9280769" cy="898768"/>
          </a:xfrm>
          <a:prstGeom prst="rect">
            <a:avLst/>
          </a:prstGeom>
          <a:solidFill>
            <a:srgbClr val="195988"/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Shape 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41" y="114757"/>
            <a:ext cx="1914766" cy="638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9292" y="4389164"/>
            <a:ext cx="2401823" cy="115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4608" y="4592364"/>
            <a:ext cx="3309391" cy="632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141" y="4389164"/>
            <a:ext cx="1230150" cy="112080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1287563" y="2450172"/>
            <a:ext cx="7153052" cy="19389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GOAL: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b="1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lawmakers seeking to establish statewide policies regarding the counting and testing of rape kits.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Shape 118"/>
          <p:cNvSpPr/>
          <p:nvPr/>
        </p:nvSpPr>
        <p:spPr>
          <a:xfrm>
            <a:off x="-58615" y="0"/>
            <a:ext cx="9280769" cy="898768"/>
          </a:xfrm>
          <a:prstGeom prst="rect">
            <a:avLst/>
          </a:prstGeom>
          <a:solidFill>
            <a:srgbClr val="195988"/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541" y="114757"/>
            <a:ext cx="1914766" cy="63825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1934308" y="114757"/>
            <a:ext cx="7080013" cy="6330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3300" b="0" i="0" u="none" strike="noStrike" cap="none" baseline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What We’re Doing: State Policy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1111716" y="1491817"/>
            <a:ext cx="7707218" cy="8925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PUTTING DNA TO WORK FOR JUSTICE AND SAFETY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  </a:t>
            </a:r>
          </a:p>
        </p:txBody>
      </p:sp>
      <p:pic>
        <p:nvPicPr>
          <p:cNvPr id="122" name="Shape 1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11117" y="4410589"/>
            <a:ext cx="1789583" cy="109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77292" y="5943600"/>
            <a:ext cx="1637392" cy="31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-58615" y="6110194"/>
            <a:ext cx="9280769" cy="747805"/>
          </a:xfrm>
          <a:prstGeom prst="rect">
            <a:avLst/>
          </a:prstGeom>
          <a:solidFill>
            <a:srgbClr val="195988"/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Shape 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41" y="6224953"/>
            <a:ext cx="1914766" cy="53104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/>
          <p:nvPr/>
        </p:nvSpPr>
        <p:spPr>
          <a:xfrm>
            <a:off x="2142141" y="6256642"/>
            <a:ext cx="7080013" cy="5267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3050" b="0" i="0" u="none" strike="noStrike" cap="none" baseline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What’s At Stake for Victims &amp; Public Safety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3860800" y="1726167"/>
            <a:ext cx="5283200" cy="29238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2"/>
              </a:buClr>
              <a:buSzPct val="100000"/>
              <a:buFont typeface="Noto Symbol"/>
              <a:buChar char="✓"/>
            </a:pPr>
            <a:r>
              <a:rPr lang="en-US" sz="24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Validation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b="0" i="0" u="none" strike="noStrike" cap="none" baseline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2"/>
              </a:buClr>
              <a:buSzPct val="100000"/>
              <a:buFont typeface="Noto Symbol"/>
              <a:buChar char="✓"/>
            </a:pPr>
            <a:r>
              <a:rPr lang="en-US" sz="24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Participation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b="0" i="0" u="none" strike="noStrike" cap="none" baseline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2"/>
              </a:buClr>
              <a:buSzPct val="100000"/>
              <a:buFont typeface="Noto Symbol"/>
              <a:buChar char="✓"/>
            </a:pPr>
            <a:r>
              <a:rPr lang="en-US" sz="24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“Justice”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b="0" i="0" u="none" strike="noStrike" cap="none" baseline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2"/>
              </a:buClr>
              <a:buSzPct val="100000"/>
              <a:buFont typeface="Noto Symbol"/>
              <a:buChar char="✓"/>
            </a:pPr>
            <a:r>
              <a:rPr lang="en-US" sz="24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Safety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b="0" i="0" u="none" strike="noStrike" cap="none" baseline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2"/>
              </a:buClr>
              <a:buSzPct val="100000"/>
              <a:buFont typeface="Noto Symbol"/>
              <a:buChar char="✓"/>
            </a:pPr>
            <a:r>
              <a:rPr lang="en-US" sz="24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Healing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-58615" y="0"/>
            <a:ext cx="9280769" cy="898768"/>
          </a:xfrm>
          <a:prstGeom prst="rect">
            <a:avLst/>
          </a:prstGeom>
          <a:solidFill>
            <a:srgbClr val="195988"/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Shape 1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41" y="114757"/>
            <a:ext cx="1914766" cy="63825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/>
        </p:nvSpPr>
        <p:spPr>
          <a:xfrm>
            <a:off x="2142141" y="119967"/>
            <a:ext cx="7080013" cy="6330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3300" b="0" i="0" u="none" strike="noStrike" cap="none" baseline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                     One Is Too Many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-58615" y="0"/>
            <a:ext cx="9280769" cy="898768"/>
          </a:xfrm>
          <a:prstGeom prst="rect">
            <a:avLst/>
          </a:prstGeom>
          <a:solidFill>
            <a:srgbClr val="195988"/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</a:t>
            </a:r>
            <a:r>
              <a:rPr lang="en-US" sz="24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Many Lost Opportunities for Justice?</a:t>
            </a: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41" y="114757"/>
            <a:ext cx="1914766" cy="63825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2142141" y="119967"/>
            <a:ext cx="7080013" cy="6330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3300" b="0" i="0" u="none" strike="noStrike" cap="none" baseline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                     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7000"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-58615" y="0"/>
            <a:ext cx="9280769" cy="898768"/>
          </a:xfrm>
          <a:prstGeom prst="rect">
            <a:avLst/>
          </a:prstGeom>
          <a:solidFill>
            <a:srgbClr val="195988"/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Shape 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41" y="114757"/>
            <a:ext cx="1914766" cy="63825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/>
        </p:nvSpPr>
        <p:spPr>
          <a:xfrm>
            <a:off x="2708756" y="119967"/>
            <a:ext cx="7080013" cy="6330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3300" b="0" i="0" u="none" strike="noStrike" cap="none" baseline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                 The Road Ahead</a:t>
            </a:r>
          </a:p>
        </p:txBody>
      </p:sp>
      <p:pic>
        <p:nvPicPr>
          <p:cNvPr id="154" name="Shape 1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9500" y="1308100"/>
            <a:ext cx="2266461" cy="176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64200" y="1752600"/>
            <a:ext cx="2844800" cy="193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02508" y="3975100"/>
            <a:ext cx="1930399" cy="19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21300" y="4584700"/>
            <a:ext cx="3479799" cy="173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-58615" y="0"/>
            <a:ext cx="9280769" cy="898768"/>
          </a:xfrm>
          <a:prstGeom prst="rect">
            <a:avLst/>
          </a:prstGeom>
          <a:solidFill>
            <a:srgbClr val="195988"/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41" y="114757"/>
            <a:ext cx="1914766" cy="63825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 txBox="1"/>
          <p:nvPr/>
        </p:nvSpPr>
        <p:spPr>
          <a:xfrm>
            <a:off x="2708756" y="119967"/>
            <a:ext cx="7080013" cy="6330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3300" b="0" i="0" u="none" strike="noStrike" cap="none" baseline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                     Why It Matters.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30000"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-58615" y="0"/>
            <a:ext cx="9280769" cy="898768"/>
          </a:xfrm>
          <a:prstGeom prst="rect">
            <a:avLst/>
          </a:prstGeom>
          <a:solidFill>
            <a:srgbClr val="195988"/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Shape 1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41" y="114757"/>
            <a:ext cx="1914766" cy="63825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/>
          <p:nvPr/>
        </p:nvSpPr>
        <p:spPr>
          <a:xfrm>
            <a:off x="2708756" y="119967"/>
            <a:ext cx="7080013" cy="6330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3300" b="0" i="0" u="none" strike="noStrike" cap="none" baseline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                Contact Information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1244600" y="1828800"/>
            <a:ext cx="6781800" cy="3416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Rebecca O’Connor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0" i="0" u="sng" strike="noStrike" cap="none" baseline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rebeccao@rainn.org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202.544.3059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Rape Kit Action Project (RKAP)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0" i="0" u="sng" strike="noStrike" cap="none" baseline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www.everykitcounts.org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everykitcounts@gmail.com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/>
        </p:nvSpPr>
        <p:spPr>
          <a:xfrm>
            <a:off x="527537" y="1074951"/>
            <a:ext cx="8225692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Rape, Abuse &amp; Incest National Network (RAINN) was founded in 1994.  At the nation’s largest anti-sexual violence organization, we do three main things:  </a:t>
            </a:r>
          </a:p>
        </p:txBody>
      </p:sp>
      <p:sp>
        <p:nvSpPr>
          <p:cNvPr id="23" name="Shape 23"/>
          <p:cNvSpPr txBox="1"/>
          <p:nvPr/>
        </p:nvSpPr>
        <p:spPr>
          <a:xfrm>
            <a:off x="1992923" y="1948158"/>
            <a:ext cx="6760308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 Victims.  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953734"/>
              </a:buClr>
              <a:buSzPct val="100000"/>
              <a:buFont typeface="Noto Symbol"/>
              <a:buChar char="✓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Sexual Assault Hotline – 1.800.656.HOPE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953734"/>
              </a:buClr>
              <a:buSzPct val="100000"/>
              <a:buFont typeface="Noto Symbol"/>
              <a:buChar char="✓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Sexual Assault Online Hotline  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953734"/>
              </a:buClr>
              <a:buSzPct val="100000"/>
              <a:buFont typeface="Noto Symbol"/>
              <a:buChar char="✓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Department of Defense Safe Helpline &amp; Safe HelpRoom &amp; Mobile App</a:t>
            </a:r>
          </a:p>
        </p:txBody>
      </p:sp>
      <p:sp>
        <p:nvSpPr>
          <p:cNvPr id="24" name="Shape 24"/>
          <p:cNvSpPr txBox="1"/>
          <p:nvPr/>
        </p:nvSpPr>
        <p:spPr>
          <a:xfrm>
            <a:off x="1992923" y="3425487"/>
            <a:ext cx="6760308" cy="20313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Educate the Public.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953734"/>
              </a:buClr>
              <a:buSzPct val="100000"/>
              <a:buFont typeface="Noto Symbol"/>
              <a:buChar char="✓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 outreach 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953734"/>
              </a:buClr>
              <a:buSzPct val="100000"/>
              <a:buFont typeface="Noto Symbol"/>
              <a:buChar char="✓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Events like RAINN Day on America’s College Campuses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953734"/>
              </a:buClr>
              <a:buSzPct val="100000"/>
              <a:buFont typeface="Noto Symbol"/>
              <a:buChar char="✓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Partnerships with the Entertainment Industry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953734"/>
              </a:buClr>
              <a:buSzPct val="100000"/>
              <a:buFont typeface="Noto Symbol"/>
              <a:buChar char="✓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Reaching over 120 million Americans each year.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Shape 25"/>
          <p:cNvSpPr txBox="1"/>
          <p:nvPr/>
        </p:nvSpPr>
        <p:spPr>
          <a:xfrm>
            <a:off x="1992923" y="5121307"/>
            <a:ext cx="6232769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Public Policy.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953734"/>
              </a:buClr>
              <a:buSzPct val="100000"/>
              <a:buFont typeface="Noto Symbol"/>
              <a:buChar char="✓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Spearhead legislative campaigns (Debbie Smith Act Reauthorization, annual appropriations work)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953734"/>
              </a:buClr>
              <a:buSzPct val="100000"/>
              <a:buFont typeface="Noto Symbol"/>
              <a:buChar char="✓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Recognized by bi-partisan Congressional leaders</a:t>
            </a:r>
          </a:p>
        </p:txBody>
      </p:sp>
      <p:pic>
        <p:nvPicPr>
          <p:cNvPr id="26" name="Shape 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89" y="5456812"/>
            <a:ext cx="747492" cy="98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hape 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662" y="2090614"/>
            <a:ext cx="599903" cy="781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662" y="3790144"/>
            <a:ext cx="767028" cy="76231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9"/>
          <p:cNvSpPr/>
          <p:nvPr/>
        </p:nvSpPr>
        <p:spPr>
          <a:xfrm>
            <a:off x="-136768" y="0"/>
            <a:ext cx="9280769" cy="898768"/>
          </a:xfrm>
          <a:prstGeom prst="rect">
            <a:avLst/>
          </a:prstGeom>
          <a:solidFill>
            <a:srgbClr val="195988"/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Shape 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541" y="114757"/>
            <a:ext cx="1914766" cy="63825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"/>
          <p:cNvSpPr txBox="1"/>
          <p:nvPr/>
        </p:nvSpPr>
        <p:spPr>
          <a:xfrm>
            <a:off x="2063986" y="114757"/>
            <a:ext cx="7080013" cy="6330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3300" b="0" i="0" u="none" strike="noStrike" cap="none" baseline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                     Organizational Snapshot 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-58615" y="0"/>
            <a:ext cx="9280769" cy="898768"/>
          </a:xfrm>
          <a:prstGeom prst="rect">
            <a:avLst/>
          </a:prstGeom>
          <a:solidFill>
            <a:srgbClr val="195988"/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41" y="114757"/>
            <a:ext cx="1914766" cy="63825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Shape 39"/>
          <p:cNvSpPr txBox="1"/>
          <p:nvPr/>
        </p:nvSpPr>
        <p:spPr>
          <a:xfrm>
            <a:off x="2923924" y="114757"/>
            <a:ext cx="7080013" cy="6330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3300" b="0" i="0" u="none" strike="noStrike" cap="none" baseline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RAINN’S Public Policy Work</a:t>
            </a:r>
          </a:p>
        </p:txBody>
      </p:sp>
      <p:pic>
        <p:nvPicPr>
          <p:cNvPr id="40" name="Shape 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8601" y="1433536"/>
            <a:ext cx="2787159" cy="137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96778" y="3827128"/>
            <a:ext cx="4103077" cy="2730243"/>
          </a:xfrm>
          <a:prstGeom prst="ellipse">
            <a:avLst/>
          </a:prstGeom>
          <a:noFill/>
          <a:ln w="63500" cap="rnd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2" name="Shape 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4433" y="4271371"/>
            <a:ext cx="3296665" cy="21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Shape 4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4433" y="1295400"/>
            <a:ext cx="3771900" cy="213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/>
        </p:nvSpPr>
        <p:spPr>
          <a:xfrm>
            <a:off x="612647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Font typeface="Cabin"/>
              <a:buNone/>
            </a:pPr>
            <a:endParaRPr sz="3000" b="0" i="0" u="none" strike="noStrike" cap="none" baseline="0">
              <a:solidFill>
                <a:srgbClr val="36609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9" name="Shape 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203569"/>
            <a:ext cx="1981199" cy="198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Shape 50"/>
          <p:cNvPicPr preferRelativeResize="0"/>
          <p:nvPr/>
        </p:nvPicPr>
        <p:blipFill rotWithShape="1">
          <a:blip r:embed="rId4">
            <a:alphaModFix/>
          </a:blip>
          <a:srcRect l="3845"/>
          <a:stretch/>
        </p:blipFill>
        <p:spPr>
          <a:xfrm>
            <a:off x="7007585" y="1203569"/>
            <a:ext cx="1758461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Shape 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14953" y="1219200"/>
            <a:ext cx="2057400" cy="154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Shape 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5000" y="3520932"/>
            <a:ext cx="1785816" cy="1785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0985" y="3501394"/>
            <a:ext cx="1863968" cy="1863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Shape 5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00816" y="1345221"/>
            <a:ext cx="1751061" cy="173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Shape 55"/>
          <p:cNvPicPr preferRelativeResize="0"/>
          <p:nvPr/>
        </p:nvPicPr>
        <p:blipFill rotWithShape="1">
          <a:blip r:embed="rId9">
            <a:alphaModFix/>
          </a:blip>
          <a:srcRect t="12903" r="4000" b="22580"/>
          <a:stretch/>
        </p:blipFill>
        <p:spPr>
          <a:xfrm>
            <a:off x="5051678" y="3362325"/>
            <a:ext cx="2800398" cy="66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 rotWithShape="1">
          <a:blip r:embed="rId10">
            <a:alphaModFix/>
          </a:blip>
          <a:srcRect l="3599" t="15333" r="3600" b="10000"/>
          <a:stretch/>
        </p:blipFill>
        <p:spPr>
          <a:xfrm>
            <a:off x="3214916" y="5423337"/>
            <a:ext cx="2971799" cy="1434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576346" y="4166757"/>
            <a:ext cx="2400395" cy="139223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/>
          <p:nvPr/>
        </p:nvSpPr>
        <p:spPr>
          <a:xfrm>
            <a:off x="-58615" y="0"/>
            <a:ext cx="9280769" cy="898768"/>
          </a:xfrm>
          <a:prstGeom prst="rect">
            <a:avLst/>
          </a:prstGeom>
          <a:solidFill>
            <a:srgbClr val="195988"/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Shape 5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9541" y="114757"/>
            <a:ext cx="1914766" cy="63825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/>
          <p:nvPr/>
        </p:nvSpPr>
        <p:spPr>
          <a:xfrm>
            <a:off x="3627307" y="114757"/>
            <a:ext cx="7080013" cy="6330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3300" b="0" i="0" u="none" strike="noStrike" cap="none" baseline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Our Partners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-1354666" y="351644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67" name="Shape 6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812" b="7813"/>
          <a:stretch/>
        </p:blipFill>
        <p:spPr>
          <a:xfrm>
            <a:off x="457200" y="2898578"/>
            <a:ext cx="3235566" cy="1820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4923" y="1261082"/>
            <a:ext cx="4539595" cy="3466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" y="4921067"/>
            <a:ext cx="1992161" cy="1494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82469" y="4968026"/>
            <a:ext cx="3899387" cy="145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200" y="1256241"/>
            <a:ext cx="3235566" cy="148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27865" y="4968026"/>
            <a:ext cx="1932036" cy="144716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/>
          <p:nvPr/>
        </p:nvSpPr>
        <p:spPr>
          <a:xfrm>
            <a:off x="-58615" y="0"/>
            <a:ext cx="9280769" cy="898768"/>
          </a:xfrm>
          <a:prstGeom prst="rect">
            <a:avLst/>
          </a:prstGeom>
          <a:solidFill>
            <a:srgbClr val="195988"/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Shape 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541" y="114757"/>
            <a:ext cx="1914766" cy="63825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3627307" y="114757"/>
            <a:ext cx="7080013" cy="6330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3300" b="0" i="0" u="none" strike="noStrike" cap="none" baseline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Our Partners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-58615" y="0"/>
            <a:ext cx="9280769" cy="898768"/>
          </a:xfrm>
          <a:prstGeom prst="rect">
            <a:avLst/>
          </a:prstGeom>
          <a:solidFill>
            <a:srgbClr val="195988"/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Shape 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41" y="114757"/>
            <a:ext cx="1914766" cy="63825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 txBox="1"/>
          <p:nvPr/>
        </p:nvSpPr>
        <p:spPr>
          <a:xfrm>
            <a:off x="2966907" y="119967"/>
            <a:ext cx="7080013" cy="6330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3300" b="0" i="0" u="none" strike="noStrike" cap="none" baseline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Why We Got Into This Space</a:t>
            </a:r>
          </a:p>
        </p:txBody>
      </p:sp>
      <p:pic>
        <p:nvPicPr>
          <p:cNvPr id="84" name="Shape 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81000" y="-266701"/>
            <a:ext cx="10150194" cy="8081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-58615" y="0"/>
            <a:ext cx="9280769" cy="898768"/>
          </a:xfrm>
          <a:prstGeom prst="rect">
            <a:avLst/>
          </a:prstGeom>
          <a:solidFill>
            <a:srgbClr val="195988"/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41" y="114757"/>
            <a:ext cx="1914766" cy="63825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2142141" y="119967"/>
            <a:ext cx="7080013" cy="6330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3300" b="0" i="0" u="none" strike="noStrike" cap="none" baseline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                    Why We’re Doing It</a:t>
            </a:r>
          </a:p>
        </p:txBody>
      </p:sp>
      <p:sp>
        <p:nvSpPr>
          <p:cNvPr id="92" name="Shape 92"/>
          <p:cNvSpPr/>
          <p:nvPr/>
        </p:nvSpPr>
        <p:spPr>
          <a:xfrm>
            <a:off x="1701800" y="1340534"/>
            <a:ext cx="5575300" cy="48013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Noto Symbol"/>
              <a:buChar char="❑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 107 seconds, another American is sexually assaulted.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Noto Symbol"/>
              <a:buChar char="❑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68% of sexual assaults go unreported to law enforcement.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Noto Symbol"/>
              <a:buChar char="❑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about 2% of rapists spend a day in jail.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Noto Symbol"/>
              <a:buChar char="❑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Rapists are serial offenders.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Noto Symbol"/>
              <a:buChar char="❑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Forensic DNA is one of the most powerful rape prevention tools we have available.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Noto Symbol"/>
              <a:buChar char="❑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on only a handful of public reports, we know that more than 100,000 sexual assault forensic evidence kits (“rape kits”) sit untested and unaccounted for. 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58615" y="0"/>
            <a:ext cx="9280769" cy="898768"/>
          </a:xfrm>
          <a:prstGeom prst="rect">
            <a:avLst/>
          </a:prstGeom>
          <a:solidFill>
            <a:srgbClr val="195988"/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41" y="114757"/>
            <a:ext cx="1914766" cy="63825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2142141" y="119967"/>
            <a:ext cx="7080013" cy="6330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3300" b="0" i="0" u="none" strike="noStrike" cap="none" baseline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                     Key Terminology/Issues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1934308" y="2222500"/>
            <a:ext cx="5660292" cy="26776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Un-Submitted Kits (“hidden backlog”)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400" b="1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Unanalyzed Kits (“backlog”)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400" b="1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Downstream impact/prosecutions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400" b="1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Victims’ rights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25000"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-58615" y="0"/>
            <a:ext cx="9280769" cy="898768"/>
          </a:xfrm>
          <a:prstGeom prst="rect">
            <a:avLst/>
          </a:prstGeom>
          <a:solidFill>
            <a:srgbClr val="195988"/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Shape 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41" y="114757"/>
            <a:ext cx="1914766" cy="63825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/>
        </p:nvSpPr>
        <p:spPr>
          <a:xfrm>
            <a:off x="2063986" y="134295"/>
            <a:ext cx="7080013" cy="6330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2200" b="0" i="0" u="none" strike="noStrike" cap="none" baseline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                         </a:t>
            </a:r>
            <a:r>
              <a:rPr lang="en-US" sz="2600" b="0" i="0" u="none" strike="noStrike" cap="none" baseline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What We’ve Done: Federal Policy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242277" y="139391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1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Justice for All Act</a:t>
            </a:r>
          </a:p>
          <a:p>
            <a:pPr marL="0" marR="0" lvl="0" indent="0" algn="ctr" rtl="0">
              <a:spcBef>
                <a:spcPts val="142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1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DNA Fingerprinting Act</a:t>
            </a:r>
          </a:p>
          <a:p>
            <a:pPr marL="0" marR="0" lvl="0" indent="0" algn="ctr" rtl="0">
              <a:spcBef>
                <a:spcPts val="142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1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Justice for All Act(s)</a:t>
            </a:r>
          </a:p>
          <a:p>
            <a:pPr marL="0" marR="0" lvl="0" indent="0" algn="ctr" rtl="0">
              <a:spcBef>
                <a:spcPts val="142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1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VAWA</a:t>
            </a:r>
          </a:p>
          <a:p>
            <a:pPr marL="0" marR="0" lvl="0" indent="0" algn="ctr" rtl="0">
              <a:spcBef>
                <a:spcPts val="142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1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SAFER Act</a:t>
            </a:r>
          </a:p>
          <a:p>
            <a:pPr marL="0" marR="0" lvl="0" indent="0" algn="ctr" rtl="0">
              <a:spcBef>
                <a:spcPts val="1420"/>
              </a:spcBef>
              <a:spcAft>
                <a:spcPts val="70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1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SAKI Grants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352</Words>
  <Application>Microsoft Office PowerPoint</Application>
  <PresentationFormat>On-screen Show (4:3)</PresentationFormat>
  <Paragraphs>85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One Is Too Many: The Problem of Un-submitted, Unanalyzed Rape Kits   Rebecca O’Connor Rape, Abuse &amp; Incest National Network (RAINN) </vt:lpstr>
      <vt:lpstr>Slide 2</vt:lpstr>
      <vt:lpstr>Slide 3</vt:lpstr>
      <vt:lpstr>Slide 4</vt:lpstr>
      <vt:lpstr> 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Is Too Many: The Problem of Un-submitted, Unanalyzed Rape Kits   Rebecca O’Connor Rape, Abuse &amp; Incest National Network (RAINN)</dc:title>
  <dc:creator>Jill</dc:creator>
  <cp:lastModifiedBy>qqs20942</cp:lastModifiedBy>
  <cp:revision>1</cp:revision>
  <dcterms:modified xsi:type="dcterms:W3CDTF">2015-05-06T15:03:49Z</dcterms:modified>
</cp:coreProperties>
</file>