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08" r:id="rId1"/>
  </p:sldMasterIdLst>
  <p:notesMasterIdLst>
    <p:notesMasterId r:id="rId25"/>
  </p:notesMasterIdLst>
  <p:handoutMasterIdLst>
    <p:handoutMasterId r:id="rId26"/>
  </p:handoutMasterIdLst>
  <p:sldIdLst>
    <p:sldId id="284" r:id="rId2"/>
    <p:sldId id="343" r:id="rId3"/>
    <p:sldId id="344" r:id="rId4"/>
    <p:sldId id="345" r:id="rId5"/>
    <p:sldId id="346" r:id="rId6"/>
    <p:sldId id="347" r:id="rId7"/>
    <p:sldId id="348" r:id="rId8"/>
    <p:sldId id="349" r:id="rId9"/>
    <p:sldId id="368" r:id="rId10"/>
    <p:sldId id="299" r:id="rId11"/>
    <p:sldId id="286" r:id="rId12"/>
    <p:sldId id="371" r:id="rId13"/>
    <p:sldId id="372" r:id="rId14"/>
    <p:sldId id="373" r:id="rId15"/>
    <p:sldId id="374" r:id="rId16"/>
    <p:sldId id="364" r:id="rId17"/>
    <p:sldId id="375" r:id="rId18"/>
    <p:sldId id="376" r:id="rId19"/>
    <p:sldId id="378" r:id="rId20"/>
    <p:sldId id="380" r:id="rId21"/>
    <p:sldId id="352" r:id="rId22"/>
    <p:sldId id="353" r:id="rId23"/>
    <p:sldId id="337" r:id="rId2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in Flaum" initials="R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87514"/>
    <a:srgbClr val="E8961A"/>
    <a:srgbClr val="005683"/>
    <a:srgbClr val="005D8D"/>
    <a:srgbClr val="0090DA"/>
    <a:srgbClr val="008AD2"/>
    <a:srgbClr val="006699"/>
    <a:srgbClr val="0645A0"/>
    <a:srgbClr val="B0B4BA"/>
    <a:srgbClr val="7F7F7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03" autoAdjust="0"/>
    <p:restoredTop sz="99113" autoAdjust="0"/>
  </p:normalViewPr>
  <p:slideViewPr>
    <p:cSldViewPr snapToGrid="0">
      <p:cViewPr>
        <p:scale>
          <a:sx n="218" d="100"/>
          <a:sy n="218" d="100"/>
        </p:scale>
        <p:origin x="0" y="258"/>
      </p:cViewPr>
      <p:guideLst>
        <p:guide orient="horz" pos="648"/>
        <p:guide orient="horz" pos="1536"/>
        <p:guide orient="horz" pos="471"/>
        <p:guide orient="horz" pos="259"/>
        <p:guide pos="193"/>
        <p:guide pos="346"/>
        <p:guide pos="2880"/>
        <p:guide pos="725"/>
      </p:guideLst>
    </p:cSldViewPr>
  </p:slideViewPr>
  <p:notesTextViewPr>
    <p:cViewPr>
      <p:scale>
        <a:sx n="100" d="100"/>
        <a:sy n="100" d="100"/>
      </p:scale>
      <p:origin x="0" y="0"/>
    </p:cViewPr>
  </p:notesTextViewPr>
  <p:sorterViewPr>
    <p:cViewPr>
      <p:scale>
        <a:sx n="171" d="100"/>
        <a:sy n="171" d="100"/>
      </p:scale>
      <p:origin x="0" y="5896"/>
    </p:cViewPr>
  </p:sorter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4F58DD62-19D7-417E-B022-202215E724DC}" type="datetimeFigureOut">
              <a:rPr lang="en-US" smtClean="0"/>
              <a:pPr/>
              <a:t>5/6/2015</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001712DA-6CE9-4249-9099-C101CAE3A073}" type="slidenum">
              <a:rPr lang="en-US" smtClean="0"/>
              <a:pPr/>
              <a:t>‹#›</a:t>
            </a:fld>
            <a:endParaRPr lang="en-US"/>
          </a:p>
        </p:txBody>
      </p:sp>
    </p:spTree>
    <p:extLst>
      <p:ext uri="{BB962C8B-B14F-4D97-AF65-F5344CB8AC3E}">
        <p14:creationId xmlns:p14="http://schemas.microsoft.com/office/powerpoint/2010/main" xmlns="" val="4104728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2"/>
            <a:ext cx="2971800" cy="464820"/>
          </a:xfrm>
          <a:prstGeom prst="rect">
            <a:avLst/>
          </a:prstGeom>
          <a:noFill/>
          <a:ln w="9525">
            <a:noFill/>
            <a:miter lim="800000"/>
            <a:headEnd/>
            <a:tailEnd/>
          </a:ln>
          <a:effectLst/>
        </p:spPr>
        <p:txBody>
          <a:bodyPr vert="horz" wrap="square" lIns="92757" tIns="46378" rIns="92757" bIns="46378" numCol="1" anchor="t" anchorCtr="0" compatLnSpc="1">
            <a:prstTxWarp prst="textNoShape">
              <a:avLst/>
            </a:prstTxWarp>
          </a:bodyPr>
          <a:lstStyle>
            <a:lvl1pPr>
              <a:defRPr sz="1200">
                <a:latin typeface="Arial" charset="0"/>
                <a:ea typeface="ＭＳ Ｐゴシック" charset="-128"/>
                <a:cs typeface="+mn-cs"/>
              </a:defRPr>
            </a:lvl1pPr>
          </a:lstStyle>
          <a:p>
            <a:pPr>
              <a:defRPr/>
            </a:pPr>
            <a:endParaRPr lang="en-US"/>
          </a:p>
        </p:txBody>
      </p:sp>
      <p:sp>
        <p:nvSpPr>
          <p:cNvPr id="5123" name="Rectangle 3"/>
          <p:cNvSpPr>
            <a:spLocks noGrp="1" noChangeArrowheads="1"/>
          </p:cNvSpPr>
          <p:nvPr>
            <p:ph type="dt" idx="1"/>
          </p:nvPr>
        </p:nvSpPr>
        <p:spPr bwMode="auto">
          <a:xfrm>
            <a:off x="3884613" y="2"/>
            <a:ext cx="2971800" cy="464820"/>
          </a:xfrm>
          <a:prstGeom prst="rect">
            <a:avLst/>
          </a:prstGeom>
          <a:noFill/>
          <a:ln w="9525">
            <a:noFill/>
            <a:miter lim="800000"/>
            <a:headEnd/>
            <a:tailEnd/>
          </a:ln>
          <a:effectLst/>
        </p:spPr>
        <p:txBody>
          <a:bodyPr vert="horz" wrap="square" lIns="92757" tIns="46378" rIns="92757" bIns="46378" numCol="1" anchor="t" anchorCtr="0" compatLnSpc="1">
            <a:prstTxWarp prst="textNoShape">
              <a:avLst/>
            </a:prstTxWarp>
          </a:bodyPr>
          <a:lstStyle>
            <a:lvl1pPr algn="r">
              <a:defRPr sz="1200">
                <a:latin typeface="Arial" charset="0"/>
                <a:ea typeface="ＭＳ Ｐゴシック" charset="-128"/>
                <a:cs typeface="+mn-cs"/>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04900" y="696913"/>
            <a:ext cx="4648200" cy="348773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415792"/>
            <a:ext cx="5486400" cy="4183380"/>
          </a:xfrm>
          <a:prstGeom prst="rect">
            <a:avLst/>
          </a:prstGeom>
          <a:noFill/>
          <a:ln w="9525">
            <a:noFill/>
            <a:miter lim="800000"/>
            <a:headEnd/>
            <a:tailEnd/>
          </a:ln>
          <a:effectLst/>
        </p:spPr>
        <p:txBody>
          <a:bodyPr vert="horz" wrap="square" lIns="92757" tIns="46378" rIns="92757" bIns="463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29968"/>
            <a:ext cx="2971800" cy="464820"/>
          </a:xfrm>
          <a:prstGeom prst="rect">
            <a:avLst/>
          </a:prstGeom>
          <a:noFill/>
          <a:ln w="9525">
            <a:noFill/>
            <a:miter lim="800000"/>
            <a:headEnd/>
            <a:tailEnd/>
          </a:ln>
          <a:effectLst/>
        </p:spPr>
        <p:txBody>
          <a:bodyPr vert="horz" wrap="square" lIns="92757" tIns="46378" rIns="92757" bIns="46378" numCol="1" anchor="b" anchorCtr="0" compatLnSpc="1">
            <a:prstTxWarp prst="textNoShape">
              <a:avLst/>
            </a:prstTxWarp>
          </a:bodyPr>
          <a:lstStyle>
            <a:lvl1pPr>
              <a:defRPr sz="1200">
                <a:latin typeface="Arial" charset="0"/>
                <a:ea typeface="ＭＳ Ｐゴシック"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4613" y="8829968"/>
            <a:ext cx="2971800" cy="464820"/>
          </a:xfrm>
          <a:prstGeom prst="rect">
            <a:avLst/>
          </a:prstGeom>
          <a:noFill/>
          <a:ln w="9525">
            <a:noFill/>
            <a:miter lim="800000"/>
            <a:headEnd/>
            <a:tailEnd/>
          </a:ln>
          <a:effectLst/>
        </p:spPr>
        <p:txBody>
          <a:bodyPr vert="horz" wrap="square" lIns="92757" tIns="46378" rIns="92757" bIns="46378" numCol="1" anchor="b" anchorCtr="0" compatLnSpc="1">
            <a:prstTxWarp prst="textNoShape">
              <a:avLst/>
            </a:prstTxWarp>
          </a:bodyPr>
          <a:lstStyle>
            <a:lvl1pPr algn="r">
              <a:defRPr sz="1200"/>
            </a:lvl1pPr>
          </a:lstStyle>
          <a:p>
            <a:pPr>
              <a:defRPr/>
            </a:pPr>
            <a:fld id="{AE66F69A-7A68-47B0-BE6A-CBC31D1F9709}" type="slidenum">
              <a:rPr lang="en-US"/>
              <a:pPr>
                <a:defRPr/>
              </a:pPr>
              <a:t>‹#›</a:t>
            </a:fld>
            <a:endParaRPr lang="en-US"/>
          </a:p>
        </p:txBody>
      </p:sp>
    </p:spTree>
    <p:extLst>
      <p:ext uri="{BB962C8B-B14F-4D97-AF65-F5344CB8AC3E}">
        <p14:creationId xmlns:p14="http://schemas.microsoft.com/office/powerpoint/2010/main" xmlns="" val="31250238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6" charset="0"/>
        <a:ea typeface="MS PGothic"/>
        <a:cs typeface="MS PGothic"/>
      </a:defRPr>
    </a:lvl1pPr>
    <a:lvl2pPr marL="457200" algn="l" rtl="0" eaLnBrk="0" fontAlgn="base" hangingPunct="0">
      <a:spcBef>
        <a:spcPct val="30000"/>
      </a:spcBef>
      <a:spcAft>
        <a:spcPct val="0"/>
      </a:spcAft>
      <a:defRPr sz="1200" kern="1200">
        <a:solidFill>
          <a:schemeClr val="tx1"/>
        </a:solidFill>
        <a:latin typeface="Arial" pitchFamily="-106" charset="0"/>
        <a:ea typeface="MS PGothic"/>
        <a:cs typeface="MS PGothic"/>
      </a:defRPr>
    </a:lvl2pPr>
    <a:lvl3pPr marL="914400" algn="l" rtl="0" eaLnBrk="0" fontAlgn="base" hangingPunct="0">
      <a:spcBef>
        <a:spcPct val="30000"/>
      </a:spcBef>
      <a:spcAft>
        <a:spcPct val="0"/>
      </a:spcAft>
      <a:defRPr sz="1200" kern="1200">
        <a:solidFill>
          <a:schemeClr val="tx1"/>
        </a:solidFill>
        <a:latin typeface="Arial" pitchFamily="-106" charset="0"/>
        <a:ea typeface="MS PGothic"/>
        <a:cs typeface="MS PGothic"/>
      </a:defRPr>
    </a:lvl3pPr>
    <a:lvl4pPr marL="1371600" algn="l" rtl="0" eaLnBrk="0" fontAlgn="base" hangingPunct="0">
      <a:spcBef>
        <a:spcPct val="30000"/>
      </a:spcBef>
      <a:spcAft>
        <a:spcPct val="0"/>
      </a:spcAft>
      <a:defRPr sz="1200" kern="1200">
        <a:solidFill>
          <a:schemeClr val="tx1"/>
        </a:solidFill>
        <a:latin typeface="Arial" pitchFamily="-106" charset="0"/>
        <a:ea typeface="MS PGothic"/>
        <a:cs typeface="MS PGothic"/>
      </a:defRPr>
    </a:lvl4pPr>
    <a:lvl5pPr marL="1828800" algn="l" rtl="0" eaLnBrk="0" fontAlgn="base" hangingPunct="0">
      <a:spcBef>
        <a:spcPct val="30000"/>
      </a:spcBef>
      <a:spcAft>
        <a:spcPct val="0"/>
      </a:spcAft>
      <a:defRPr sz="1200" kern="1200">
        <a:solidFill>
          <a:schemeClr val="tx1"/>
        </a:solidFill>
        <a:latin typeface="Arial" pitchFamily="-106" charset="0"/>
        <a:ea typeface="MS PGothic"/>
        <a:cs typeface="MS PGothic"/>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885051" y="8830628"/>
            <a:ext cx="2971382" cy="4641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13" rIns="91425" bIns="45713" anchor="b"/>
          <a:lstStyle>
            <a:lvl1pPr defTabSz="927100" eaLnBrk="0" hangingPunct="0">
              <a:defRPr>
                <a:solidFill>
                  <a:schemeClr val="tx1"/>
                </a:solidFill>
                <a:latin typeface="Century Gothic" charset="0"/>
                <a:ea typeface="ＭＳ Ｐゴシック" charset="-128"/>
              </a:defRPr>
            </a:lvl1pPr>
            <a:lvl2pPr marL="742950" indent="-285750" defTabSz="927100" eaLnBrk="0" hangingPunct="0">
              <a:defRPr>
                <a:solidFill>
                  <a:schemeClr val="tx1"/>
                </a:solidFill>
                <a:latin typeface="Century Gothic" charset="0"/>
                <a:ea typeface="ＭＳ Ｐゴシック" charset="-128"/>
              </a:defRPr>
            </a:lvl2pPr>
            <a:lvl3pPr marL="1143000" indent="-228600" defTabSz="927100" eaLnBrk="0" hangingPunct="0">
              <a:defRPr>
                <a:solidFill>
                  <a:schemeClr val="tx1"/>
                </a:solidFill>
                <a:latin typeface="Century Gothic" charset="0"/>
                <a:ea typeface="ＭＳ Ｐゴシック" charset="-128"/>
              </a:defRPr>
            </a:lvl3pPr>
            <a:lvl4pPr marL="1600200" indent="-228600" defTabSz="927100" eaLnBrk="0" hangingPunct="0">
              <a:defRPr>
                <a:solidFill>
                  <a:schemeClr val="tx1"/>
                </a:solidFill>
                <a:latin typeface="Century Gothic" charset="0"/>
                <a:ea typeface="ＭＳ Ｐゴシック" charset="-128"/>
              </a:defRPr>
            </a:lvl4pPr>
            <a:lvl5pPr marL="2057400" indent="-228600" defTabSz="927100" eaLnBrk="0" hangingPunct="0">
              <a:defRPr>
                <a:solidFill>
                  <a:schemeClr val="tx1"/>
                </a:solidFill>
                <a:latin typeface="Century Gothic" charset="0"/>
                <a:ea typeface="ＭＳ Ｐゴシック" charset="-128"/>
              </a:defRPr>
            </a:lvl5pPr>
            <a:lvl6pPr marL="2514600" indent="-228600" defTabSz="927100" eaLnBrk="0" fontAlgn="base" hangingPunct="0">
              <a:spcBef>
                <a:spcPct val="0"/>
              </a:spcBef>
              <a:spcAft>
                <a:spcPct val="0"/>
              </a:spcAft>
              <a:defRPr>
                <a:solidFill>
                  <a:schemeClr val="tx1"/>
                </a:solidFill>
                <a:latin typeface="Century Gothic" charset="0"/>
                <a:ea typeface="ＭＳ Ｐゴシック" charset="-128"/>
              </a:defRPr>
            </a:lvl6pPr>
            <a:lvl7pPr marL="2971800" indent="-228600" defTabSz="927100" eaLnBrk="0" fontAlgn="base" hangingPunct="0">
              <a:spcBef>
                <a:spcPct val="0"/>
              </a:spcBef>
              <a:spcAft>
                <a:spcPct val="0"/>
              </a:spcAft>
              <a:defRPr>
                <a:solidFill>
                  <a:schemeClr val="tx1"/>
                </a:solidFill>
                <a:latin typeface="Century Gothic" charset="0"/>
                <a:ea typeface="ＭＳ Ｐゴシック" charset="-128"/>
              </a:defRPr>
            </a:lvl7pPr>
            <a:lvl8pPr marL="3429000" indent="-228600" defTabSz="927100" eaLnBrk="0" fontAlgn="base" hangingPunct="0">
              <a:spcBef>
                <a:spcPct val="0"/>
              </a:spcBef>
              <a:spcAft>
                <a:spcPct val="0"/>
              </a:spcAft>
              <a:defRPr>
                <a:solidFill>
                  <a:schemeClr val="tx1"/>
                </a:solidFill>
                <a:latin typeface="Century Gothic" charset="0"/>
                <a:ea typeface="ＭＳ Ｐゴシック" charset="-128"/>
              </a:defRPr>
            </a:lvl8pPr>
            <a:lvl9pPr marL="3886200" indent="-228600" defTabSz="927100" eaLnBrk="0" fontAlgn="base" hangingPunct="0">
              <a:spcBef>
                <a:spcPct val="0"/>
              </a:spcBef>
              <a:spcAft>
                <a:spcPct val="0"/>
              </a:spcAft>
              <a:defRPr>
                <a:solidFill>
                  <a:schemeClr val="tx1"/>
                </a:solidFill>
                <a:latin typeface="Century Gothic" charset="0"/>
                <a:ea typeface="ＭＳ Ｐゴシック" charset="-128"/>
              </a:defRPr>
            </a:lvl9pPr>
          </a:lstStyle>
          <a:p>
            <a:pPr algn="r" eaLnBrk="1" hangingPunct="1"/>
            <a:fld id="{BA429C2D-3AFD-41AE-A143-6758DD3CE320}" type="slidenum">
              <a:rPr lang="en-US" sz="1200">
                <a:latin typeface="Times New Roman" charset="0"/>
              </a:rPr>
              <a:pPr algn="r" eaLnBrk="1" hangingPunct="1"/>
              <a:t>18</a:t>
            </a:fld>
            <a:endParaRPr lang="en-US" sz="1200">
              <a:latin typeface="Times New Roman" charset="0"/>
            </a:endParaRPr>
          </a:p>
        </p:txBody>
      </p:sp>
      <p:sp>
        <p:nvSpPr>
          <p:cNvPr id="111619" name="Rectangle 7"/>
          <p:cNvSpPr txBox="1">
            <a:spLocks noGrp="1" noChangeArrowheads="1"/>
          </p:cNvSpPr>
          <p:nvPr/>
        </p:nvSpPr>
        <p:spPr bwMode="auto">
          <a:xfrm>
            <a:off x="3885051" y="8830628"/>
            <a:ext cx="2971382" cy="4641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13" rIns="91425" bIns="45713" anchor="b"/>
          <a:lstStyle>
            <a:lvl1pPr defTabSz="927100" eaLnBrk="0" hangingPunct="0">
              <a:defRPr>
                <a:solidFill>
                  <a:schemeClr val="tx1"/>
                </a:solidFill>
                <a:latin typeface="Century Gothic" charset="0"/>
                <a:ea typeface="ＭＳ Ｐゴシック" charset="-128"/>
              </a:defRPr>
            </a:lvl1pPr>
            <a:lvl2pPr marL="742950" indent="-285750" defTabSz="927100" eaLnBrk="0" hangingPunct="0">
              <a:defRPr>
                <a:solidFill>
                  <a:schemeClr val="tx1"/>
                </a:solidFill>
                <a:latin typeface="Century Gothic" charset="0"/>
                <a:ea typeface="ＭＳ Ｐゴシック" charset="-128"/>
              </a:defRPr>
            </a:lvl2pPr>
            <a:lvl3pPr marL="1143000" indent="-228600" defTabSz="927100" eaLnBrk="0" hangingPunct="0">
              <a:defRPr>
                <a:solidFill>
                  <a:schemeClr val="tx1"/>
                </a:solidFill>
                <a:latin typeface="Century Gothic" charset="0"/>
                <a:ea typeface="ＭＳ Ｐゴシック" charset="-128"/>
              </a:defRPr>
            </a:lvl3pPr>
            <a:lvl4pPr marL="1600200" indent="-228600" defTabSz="927100" eaLnBrk="0" hangingPunct="0">
              <a:defRPr>
                <a:solidFill>
                  <a:schemeClr val="tx1"/>
                </a:solidFill>
                <a:latin typeface="Century Gothic" charset="0"/>
                <a:ea typeface="ＭＳ Ｐゴシック" charset="-128"/>
              </a:defRPr>
            </a:lvl4pPr>
            <a:lvl5pPr marL="2057400" indent="-228600" defTabSz="927100" eaLnBrk="0" hangingPunct="0">
              <a:defRPr>
                <a:solidFill>
                  <a:schemeClr val="tx1"/>
                </a:solidFill>
                <a:latin typeface="Century Gothic" charset="0"/>
                <a:ea typeface="ＭＳ Ｐゴシック" charset="-128"/>
              </a:defRPr>
            </a:lvl5pPr>
            <a:lvl6pPr marL="2514600" indent="-228600" defTabSz="927100" eaLnBrk="0" fontAlgn="base" hangingPunct="0">
              <a:spcBef>
                <a:spcPct val="0"/>
              </a:spcBef>
              <a:spcAft>
                <a:spcPct val="0"/>
              </a:spcAft>
              <a:defRPr>
                <a:solidFill>
                  <a:schemeClr val="tx1"/>
                </a:solidFill>
                <a:latin typeface="Century Gothic" charset="0"/>
                <a:ea typeface="ＭＳ Ｐゴシック" charset="-128"/>
              </a:defRPr>
            </a:lvl6pPr>
            <a:lvl7pPr marL="2971800" indent="-228600" defTabSz="927100" eaLnBrk="0" fontAlgn="base" hangingPunct="0">
              <a:spcBef>
                <a:spcPct val="0"/>
              </a:spcBef>
              <a:spcAft>
                <a:spcPct val="0"/>
              </a:spcAft>
              <a:defRPr>
                <a:solidFill>
                  <a:schemeClr val="tx1"/>
                </a:solidFill>
                <a:latin typeface="Century Gothic" charset="0"/>
                <a:ea typeface="ＭＳ Ｐゴシック" charset="-128"/>
              </a:defRPr>
            </a:lvl7pPr>
            <a:lvl8pPr marL="3429000" indent="-228600" defTabSz="927100" eaLnBrk="0" fontAlgn="base" hangingPunct="0">
              <a:spcBef>
                <a:spcPct val="0"/>
              </a:spcBef>
              <a:spcAft>
                <a:spcPct val="0"/>
              </a:spcAft>
              <a:defRPr>
                <a:solidFill>
                  <a:schemeClr val="tx1"/>
                </a:solidFill>
                <a:latin typeface="Century Gothic" charset="0"/>
                <a:ea typeface="ＭＳ Ｐゴシック" charset="-128"/>
              </a:defRPr>
            </a:lvl8pPr>
            <a:lvl9pPr marL="3886200" indent="-228600" defTabSz="927100" eaLnBrk="0" fontAlgn="base" hangingPunct="0">
              <a:spcBef>
                <a:spcPct val="0"/>
              </a:spcBef>
              <a:spcAft>
                <a:spcPct val="0"/>
              </a:spcAft>
              <a:defRPr>
                <a:solidFill>
                  <a:schemeClr val="tx1"/>
                </a:solidFill>
                <a:latin typeface="Century Gothic" charset="0"/>
                <a:ea typeface="ＭＳ Ｐゴシック" charset="-128"/>
              </a:defRPr>
            </a:lvl9pPr>
          </a:lstStyle>
          <a:p>
            <a:pPr algn="r" eaLnBrk="1" hangingPunct="1"/>
            <a:fld id="{DA3131FC-1B01-4E2F-947E-1E3C12E7C4FC}" type="slidenum">
              <a:rPr lang="en-US" sz="1200">
                <a:latin typeface="Times New Roman" charset="0"/>
              </a:rPr>
              <a:pPr algn="r" eaLnBrk="1" hangingPunct="1"/>
              <a:t>18</a:t>
            </a:fld>
            <a:endParaRPr lang="en-US" sz="1200">
              <a:latin typeface="Times New Roman" charset="0"/>
            </a:endParaRPr>
          </a:p>
        </p:txBody>
      </p:sp>
      <p:sp>
        <p:nvSpPr>
          <p:cNvPr id="111620" name="Rectangle 2"/>
          <p:cNvSpPr>
            <a:spLocks noGrp="1" noRot="1" noChangeAspect="1" noChangeArrowheads="1" noTextEdit="1"/>
          </p:cNvSpPr>
          <p:nvPr>
            <p:ph type="sldImg"/>
          </p:nvPr>
        </p:nvSpPr>
        <p:spPr bwMode="auto">
          <a:xfrm>
            <a:off x="1108075"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162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5" tIns="45713" rIns="91425" bIns="45713" numCol="1" anchor="t" anchorCtr="0" compatLnSpc="1">
            <a:prstTxWarp prst="textNoShape">
              <a:avLst/>
            </a:prstTxWarp>
          </a:bodyPr>
          <a:lstStyle/>
          <a:p>
            <a:pPr eaLnBrk="1" hangingPunct="1"/>
            <a:endParaRPr lang="en-US" sz="1000">
              <a:latin typeface="Palatino Linotype" pitchFamily="18" charset="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3885051" y="8830628"/>
            <a:ext cx="2971382" cy="4641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13" rIns="91425" bIns="45713" anchor="b"/>
          <a:lstStyle>
            <a:lvl1pPr defTabSz="927100" eaLnBrk="0" hangingPunct="0">
              <a:defRPr>
                <a:solidFill>
                  <a:schemeClr val="tx1"/>
                </a:solidFill>
                <a:latin typeface="Century Gothic" charset="0"/>
                <a:ea typeface="ＭＳ Ｐゴシック" charset="-128"/>
              </a:defRPr>
            </a:lvl1pPr>
            <a:lvl2pPr marL="742950" indent="-285750" defTabSz="927100" eaLnBrk="0" hangingPunct="0">
              <a:defRPr>
                <a:solidFill>
                  <a:schemeClr val="tx1"/>
                </a:solidFill>
                <a:latin typeface="Century Gothic" charset="0"/>
                <a:ea typeface="ＭＳ Ｐゴシック" charset="-128"/>
              </a:defRPr>
            </a:lvl2pPr>
            <a:lvl3pPr marL="1143000" indent="-228600" defTabSz="927100" eaLnBrk="0" hangingPunct="0">
              <a:defRPr>
                <a:solidFill>
                  <a:schemeClr val="tx1"/>
                </a:solidFill>
                <a:latin typeface="Century Gothic" charset="0"/>
                <a:ea typeface="ＭＳ Ｐゴシック" charset="-128"/>
              </a:defRPr>
            </a:lvl3pPr>
            <a:lvl4pPr marL="1600200" indent="-228600" defTabSz="927100" eaLnBrk="0" hangingPunct="0">
              <a:defRPr>
                <a:solidFill>
                  <a:schemeClr val="tx1"/>
                </a:solidFill>
                <a:latin typeface="Century Gothic" charset="0"/>
                <a:ea typeface="ＭＳ Ｐゴシック" charset="-128"/>
              </a:defRPr>
            </a:lvl4pPr>
            <a:lvl5pPr marL="2057400" indent="-228600" defTabSz="927100" eaLnBrk="0" hangingPunct="0">
              <a:defRPr>
                <a:solidFill>
                  <a:schemeClr val="tx1"/>
                </a:solidFill>
                <a:latin typeface="Century Gothic" charset="0"/>
                <a:ea typeface="ＭＳ Ｐゴシック" charset="-128"/>
              </a:defRPr>
            </a:lvl5pPr>
            <a:lvl6pPr marL="2514600" indent="-228600" defTabSz="927100" eaLnBrk="0" fontAlgn="base" hangingPunct="0">
              <a:spcBef>
                <a:spcPct val="0"/>
              </a:spcBef>
              <a:spcAft>
                <a:spcPct val="0"/>
              </a:spcAft>
              <a:defRPr>
                <a:solidFill>
                  <a:schemeClr val="tx1"/>
                </a:solidFill>
                <a:latin typeface="Century Gothic" charset="0"/>
                <a:ea typeface="ＭＳ Ｐゴシック" charset="-128"/>
              </a:defRPr>
            </a:lvl6pPr>
            <a:lvl7pPr marL="2971800" indent="-228600" defTabSz="927100" eaLnBrk="0" fontAlgn="base" hangingPunct="0">
              <a:spcBef>
                <a:spcPct val="0"/>
              </a:spcBef>
              <a:spcAft>
                <a:spcPct val="0"/>
              </a:spcAft>
              <a:defRPr>
                <a:solidFill>
                  <a:schemeClr val="tx1"/>
                </a:solidFill>
                <a:latin typeface="Century Gothic" charset="0"/>
                <a:ea typeface="ＭＳ Ｐゴシック" charset="-128"/>
              </a:defRPr>
            </a:lvl7pPr>
            <a:lvl8pPr marL="3429000" indent="-228600" defTabSz="927100" eaLnBrk="0" fontAlgn="base" hangingPunct="0">
              <a:spcBef>
                <a:spcPct val="0"/>
              </a:spcBef>
              <a:spcAft>
                <a:spcPct val="0"/>
              </a:spcAft>
              <a:defRPr>
                <a:solidFill>
                  <a:schemeClr val="tx1"/>
                </a:solidFill>
                <a:latin typeface="Century Gothic" charset="0"/>
                <a:ea typeface="ＭＳ Ｐゴシック" charset="-128"/>
              </a:defRPr>
            </a:lvl8pPr>
            <a:lvl9pPr marL="3886200" indent="-228600" defTabSz="927100" eaLnBrk="0" fontAlgn="base" hangingPunct="0">
              <a:spcBef>
                <a:spcPct val="0"/>
              </a:spcBef>
              <a:spcAft>
                <a:spcPct val="0"/>
              </a:spcAft>
              <a:defRPr>
                <a:solidFill>
                  <a:schemeClr val="tx1"/>
                </a:solidFill>
                <a:latin typeface="Century Gothic" charset="0"/>
                <a:ea typeface="ＭＳ Ｐゴシック" charset="-128"/>
              </a:defRPr>
            </a:lvl9pPr>
          </a:lstStyle>
          <a:p>
            <a:pPr algn="r" eaLnBrk="1" hangingPunct="1"/>
            <a:fld id="{9AEE06C1-70A0-4155-A796-3CC8C963E5C5}" type="slidenum">
              <a:rPr lang="en-US" sz="1200">
                <a:latin typeface="Times New Roman" charset="0"/>
              </a:rPr>
              <a:pPr algn="r" eaLnBrk="1" hangingPunct="1"/>
              <a:t>19</a:t>
            </a:fld>
            <a:endParaRPr lang="en-US" sz="1200">
              <a:latin typeface="Times New Roman" charset="0"/>
            </a:endParaRPr>
          </a:p>
        </p:txBody>
      </p:sp>
      <p:sp>
        <p:nvSpPr>
          <p:cNvPr id="104451" name="Rectangle 7"/>
          <p:cNvSpPr txBox="1">
            <a:spLocks noGrp="1" noChangeArrowheads="1"/>
          </p:cNvSpPr>
          <p:nvPr/>
        </p:nvSpPr>
        <p:spPr bwMode="auto">
          <a:xfrm>
            <a:off x="3885051" y="8830628"/>
            <a:ext cx="2971382" cy="4641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13" rIns="91425" bIns="45713" anchor="b"/>
          <a:lstStyle>
            <a:lvl1pPr defTabSz="927100" eaLnBrk="0" hangingPunct="0">
              <a:defRPr>
                <a:solidFill>
                  <a:schemeClr val="tx1"/>
                </a:solidFill>
                <a:latin typeface="Century Gothic" charset="0"/>
                <a:ea typeface="ＭＳ Ｐゴシック" charset="-128"/>
              </a:defRPr>
            </a:lvl1pPr>
            <a:lvl2pPr marL="742950" indent="-285750" defTabSz="927100" eaLnBrk="0" hangingPunct="0">
              <a:defRPr>
                <a:solidFill>
                  <a:schemeClr val="tx1"/>
                </a:solidFill>
                <a:latin typeface="Century Gothic" charset="0"/>
                <a:ea typeface="ＭＳ Ｐゴシック" charset="-128"/>
              </a:defRPr>
            </a:lvl2pPr>
            <a:lvl3pPr marL="1143000" indent="-228600" defTabSz="927100" eaLnBrk="0" hangingPunct="0">
              <a:defRPr>
                <a:solidFill>
                  <a:schemeClr val="tx1"/>
                </a:solidFill>
                <a:latin typeface="Century Gothic" charset="0"/>
                <a:ea typeface="ＭＳ Ｐゴシック" charset="-128"/>
              </a:defRPr>
            </a:lvl3pPr>
            <a:lvl4pPr marL="1600200" indent="-228600" defTabSz="927100" eaLnBrk="0" hangingPunct="0">
              <a:defRPr>
                <a:solidFill>
                  <a:schemeClr val="tx1"/>
                </a:solidFill>
                <a:latin typeface="Century Gothic" charset="0"/>
                <a:ea typeface="ＭＳ Ｐゴシック" charset="-128"/>
              </a:defRPr>
            </a:lvl4pPr>
            <a:lvl5pPr marL="2057400" indent="-228600" defTabSz="927100" eaLnBrk="0" hangingPunct="0">
              <a:defRPr>
                <a:solidFill>
                  <a:schemeClr val="tx1"/>
                </a:solidFill>
                <a:latin typeface="Century Gothic" charset="0"/>
                <a:ea typeface="ＭＳ Ｐゴシック" charset="-128"/>
              </a:defRPr>
            </a:lvl5pPr>
            <a:lvl6pPr marL="2514600" indent="-228600" defTabSz="927100" eaLnBrk="0" fontAlgn="base" hangingPunct="0">
              <a:spcBef>
                <a:spcPct val="0"/>
              </a:spcBef>
              <a:spcAft>
                <a:spcPct val="0"/>
              </a:spcAft>
              <a:defRPr>
                <a:solidFill>
                  <a:schemeClr val="tx1"/>
                </a:solidFill>
                <a:latin typeface="Century Gothic" charset="0"/>
                <a:ea typeface="ＭＳ Ｐゴシック" charset="-128"/>
              </a:defRPr>
            </a:lvl6pPr>
            <a:lvl7pPr marL="2971800" indent="-228600" defTabSz="927100" eaLnBrk="0" fontAlgn="base" hangingPunct="0">
              <a:spcBef>
                <a:spcPct val="0"/>
              </a:spcBef>
              <a:spcAft>
                <a:spcPct val="0"/>
              </a:spcAft>
              <a:defRPr>
                <a:solidFill>
                  <a:schemeClr val="tx1"/>
                </a:solidFill>
                <a:latin typeface="Century Gothic" charset="0"/>
                <a:ea typeface="ＭＳ Ｐゴシック" charset="-128"/>
              </a:defRPr>
            </a:lvl7pPr>
            <a:lvl8pPr marL="3429000" indent="-228600" defTabSz="927100" eaLnBrk="0" fontAlgn="base" hangingPunct="0">
              <a:spcBef>
                <a:spcPct val="0"/>
              </a:spcBef>
              <a:spcAft>
                <a:spcPct val="0"/>
              </a:spcAft>
              <a:defRPr>
                <a:solidFill>
                  <a:schemeClr val="tx1"/>
                </a:solidFill>
                <a:latin typeface="Century Gothic" charset="0"/>
                <a:ea typeface="ＭＳ Ｐゴシック" charset="-128"/>
              </a:defRPr>
            </a:lvl8pPr>
            <a:lvl9pPr marL="3886200" indent="-228600" defTabSz="927100" eaLnBrk="0" fontAlgn="base" hangingPunct="0">
              <a:spcBef>
                <a:spcPct val="0"/>
              </a:spcBef>
              <a:spcAft>
                <a:spcPct val="0"/>
              </a:spcAft>
              <a:defRPr>
                <a:solidFill>
                  <a:schemeClr val="tx1"/>
                </a:solidFill>
                <a:latin typeface="Century Gothic" charset="0"/>
                <a:ea typeface="ＭＳ Ｐゴシック" charset="-128"/>
              </a:defRPr>
            </a:lvl9pPr>
          </a:lstStyle>
          <a:p>
            <a:pPr algn="r" eaLnBrk="1" hangingPunct="1"/>
            <a:fld id="{4DA0C297-FB8F-4B59-9DA1-E375DC73525C}" type="slidenum">
              <a:rPr lang="en-US" sz="1200">
                <a:latin typeface="Times New Roman" charset="0"/>
              </a:rPr>
              <a:pPr algn="r" eaLnBrk="1" hangingPunct="1"/>
              <a:t>19</a:t>
            </a:fld>
            <a:endParaRPr lang="en-US" sz="1200">
              <a:latin typeface="Times New Roman" charset="0"/>
            </a:endParaRPr>
          </a:p>
        </p:txBody>
      </p:sp>
      <p:sp>
        <p:nvSpPr>
          <p:cNvPr id="104452" name="Rectangle 2"/>
          <p:cNvSpPr>
            <a:spLocks noGrp="1" noRot="1" noChangeAspect="1" noChangeArrowheads="1" noTextEdit="1"/>
          </p:cNvSpPr>
          <p:nvPr>
            <p:ph type="sldImg"/>
          </p:nvPr>
        </p:nvSpPr>
        <p:spPr bwMode="auto">
          <a:xfrm>
            <a:off x="1108075"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445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5" tIns="45713" rIns="91425" bIns="45713" numCol="1" anchor="t" anchorCtr="0" compatLnSpc="1">
            <a:prstTxWarp prst="textNoShape">
              <a:avLst/>
            </a:prstTxWarp>
          </a:bodyPr>
          <a:lstStyle/>
          <a:p>
            <a:pPr eaLnBrk="1" hangingPunct="1"/>
            <a:endParaRPr lang="en-US" smtClean="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09" tIns="45705" rIns="91409" bIns="45705" numCol="1" anchor="t" anchorCtr="0" compatLnSpc="1">
            <a:prstTxWarp prst="textNoShape">
              <a:avLst/>
            </a:prstTxWarp>
          </a:bodyPr>
          <a:lstStyle/>
          <a:p>
            <a:endParaRPr lang="en-US" smtClean="0">
              <a:ea typeface="ＭＳ Ｐゴシック" charset="-128"/>
            </a:endParaRPr>
          </a:p>
        </p:txBody>
      </p:sp>
      <p:sp>
        <p:nvSpPr>
          <p:cNvPr id="116740" name="Slide Number Placeholder 3"/>
          <p:cNvSpPr txBox="1">
            <a:spLocks noGrp="1"/>
          </p:cNvSpPr>
          <p:nvPr/>
        </p:nvSpPr>
        <p:spPr bwMode="auto">
          <a:xfrm>
            <a:off x="3885052" y="8830629"/>
            <a:ext cx="2971382" cy="4641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9" tIns="45705" rIns="91409" bIns="45705" anchor="b"/>
          <a:lstStyle>
            <a:lvl1pPr defTabSz="927100" eaLnBrk="0" hangingPunct="0">
              <a:defRPr>
                <a:solidFill>
                  <a:schemeClr val="tx1"/>
                </a:solidFill>
                <a:latin typeface="Century Gothic" charset="0"/>
                <a:ea typeface="ＭＳ Ｐゴシック" charset="-128"/>
              </a:defRPr>
            </a:lvl1pPr>
            <a:lvl2pPr marL="742950" indent="-285750" defTabSz="927100" eaLnBrk="0" hangingPunct="0">
              <a:defRPr>
                <a:solidFill>
                  <a:schemeClr val="tx1"/>
                </a:solidFill>
                <a:latin typeface="Century Gothic" charset="0"/>
                <a:ea typeface="ＭＳ Ｐゴシック" charset="-128"/>
              </a:defRPr>
            </a:lvl2pPr>
            <a:lvl3pPr marL="1143000" indent="-228600" defTabSz="927100" eaLnBrk="0" hangingPunct="0">
              <a:defRPr>
                <a:solidFill>
                  <a:schemeClr val="tx1"/>
                </a:solidFill>
                <a:latin typeface="Century Gothic" charset="0"/>
                <a:ea typeface="ＭＳ Ｐゴシック" charset="-128"/>
              </a:defRPr>
            </a:lvl3pPr>
            <a:lvl4pPr marL="1600200" indent="-228600" defTabSz="927100" eaLnBrk="0" hangingPunct="0">
              <a:defRPr>
                <a:solidFill>
                  <a:schemeClr val="tx1"/>
                </a:solidFill>
                <a:latin typeface="Century Gothic" charset="0"/>
                <a:ea typeface="ＭＳ Ｐゴシック" charset="-128"/>
              </a:defRPr>
            </a:lvl4pPr>
            <a:lvl5pPr marL="2057400" indent="-228600" defTabSz="927100" eaLnBrk="0" hangingPunct="0">
              <a:defRPr>
                <a:solidFill>
                  <a:schemeClr val="tx1"/>
                </a:solidFill>
                <a:latin typeface="Century Gothic" charset="0"/>
                <a:ea typeface="ＭＳ Ｐゴシック" charset="-128"/>
              </a:defRPr>
            </a:lvl5pPr>
            <a:lvl6pPr marL="2514600" indent="-228600" defTabSz="927100" eaLnBrk="0" fontAlgn="base" hangingPunct="0">
              <a:spcBef>
                <a:spcPct val="0"/>
              </a:spcBef>
              <a:spcAft>
                <a:spcPct val="0"/>
              </a:spcAft>
              <a:defRPr>
                <a:solidFill>
                  <a:schemeClr val="tx1"/>
                </a:solidFill>
                <a:latin typeface="Century Gothic" charset="0"/>
                <a:ea typeface="ＭＳ Ｐゴシック" charset="-128"/>
              </a:defRPr>
            </a:lvl6pPr>
            <a:lvl7pPr marL="2971800" indent="-228600" defTabSz="927100" eaLnBrk="0" fontAlgn="base" hangingPunct="0">
              <a:spcBef>
                <a:spcPct val="0"/>
              </a:spcBef>
              <a:spcAft>
                <a:spcPct val="0"/>
              </a:spcAft>
              <a:defRPr>
                <a:solidFill>
                  <a:schemeClr val="tx1"/>
                </a:solidFill>
                <a:latin typeface="Century Gothic" charset="0"/>
                <a:ea typeface="ＭＳ Ｐゴシック" charset="-128"/>
              </a:defRPr>
            </a:lvl7pPr>
            <a:lvl8pPr marL="3429000" indent="-228600" defTabSz="927100" eaLnBrk="0" fontAlgn="base" hangingPunct="0">
              <a:spcBef>
                <a:spcPct val="0"/>
              </a:spcBef>
              <a:spcAft>
                <a:spcPct val="0"/>
              </a:spcAft>
              <a:defRPr>
                <a:solidFill>
                  <a:schemeClr val="tx1"/>
                </a:solidFill>
                <a:latin typeface="Century Gothic" charset="0"/>
                <a:ea typeface="ＭＳ Ｐゴシック" charset="-128"/>
              </a:defRPr>
            </a:lvl8pPr>
            <a:lvl9pPr marL="3886200" indent="-228600" defTabSz="927100" eaLnBrk="0" fontAlgn="base" hangingPunct="0">
              <a:spcBef>
                <a:spcPct val="0"/>
              </a:spcBef>
              <a:spcAft>
                <a:spcPct val="0"/>
              </a:spcAft>
              <a:defRPr>
                <a:solidFill>
                  <a:schemeClr val="tx1"/>
                </a:solidFill>
                <a:latin typeface="Century Gothic" charset="0"/>
                <a:ea typeface="ＭＳ Ｐゴシック" charset="-128"/>
              </a:defRPr>
            </a:lvl9pPr>
          </a:lstStyle>
          <a:p>
            <a:pPr algn="r" eaLnBrk="1" hangingPunct="1"/>
            <a:fld id="{50D89B0A-CF52-4CD5-950D-64657B2201F4}" type="slidenum">
              <a:rPr lang="en-US" sz="1100">
                <a:latin typeface="Times New Roman" charset="0"/>
              </a:rPr>
              <a:pPr algn="r" eaLnBrk="1" hangingPunct="1"/>
              <a:t>20</a:t>
            </a:fld>
            <a:endParaRPr lang="en-US" sz="1100">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Your presentations will be live streamed to an online audience and recorded for archival presentation. By presenting, you acknowledge that the presentation content is wholly your own work, or that you have full and explicit permissions to use the presentation content. Please see the release form as part of this package.</a:t>
            </a:r>
          </a:p>
          <a:p>
            <a:endParaRPr lang="en-US">
              <a:latin typeface="Calibri" charset="0"/>
            </a:endParaRPr>
          </a:p>
          <a:p>
            <a:r>
              <a:rPr lang="en-US">
                <a:latin typeface="Calibri" charset="0"/>
              </a:rPr>
              <a:t>Please print and sign the consent and release document shown on the left-hand side of your screen. </a:t>
            </a:r>
          </a:p>
          <a:p>
            <a:endParaRPr lang="en-US">
              <a:latin typeface="Calibri" charset="0"/>
            </a:endParaRPr>
          </a:p>
          <a:p>
            <a:r>
              <a:rPr lang="en-US">
                <a:latin typeface="Calibri" charset="0"/>
              </a:rPr>
              <a:t>You can either email or fax this to the contact information on your screen. This document allows us to release the archived version of your presentation for our On-Demand Training.</a:t>
            </a:r>
          </a:p>
          <a:p>
            <a:endParaRPr lang="en-US">
              <a:latin typeface="Calibri"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E0971FE-16CB-F747-9628-4CCAB09170B1}" type="slidenum">
              <a:rPr lang="en-US" sz="1200">
                <a:latin typeface="Calibri" charset="0"/>
              </a:rPr>
              <a:pPr eaLnBrk="1" hangingPunct="1"/>
              <a:t>22</a:t>
            </a:fld>
            <a:endParaRPr lang="en-US"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300">
                <a:solidFill>
                  <a:schemeClr val="tx1"/>
                </a:solidFill>
                <a:latin typeface="Arial" pitchFamily="34" charset="0"/>
                <a:ea typeface="ＭＳ Ｐゴシック" pitchFamily="34" charset="-128"/>
              </a:defRPr>
            </a:lvl1pPr>
            <a:lvl2pPr marL="702756" indent="-270291" eaLnBrk="0" hangingPunct="0">
              <a:defRPr sz="2300">
                <a:solidFill>
                  <a:schemeClr val="tx1"/>
                </a:solidFill>
                <a:latin typeface="Arial" pitchFamily="34" charset="0"/>
                <a:ea typeface="ＭＳ Ｐゴシック" pitchFamily="34" charset="-128"/>
              </a:defRPr>
            </a:lvl2pPr>
            <a:lvl3pPr marL="1081164" indent="-216233" eaLnBrk="0" hangingPunct="0">
              <a:defRPr sz="2300">
                <a:solidFill>
                  <a:schemeClr val="tx1"/>
                </a:solidFill>
                <a:latin typeface="Arial" pitchFamily="34" charset="0"/>
                <a:ea typeface="ＭＳ Ｐゴシック" pitchFamily="34" charset="-128"/>
              </a:defRPr>
            </a:lvl3pPr>
            <a:lvl4pPr marL="1513629" indent="-216233" eaLnBrk="0" hangingPunct="0">
              <a:defRPr sz="2300">
                <a:solidFill>
                  <a:schemeClr val="tx1"/>
                </a:solidFill>
                <a:latin typeface="Arial" pitchFamily="34" charset="0"/>
                <a:ea typeface="ＭＳ Ｐゴシック" pitchFamily="34" charset="-128"/>
              </a:defRPr>
            </a:lvl4pPr>
            <a:lvl5pPr marL="1946095" indent="-216233" eaLnBrk="0" hangingPunct="0">
              <a:defRPr sz="2300">
                <a:solidFill>
                  <a:schemeClr val="tx1"/>
                </a:solidFill>
                <a:latin typeface="Arial" pitchFamily="34" charset="0"/>
                <a:ea typeface="ＭＳ Ｐゴシック" pitchFamily="34" charset="-128"/>
              </a:defRPr>
            </a:lvl5pPr>
            <a:lvl6pPr marL="2378560" indent="-216233"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811026" indent="-216233"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243491" indent="-216233"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675957" indent="-216233"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pPr eaLnBrk="1" hangingPunct="1"/>
            <a:fld id="{FA2E6616-CF45-40F5-BA3A-5553C4AF8CE0}" type="slidenum">
              <a:rPr lang="en-US" sz="1200">
                <a:solidFill>
                  <a:prstClr val="black"/>
                </a:solidFill>
              </a:rPr>
              <a:pPr eaLnBrk="1" hangingPunct="1"/>
              <a:t>23</a:t>
            </a:fld>
            <a:endParaRPr lang="en-US"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solidFill>
                <a:srgbClr val="2DA2BF">
                  <a:tint val="20000"/>
                </a:srgbClr>
              </a:solidFill>
            </a:endParaRPr>
          </a:p>
        </p:txBody>
      </p:sp>
      <p:sp>
        <p:nvSpPr>
          <p:cNvPr id="6" name="Slide Number Placeholder 5"/>
          <p:cNvSpPr>
            <a:spLocks noGrp="1"/>
          </p:cNvSpPr>
          <p:nvPr>
            <p:ph type="sldNum" sz="quarter" idx="12"/>
          </p:nvPr>
        </p:nvSpPr>
        <p:spPr/>
        <p:txBody>
          <a:bodyPr/>
          <a:lstStyle/>
          <a:p>
            <a:fld id="{FDEC6F17-0CCA-40D8-B54B-042E562B131F}" type="slidenum">
              <a:rPr lang="en-US" smtClean="0"/>
              <a:pPr/>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p>
            <a:fld id="{C097CE3D-BE1B-4AC5-8FED-3FF1152D637B}"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p>
            <a:fld id="{F2ABF360-2A63-404C-B149-9300373411F5}"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p>
            <a:fld id="{FD6974C8-5B54-4A5D-AA6A-B028C1D5EE06}"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pPr>
              <a:defRPr/>
            </a:pPr>
            <a:endParaRPr lang="en-US">
              <a:solidFill>
                <a:prstClr val="black"/>
              </a:solidFill>
            </a:endParaRPr>
          </a:p>
        </p:txBody>
      </p:sp>
      <p:sp>
        <p:nvSpPr>
          <p:cNvPr id="91" name="Footer Placeholder 90"/>
          <p:cNvSpPr>
            <a:spLocks noGrp="1"/>
          </p:cNvSpPr>
          <p:nvPr>
            <p:ph type="ftr" sz="quarter" idx="11"/>
          </p:nvPr>
        </p:nvSpPr>
        <p:spPr/>
        <p:txBody>
          <a:bodyPr/>
          <a:lstStyle/>
          <a:p>
            <a:pPr>
              <a:defRPr/>
            </a:pPr>
            <a:endParaRPr lang="en-US">
              <a:solidFill>
                <a:prstClr val="black"/>
              </a:solidFill>
            </a:endParaRPr>
          </a:p>
        </p:txBody>
      </p:sp>
      <p:sp>
        <p:nvSpPr>
          <p:cNvPr id="92" name="Slide Number Placeholder 91"/>
          <p:cNvSpPr>
            <a:spLocks noGrp="1"/>
          </p:cNvSpPr>
          <p:nvPr>
            <p:ph type="sldNum" sz="quarter" idx="12"/>
          </p:nvPr>
        </p:nvSpPr>
        <p:spPr/>
        <p:txBody>
          <a:bodyPr/>
          <a:lstStyle/>
          <a:p>
            <a:fld id="{8A4FD1E6-FA14-40AD-87B7-F2D33C3454C8}" type="slidenum">
              <a:rPr lang="en-US" smtClean="0">
                <a:solidFill>
                  <a:prstClr val="black"/>
                </a:solidFill>
              </a:rPr>
              <a:pPr/>
              <a:t>‹#›</a:t>
            </a:fld>
            <a:endParaRPr lang="en-US">
              <a:solidFill>
                <a:prstClr val="black"/>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p>
            <a:fld id="{4E32EB68-94CF-4CBF-8EFB-7EC897524FA1}"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prstClr val="black"/>
              </a:solidFill>
            </a:endParaRPr>
          </a:p>
        </p:txBody>
      </p:sp>
      <p:sp>
        <p:nvSpPr>
          <p:cNvPr id="8" name="Footer Placeholder 7"/>
          <p:cNvSpPr>
            <a:spLocks noGrp="1"/>
          </p:cNvSpPr>
          <p:nvPr>
            <p:ph type="ftr" sz="quarter" idx="11"/>
          </p:nvPr>
        </p:nvSpPr>
        <p:spPr/>
        <p:txBody>
          <a:bodyPr/>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p>
            <a:fld id="{87C3F881-181D-40E5-BDFB-97F1DD26CFF7}"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prstClr val="black"/>
              </a:solidFill>
            </a:endParaRPr>
          </a:p>
        </p:txBody>
      </p:sp>
      <p:sp>
        <p:nvSpPr>
          <p:cNvPr id="4" name="Footer Placeholder 3"/>
          <p:cNvSpPr>
            <a:spLocks noGrp="1"/>
          </p:cNvSpPr>
          <p:nvPr>
            <p:ph type="ftr" sz="quarter" idx="11"/>
          </p:nvPr>
        </p:nvSpPr>
        <p:spPr/>
        <p:txBody>
          <a:bodyPr/>
          <a:lstStyle/>
          <a:p>
            <a:pPr>
              <a:defRPr/>
            </a:pPr>
            <a:endParaRPr lang="en-US">
              <a:solidFill>
                <a:prstClr val="black"/>
              </a:solidFill>
            </a:endParaRPr>
          </a:p>
        </p:txBody>
      </p:sp>
      <p:sp>
        <p:nvSpPr>
          <p:cNvPr id="5" name="Slide Number Placeholder 4"/>
          <p:cNvSpPr>
            <a:spLocks noGrp="1"/>
          </p:cNvSpPr>
          <p:nvPr>
            <p:ph type="sldNum" sz="quarter" idx="12"/>
          </p:nvPr>
        </p:nvSpPr>
        <p:spPr/>
        <p:txBody>
          <a:bodyPr/>
          <a:lstStyle/>
          <a:p>
            <a:fld id="{54FA0114-5867-42EC-AC10-BF20793CB6D6}"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solidFill>
            </a:endParaRPr>
          </a:p>
        </p:txBody>
      </p:sp>
      <p:sp>
        <p:nvSpPr>
          <p:cNvPr id="3" name="Footer Placeholder 2"/>
          <p:cNvSpPr>
            <a:spLocks noGrp="1"/>
          </p:cNvSpPr>
          <p:nvPr>
            <p:ph type="ftr" sz="quarter" idx="11"/>
          </p:nvPr>
        </p:nvSpPr>
        <p:spPr/>
        <p:txBody>
          <a:bodyPr/>
          <a:lstStyle/>
          <a:p>
            <a:pPr>
              <a:defRPr/>
            </a:pPr>
            <a:endParaRPr lang="en-US">
              <a:solidFill>
                <a:prstClr val="black"/>
              </a:solidFill>
            </a:endParaRPr>
          </a:p>
        </p:txBody>
      </p:sp>
      <p:sp>
        <p:nvSpPr>
          <p:cNvPr id="4" name="Slide Number Placeholder 3"/>
          <p:cNvSpPr>
            <a:spLocks noGrp="1"/>
          </p:cNvSpPr>
          <p:nvPr>
            <p:ph type="sldNum" sz="quarter" idx="12"/>
          </p:nvPr>
        </p:nvSpPr>
        <p:spPr/>
        <p:txBody>
          <a:bodyPr/>
          <a:lstStyle/>
          <a:p>
            <a:fld id="{828870DE-A9EF-4548-88E4-AF7F97C6933C}"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p>
            <a:fld id="{CF82A756-3B20-4DF0-8B3A-A5D98AB39A4A}" type="slidenum">
              <a:rPr lang="en-US" smtClean="0">
                <a:solidFill>
                  <a:prstClr val="black"/>
                </a:solidFill>
              </a:rPr>
              <a:pPr/>
              <a:t>‹#›</a:t>
            </a:fld>
            <a:endParaRPr lang="en-US">
              <a:solidFill>
                <a:prstClr val="black"/>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p>
            <a:fld id="{A27349D7-815F-40F0-AE92-481434BD23A8}" type="slidenum">
              <a:rPr lang="en-US" smtClean="0">
                <a:solidFill>
                  <a:prstClr val="black"/>
                </a:solidFill>
              </a:rPr>
              <a:pPr/>
              <a:t>‹#›</a:t>
            </a:fld>
            <a:endParaRPr lang="en-US">
              <a:solidFill>
                <a:prstClr val="black"/>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en-US">
              <a:solidFill>
                <a:prstClr val="black"/>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a:solidFill>
                <a:prstClr val="black"/>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A076E7F2-6C9E-4878-92E3-59E8BD52ED8E}" type="slidenum">
              <a:rPr lang="en-US" smtClean="0">
                <a:solidFill>
                  <a:prstClr val="black"/>
                </a:solidFill>
                <a:latin typeface="Arial" pitchFamily="34" charset="0"/>
                <a:ea typeface="ＭＳ Ｐゴシック" pitchFamily="34" charset="-128"/>
              </a:rPr>
              <a:pPr/>
              <a:t>‹#›</a:t>
            </a:fld>
            <a:endParaRPr lang="en-US" smtClean="0">
              <a:solidFill>
                <a:prstClr val="black"/>
              </a:solidFill>
              <a:latin typeface="Arial" pitchFamily="34" charset="0"/>
              <a:ea typeface="ＭＳ Ｐゴシック" pitchFamily="34" charset="-128"/>
            </a:endParaRPr>
          </a:p>
        </p:txBody>
      </p:sp>
    </p:spTree>
  </p:cSld>
  <p:clrMap bg1="dk1" tx1="lt1" bg2="dk2" tx2="lt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ftr="0" dt="0"/>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918" y="-82620"/>
            <a:ext cx="8686800" cy="1830388"/>
          </a:xfrm>
        </p:spPr>
        <p:txBody>
          <a:bodyPr>
            <a:noAutofit/>
          </a:bodyPr>
          <a:lstStyle/>
          <a:p>
            <a:pPr algn="ctr">
              <a:defRPr/>
            </a:pPr>
            <a:r>
              <a:rPr lang="en-US" sz="3600" dirty="0" smtClean="0">
                <a:effectLst/>
              </a:rPr>
              <a:t/>
            </a:r>
            <a:br>
              <a:rPr lang="en-US" sz="3600" dirty="0" smtClean="0">
                <a:effectLst/>
              </a:rPr>
            </a:br>
            <a:r>
              <a:rPr lang="en-US" dirty="0">
                <a:effectLst>
                  <a:outerShdw blurRad="38100" dist="38100" dir="2700000" algn="tl">
                    <a:srgbClr val="000000">
                      <a:alpha val="43137"/>
                    </a:srgbClr>
                  </a:outerShdw>
                </a:effectLst>
              </a:rPr>
              <a:t>Why Forensic Service Providers Assisting Sexual Assault Investigations should Offer  Y Chromosome Testing Services</a:t>
            </a:r>
            <a:endParaRPr lang="en-US" sz="3600" dirty="0">
              <a:effectLst>
                <a:outerShdw blurRad="38100" dist="38100" dir="2700000" algn="tl">
                  <a:srgbClr val="000000">
                    <a:alpha val="43137"/>
                  </a:srgbClr>
                </a:outerShdw>
              </a:effectLst>
            </a:endParaRPr>
          </a:p>
        </p:txBody>
      </p:sp>
      <p:sp>
        <p:nvSpPr>
          <p:cNvPr id="17409" name="Rectangle 3"/>
          <p:cNvSpPr>
            <a:spLocks noGrp="1" noChangeArrowheads="1"/>
          </p:cNvSpPr>
          <p:nvPr>
            <p:ph type="subTitle" idx="1"/>
          </p:nvPr>
        </p:nvSpPr>
        <p:spPr>
          <a:xfrm>
            <a:off x="0" y="5598956"/>
            <a:ext cx="9144000" cy="875727"/>
          </a:xfrm>
          <a:solidFill>
            <a:schemeClr val="accent1"/>
          </a:solidFill>
          <a:ln>
            <a:solidFill>
              <a:schemeClr val="accent1"/>
            </a:solidFill>
          </a:ln>
        </p:spPr>
        <p:txBody>
          <a:bodyPr>
            <a:normAutofit lnSpcReduction="10000"/>
          </a:bodyPr>
          <a:lstStyle/>
          <a:p>
            <a:pPr marR="0" algn="ctr" eaLnBrk="1" hangingPunct="1"/>
            <a:r>
              <a:rPr lang="en-US" sz="3200" dirty="0" smtClean="0">
                <a:latin typeface="Arial" pitchFamily="34" charset="0"/>
                <a:ea typeface="ＭＳ Ｐゴシック" pitchFamily="34" charset="-128"/>
              </a:rPr>
              <a:t>Jack </a:t>
            </a:r>
            <a:r>
              <a:rPr lang="en-US" sz="3200" dirty="0" err="1" smtClean="0">
                <a:latin typeface="Arial" pitchFamily="34" charset="0"/>
                <a:ea typeface="ＭＳ Ｐゴシック" pitchFamily="34" charset="-128"/>
              </a:rPr>
              <a:t>Ballantyne</a:t>
            </a:r>
            <a:r>
              <a:rPr lang="en-US" sz="3200" dirty="0" smtClean="0">
                <a:latin typeface="Arial" pitchFamily="34" charset="0"/>
                <a:ea typeface="ＭＳ Ｐゴシック" pitchFamily="34" charset="-128"/>
              </a:rPr>
              <a:t>, Erin Hanson</a:t>
            </a:r>
          </a:p>
          <a:p>
            <a:pPr marR="0" algn="ctr" eaLnBrk="1" hangingPunct="1"/>
            <a:r>
              <a:rPr lang="en-US" sz="1800" dirty="0" smtClean="0">
                <a:solidFill>
                  <a:schemeClr val="accent2">
                    <a:lumMod val="60000"/>
                    <a:lumOff val="40000"/>
                  </a:schemeClr>
                </a:solidFill>
                <a:latin typeface="Arial" pitchFamily="34" charset="0"/>
                <a:ea typeface="ＭＳ Ｐゴシック" pitchFamily="34" charset="-128"/>
              </a:rPr>
              <a:t>National Center for Forensic Science, UCF</a:t>
            </a:r>
          </a:p>
        </p:txBody>
      </p:sp>
      <p:pic>
        <p:nvPicPr>
          <p:cNvPr id="17410" name="Picture 3" descr="glaire_spz"/>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41533" y="2179782"/>
            <a:ext cx="3619133" cy="25777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7160262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55472"/>
            <a:ext cx="8915400" cy="1143000"/>
          </a:xfrm>
        </p:spPr>
        <p:txBody>
          <a:bodyPr>
            <a:noAutofit/>
          </a:bodyPr>
          <a:lstStyle/>
          <a:p>
            <a:pPr algn="ctr">
              <a:defRPr/>
            </a:pPr>
            <a:r>
              <a:rPr lang="en-US" sz="4000" dirty="0" smtClean="0">
                <a:effectLst>
                  <a:outerShdw blurRad="38100" dist="38100" dir="2700000" algn="tl">
                    <a:srgbClr val="000000">
                      <a:alpha val="43137"/>
                    </a:srgbClr>
                  </a:outerShdw>
                </a:effectLst>
              </a:rPr>
              <a:t>New(</a:t>
            </a:r>
            <a:r>
              <a:rPr lang="en-US" sz="4000" dirty="0" err="1" smtClean="0">
                <a:effectLst>
                  <a:outerShdw blurRad="38100" dist="38100" dir="2700000" algn="tl">
                    <a:srgbClr val="000000">
                      <a:alpha val="43137"/>
                    </a:srgbClr>
                  </a:outerShdw>
                </a:effectLst>
              </a:rPr>
              <a:t>ish</a:t>
            </a:r>
            <a:r>
              <a:rPr lang="en-US" sz="4000" dirty="0" smtClean="0">
                <a:effectLst>
                  <a:outerShdw blurRad="38100" dist="38100" dir="2700000" algn="tl">
                    <a:srgbClr val="000000">
                      <a:alpha val="43137"/>
                    </a:srgbClr>
                  </a:outerShdw>
                </a:effectLst>
              </a:rPr>
              <a:t>) DNA Quant Kits facilitate standard STR versus Y-STR workflow </a:t>
            </a:r>
            <a:endParaRPr lang="en-US" sz="4000" dirty="0">
              <a:effectLst>
                <a:outerShdw blurRad="38100" dist="38100" dir="2700000" algn="tl">
                  <a:srgbClr val="000000">
                    <a:alpha val="43137"/>
                  </a:srgbClr>
                </a:outerShdw>
              </a:effectLst>
            </a:endParaRPr>
          </a:p>
        </p:txBody>
      </p:sp>
      <p:sp>
        <p:nvSpPr>
          <p:cNvPr id="34835"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0D3CA27-6B3B-49AA-8024-AF4F14093FA0}" type="slidenum">
              <a:rPr lang="en-US" sz="1000">
                <a:solidFill>
                  <a:prstClr val="black"/>
                </a:solidFill>
              </a:rPr>
              <a:pPr eaLnBrk="1" hangingPunct="1"/>
              <a:t>10</a:t>
            </a:fld>
            <a:endParaRPr lang="en-US" sz="1000" dirty="0">
              <a:solidFill>
                <a:prstClr val="black"/>
              </a:solidFill>
            </a:endParaRPr>
          </a:p>
        </p:txBody>
      </p:sp>
      <p:sp>
        <p:nvSpPr>
          <p:cNvPr id="5" name="Rectangle 4"/>
          <p:cNvSpPr>
            <a:spLocks noChangeArrowheads="1"/>
          </p:cNvSpPr>
          <p:nvPr/>
        </p:nvSpPr>
        <p:spPr bwMode="auto">
          <a:xfrm>
            <a:off x="228600" y="1603272"/>
            <a:ext cx="2362200" cy="990600"/>
          </a:xfrm>
          <a:prstGeom prst="rect">
            <a:avLst/>
          </a:prstGeom>
          <a:gradFill rotWithShape="1">
            <a:gsLst>
              <a:gs pos="0">
                <a:srgbClr val="2ABAE3"/>
              </a:gs>
              <a:gs pos="30000">
                <a:srgbClr val="0A99BE"/>
              </a:gs>
              <a:gs pos="50000">
                <a:srgbClr val="0086AA"/>
              </a:gs>
              <a:gs pos="100000">
                <a:srgbClr val="005269"/>
              </a:gs>
            </a:gsLst>
            <a:lin ang="5400000"/>
          </a:gradFill>
          <a:ln w="9525">
            <a:solidFill>
              <a:schemeClr val="accent1"/>
            </a:solidFill>
            <a:miter lim="800000"/>
            <a:headEnd/>
            <a:tailEnd/>
          </a:ln>
          <a:effectLst>
            <a:outerShdw blurRad="50800" dist="38100" dir="5400000" rotWithShape="0">
              <a:srgbClr val="808080">
                <a:alpha val="34998"/>
              </a:srgbClr>
            </a:outerShdw>
          </a:effectLst>
        </p:spPr>
        <p:txBody>
          <a:bodyPr anchor="ctr"/>
          <a:lstStyle/>
          <a:p>
            <a:pPr algn="ctr">
              <a:defRPr/>
            </a:pPr>
            <a:endParaRPr lang="en-US" dirty="0">
              <a:solidFill>
                <a:prstClr val="white"/>
              </a:solidFill>
              <a:latin typeface="Lucida Sans Unicode"/>
              <a:ea typeface="ＭＳ Ｐゴシック" pitchFamily="34" charset="-128"/>
            </a:endParaRPr>
          </a:p>
        </p:txBody>
      </p:sp>
      <p:sp>
        <p:nvSpPr>
          <p:cNvPr id="34819" name="TextBox 5"/>
          <p:cNvSpPr txBox="1">
            <a:spLocks noChangeArrowheads="1"/>
          </p:cNvSpPr>
          <p:nvPr/>
        </p:nvSpPr>
        <p:spPr bwMode="auto">
          <a:xfrm>
            <a:off x="352794" y="1719160"/>
            <a:ext cx="223800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b="1" dirty="0" smtClean="0">
                <a:effectLst>
                  <a:outerShdw blurRad="38100" dist="38100" dir="2700000" algn="tl">
                    <a:srgbClr val="000000">
                      <a:alpha val="43137"/>
                    </a:srgbClr>
                  </a:outerShdw>
                </a:effectLst>
              </a:rPr>
              <a:t>Autosomal/total human</a:t>
            </a:r>
          </a:p>
        </p:txBody>
      </p:sp>
      <p:cxnSp>
        <p:nvCxnSpPr>
          <p:cNvPr id="9" name="Straight Arrow Connector 8"/>
          <p:cNvCxnSpPr>
            <a:cxnSpLocks noChangeShapeType="1"/>
          </p:cNvCxnSpPr>
          <p:nvPr/>
        </p:nvCxnSpPr>
        <p:spPr bwMode="auto">
          <a:xfrm>
            <a:off x="1371600" y="2441472"/>
            <a:ext cx="0" cy="762000"/>
          </a:xfrm>
          <a:prstGeom prst="straightConnector1">
            <a:avLst/>
          </a:prstGeom>
          <a:noFill/>
          <a:ln w="55000" cmpd="thickThin">
            <a:solidFill>
              <a:schemeClr val="accent2">
                <a:lumMod val="60000"/>
                <a:lumOff val="40000"/>
              </a:schemeClr>
            </a:solidFill>
            <a:round/>
            <a:headEnd/>
            <a:tailEnd type="arrow" w="med" len="med"/>
          </a:ln>
          <a:effectLst>
            <a:outerShdw blurRad="50800" dist="381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34821" name="TextBox 9"/>
          <p:cNvSpPr txBox="1">
            <a:spLocks noChangeArrowheads="1"/>
          </p:cNvSpPr>
          <p:nvPr/>
        </p:nvSpPr>
        <p:spPr bwMode="auto">
          <a:xfrm>
            <a:off x="304799" y="3203472"/>
            <a:ext cx="317731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b="1" dirty="0" smtClean="0">
                <a:effectLst>
                  <a:outerShdw blurRad="38100" dist="38100" dir="2700000" algn="tl">
                    <a:srgbClr val="000000">
                      <a:alpha val="43137"/>
                    </a:srgbClr>
                  </a:outerShdw>
                </a:effectLst>
              </a:rPr>
              <a:t>Total Human Quant</a:t>
            </a:r>
          </a:p>
          <a:p>
            <a:pPr eaLnBrk="1" hangingPunct="1"/>
            <a:r>
              <a:rPr lang="en-US" sz="1800" b="1" dirty="0" smtClean="0">
                <a:effectLst>
                  <a:outerShdw blurRad="38100" dist="38100" dir="2700000" algn="tl">
                    <a:srgbClr val="000000">
                      <a:alpha val="43137"/>
                    </a:srgbClr>
                  </a:outerShdw>
                </a:effectLst>
              </a:rPr>
              <a:t>            Also</a:t>
            </a:r>
          </a:p>
          <a:p>
            <a:pPr eaLnBrk="1" hangingPunct="1"/>
            <a:r>
              <a:rPr lang="en-US" sz="1800" b="1" dirty="0" smtClean="0">
                <a:effectLst>
                  <a:outerShdw blurRad="38100" dist="38100" dir="2700000" algn="tl">
                    <a:srgbClr val="000000">
                      <a:alpha val="43137"/>
                    </a:srgbClr>
                  </a:outerShdw>
                </a:effectLst>
              </a:rPr>
              <a:t>Quality (Degradation) Index</a:t>
            </a:r>
          </a:p>
        </p:txBody>
      </p:sp>
      <p:sp>
        <p:nvSpPr>
          <p:cNvPr id="11" name="Rectangle 10"/>
          <p:cNvSpPr>
            <a:spLocks noChangeArrowheads="1"/>
          </p:cNvSpPr>
          <p:nvPr/>
        </p:nvSpPr>
        <p:spPr bwMode="auto">
          <a:xfrm>
            <a:off x="3352800" y="1603272"/>
            <a:ext cx="2362200" cy="990600"/>
          </a:xfrm>
          <a:prstGeom prst="rect">
            <a:avLst/>
          </a:prstGeom>
          <a:gradFill rotWithShape="1">
            <a:gsLst>
              <a:gs pos="0">
                <a:srgbClr val="2ABAE3"/>
              </a:gs>
              <a:gs pos="30000">
                <a:srgbClr val="0A99BE"/>
              </a:gs>
              <a:gs pos="50000">
                <a:srgbClr val="0086AA"/>
              </a:gs>
              <a:gs pos="100000">
                <a:srgbClr val="005269"/>
              </a:gs>
            </a:gsLst>
            <a:lin ang="5400000"/>
          </a:gradFill>
          <a:ln w="9525">
            <a:solidFill>
              <a:schemeClr val="accent1"/>
            </a:solidFill>
            <a:miter lim="800000"/>
            <a:headEnd/>
            <a:tailEnd/>
          </a:ln>
          <a:effectLst>
            <a:outerShdw blurRad="50800" dist="38100" dir="5400000" rotWithShape="0">
              <a:srgbClr val="808080">
                <a:alpha val="34998"/>
              </a:srgbClr>
            </a:outerShdw>
          </a:effectLst>
        </p:spPr>
        <p:txBody>
          <a:bodyPr anchor="ctr"/>
          <a:lstStyle/>
          <a:p>
            <a:pPr algn="ctr">
              <a:defRPr/>
            </a:pPr>
            <a:endParaRPr lang="en-US" dirty="0">
              <a:solidFill>
                <a:prstClr val="white"/>
              </a:solidFill>
              <a:latin typeface="Lucida Sans Unicode"/>
              <a:ea typeface="ＭＳ Ｐゴシック" pitchFamily="34" charset="-128"/>
            </a:endParaRPr>
          </a:p>
        </p:txBody>
      </p:sp>
      <p:sp>
        <p:nvSpPr>
          <p:cNvPr id="34823" name="TextBox 11"/>
          <p:cNvSpPr txBox="1">
            <a:spLocks noChangeArrowheads="1"/>
          </p:cNvSpPr>
          <p:nvPr/>
        </p:nvSpPr>
        <p:spPr bwMode="auto">
          <a:xfrm>
            <a:off x="3510308" y="1831872"/>
            <a:ext cx="2169688" cy="677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000" b="1" dirty="0" smtClean="0">
                <a:effectLst>
                  <a:outerShdw blurRad="38100" dist="38100" dir="2700000" algn="tl">
                    <a:srgbClr val="000000">
                      <a:alpha val="43137"/>
                    </a:srgbClr>
                  </a:outerShdw>
                </a:effectLst>
              </a:rPr>
              <a:t>Male/Y specific</a:t>
            </a:r>
          </a:p>
          <a:p>
            <a:pPr eaLnBrk="1" hangingPunct="1"/>
            <a:endParaRPr lang="en-US" sz="1800" b="1" dirty="0" smtClean="0">
              <a:effectLst>
                <a:outerShdw blurRad="38100" dist="38100" dir="2700000" algn="tl">
                  <a:srgbClr val="000000">
                    <a:alpha val="43137"/>
                  </a:srgbClr>
                </a:outerShdw>
              </a:effectLst>
            </a:endParaRPr>
          </a:p>
        </p:txBody>
      </p:sp>
      <p:cxnSp>
        <p:nvCxnSpPr>
          <p:cNvPr id="13" name="Straight Arrow Connector 12"/>
          <p:cNvCxnSpPr>
            <a:cxnSpLocks noChangeShapeType="1"/>
          </p:cNvCxnSpPr>
          <p:nvPr/>
        </p:nvCxnSpPr>
        <p:spPr bwMode="auto">
          <a:xfrm>
            <a:off x="4495800" y="2454172"/>
            <a:ext cx="0" cy="762000"/>
          </a:xfrm>
          <a:prstGeom prst="straightConnector1">
            <a:avLst/>
          </a:prstGeom>
          <a:noFill/>
          <a:ln w="55000" cmpd="thickThin">
            <a:solidFill>
              <a:schemeClr val="accent2">
                <a:lumMod val="60000"/>
                <a:lumOff val="40000"/>
              </a:schemeClr>
            </a:solidFill>
            <a:round/>
            <a:headEnd/>
            <a:tailEnd type="arrow" w="med" len="med"/>
          </a:ln>
          <a:effectLst>
            <a:outerShdw blurRad="50800" dist="381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34825" name="TextBox 13"/>
          <p:cNvSpPr txBox="1">
            <a:spLocks noChangeArrowheads="1"/>
          </p:cNvSpPr>
          <p:nvPr/>
        </p:nvSpPr>
        <p:spPr bwMode="auto">
          <a:xfrm>
            <a:off x="3733800" y="3203472"/>
            <a:ext cx="2362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b="1" dirty="0" smtClean="0">
                <a:effectLst>
                  <a:outerShdw blurRad="38100" dist="38100" dir="2700000" algn="tl">
                    <a:srgbClr val="000000">
                      <a:alpha val="43137"/>
                    </a:srgbClr>
                  </a:outerShdw>
                </a:effectLst>
              </a:rPr>
              <a:t>Male DNA Quant</a:t>
            </a:r>
          </a:p>
        </p:txBody>
      </p:sp>
      <p:sp>
        <p:nvSpPr>
          <p:cNvPr id="15" name="Rectangle 14"/>
          <p:cNvSpPr>
            <a:spLocks noChangeArrowheads="1"/>
          </p:cNvSpPr>
          <p:nvPr/>
        </p:nvSpPr>
        <p:spPr bwMode="auto">
          <a:xfrm>
            <a:off x="6324600" y="1603272"/>
            <a:ext cx="2362200" cy="990600"/>
          </a:xfrm>
          <a:prstGeom prst="rect">
            <a:avLst/>
          </a:prstGeom>
          <a:gradFill rotWithShape="1">
            <a:gsLst>
              <a:gs pos="0">
                <a:srgbClr val="2ABAE3"/>
              </a:gs>
              <a:gs pos="30000">
                <a:srgbClr val="0A99BE"/>
              </a:gs>
              <a:gs pos="50000">
                <a:srgbClr val="0086AA"/>
              </a:gs>
              <a:gs pos="100000">
                <a:srgbClr val="005269"/>
              </a:gs>
            </a:gsLst>
            <a:lin ang="5400000"/>
          </a:gradFill>
          <a:ln w="9525">
            <a:solidFill>
              <a:schemeClr val="accent1"/>
            </a:solidFill>
            <a:miter lim="800000"/>
            <a:headEnd/>
            <a:tailEnd/>
          </a:ln>
          <a:effectLst>
            <a:outerShdw blurRad="50800" dist="38100" dir="5400000" rotWithShape="0">
              <a:srgbClr val="808080">
                <a:alpha val="34998"/>
              </a:srgbClr>
            </a:outerShdw>
          </a:effectLst>
        </p:spPr>
        <p:txBody>
          <a:bodyPr anchor="ctr"/>
          <a:lstStyle/>
          <a:p>
            <a:pPr algn="ctr">
              <a:defRPr/>
            </a:pPr>
            <a:endParaRPr lang="en-US" dirty="0">
              <a:solidFill>
                <a:prstClr val="white"/>
              </a:solidFill>
              <a:latin typeface="Lucida Sans Unicode"/>
              <a:ea typeface="ＭＳ Ｐゴシック" pitchFamily="34" charset="-128"/>
            </a:endParaRPr>
          </a:p>
        </p:txBody>
      </p:sp>
      <p:sp>
        <p:nvSpPr>
          <p:cNvPr id="34827" name="TextBox 15"/>
          <p:cNvSpPr txBox="1">
            <a:spLocks noChangeArrowheads="1"/>
          </p:cNvSpPr>
          <p:nvPr/>
        </p:nvSpPr>
        <p:spPr bwMode="auto">
          <a:xfrm>
            <a:off x="6934200" y="1831872"/>
            <a:ext cx="2057400" cy="67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000" b="1" dirty="0" smtClean="0">
                <a:effectLst>
                  <a:outerShdw blurRad="38100" dist="38100" dir="2700000" algn="tl">
                    <a:srgbClr val="000000">
                      <a:alpha val="43137"/>
                    </a:srgbClr>
                  </a:outerShdw>
                </a:effectLst>
              </a:rPr>
              <a:t>F/M Ratio</a:t>
            </a:r>
          </a:p>
          <a:p>
            <a:pPr eaLnBrk="1" hangingPunct="1"/>
            <a:endParaRPr lang="en-US" sz="1800" b="1" dirty="0" smtClean="0">
              <a:effectLst>
                <a:outerShdw blurRad="38100" dist="38100" dir="2700000" algn="tl">
                  <a:srgbClr val="000000">
                    <a:alpha val="43137"/>
                  </a:srgbClr>
                </a:outerShdw>
              </a:effectLst>
            </a:endParaRPr>
          </a:p>
        </p:txBody>
      </p:sp>
      <p:cxnSp>
        <p:nvCxnSpPr>
          <p:cNvPr id="17" name="Straight Arrow Connector 16"/>
          <p:cNvCxnSpPr>
            <a:cxnSpLocks noChangeShapeType="1"/>
          </p:cNvCxnSpPr>
          <p:nvPr/>
        </p:nvCxnSpPr>
        <p:spPr bwMode="auto">
          <a:xfrm>
            <a:off x="7543800" y="2468460"/>
            <a:ext cx="0" cy="762000"/>
          </a:xfrm>
          <a:prstGeom prst="straightConnector1">
            <a:avLst/>
          </a:prstGeom>
          <a:noFill/>
          <a:ln w="55000" cmpd="thickThin">
            <a:solidFill>
              <a:schemeClr val="accent2">
                <a:lumMod val="60000"/>
                <a:lumOff val="40000"/>
              </a:schemeClr>
            </a:solidFill>
            <a:round/>
            <a:headEnd/>
            <a:tailEnd type="arrow" w="med" len="med"/>
          </a:ln>
          <a:effectLst>
            <a:outerShdw blurRad="50800" dist="381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34829" name="TextBox 17"/>
          <p:cNvSpPr txBox="1">
            <a:spLocks noChangeArrowheads="1"/>
          </p:cNvSpPr>
          <p:nvPr/>
        </p:nvSpPr>
        <p:spPr bwMode="auto">
          <a:xfrm>
            <a:off x="6096000" y="3203472"/>
            <a:ext cx="2971800" cy="1354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1800" b="1" dirty="0" smtClean="0">
                <a:solidFill>
                  <a:srgbClr val="FF0000"/>
                </a:solidFill>
              </a:rPr>
              <a:t>Autosomal STR analysis</a:t>
            </a:r>
          </a:p>
          <a:p>
            <a:pPr algn="ctr" eaLnBrk="1" hangingPunct="1"/>
            <a:r>
              <a:rPr lang="en-US" sz="1400" b="1" i="1" dirty="0" smtClean="0">
                <a:effectLst>
                  <a:outerShdw blurRad="38100" dist="38100" dir="2700000" algn="tl">
                    <a:srgbClr val="000000">
                      <a:alpha val="43137"/>
                    </a:srgbClr>
                  </a:outerShdw>
                </a:effectLst>
              </a:rPr>
              <a:t>(low ratio?)</a:t>
            </a:r>
          </a:p>
          <a:p>
            <a:pPr algn="ctr" eaLnBrk="1" hangingPunct="1"/>
            <a:r>
              <a:rPr lang="en-US" sz="1800" b="1" dirty="0" smtClean="0">
                <a:effectLst>
                  <a:outerShdw blurRad="38100" dist="38100" dir="2700000" algn="tl">
                    <a:srgbClr val="000000">
                      <a:alpha val="43137"/>
                    </a:srgbClr>
                  </a:outerShdw>
                </a:effectLst>
              </a:rPr>
              <a:t>or</a:t>
            </a:r>
          </a:p>
          <a:p>
            <a:pPr algn="ctr" eaLnBrk="1" hangingPunct="1"/>
            <a:r>
              <a:rPr lang="en-US" sz="1800" b="1" dirty="0" smtClean="0">
                <a:solidFill>
                  <a:srgbClr val="00B0F0"/>
                </a:solidFill>
              </a:rPr>
              <a:t>Y-STR analysis</a:t>
            </a:r>
          </a:p>
          <a:p>
            <a:pPr algn="ctr" eaLnBrk="1" hangingPunct="1"/>
            <a:r>
              <a:rPr lang="en-US" sz="1400" b="1" i="1" dirty="0" smtClean="0">
                <a:effectLst>
                  <a:outerShdw blurRad="38100" dist="38100" dir="2700000" algn="tl">
                    <a:srgbClr val="000000">
                      <a:alpha val="43137"/>
                    </a:srgbClr>
                  </a:outerShdw>
                </a:effectLst>
              </a:rPr>
              <a:t>(high ratio?)</a:t>
            </a:r>
          </a:p>
        </p:txBody>
      </p:sp>
      <p:cxnSp>
        <p:nvCxnSpPr>
          <p:cNvPr id="19" name="Straight Arrow Connector 18"/>
          <p:cNvCxnSpPr>
            <a:cxnSpLocks noChangeShapeType="1"/>
            <a:endCxn id="22" idx="3"/>
          </p:cNvCxnSpPr>
          <p:nvPr/>
        </p:nvCxnSpPr>
        <p:spPr bwMode="auto">
          <a:xfrm flipH="1">
            <a:off x="5715000" y="4346472"/>
            <a:ext cx="990600" cy="495300"/>
          </a:xfrm>
          <a:prstGeom prst="straightConnector1">
            <a:avLst/>
          </a:prstGeom>
          <a:noFill/>
          <a:ln w="55000" cmpd="thickThin">
            <a:solidFill>
              <a:schemeClr val="accent2">
                <a:lumMod val="60000"/>
                <a:lumOff val="40000"/>
              </a:schemeClr>
            </a:solidFill>
            <a:round/>
            <a:headEnd/>
            <a:tailEnd type="arrow" w="med" len="med"/>
          </a:ln>
          <a:effectLst>
            <a:outerShdw blurRad="50800" dist="381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22" name="Rectangle 21"/>
          <p:cNvSpPr>
            <a:spLocks noChangeArrowheads="1"/>
          </p:cNvSpPr>
          <p:nvPr/>
        </p:nvSpPr>
        <p:spPr bwMode="auto">
          <a:xfrm>
            <a:off x="3352800" y="4498872"/>
            <a:ext cx="2362200" cy="685800"/>
          </a:xfrm>
          <a:prstGeom prst="rect">
            <a:avLst/>
          </a:prstGeom>
          <a:gradFill rotWithShape="1">
            <a:gsLst>
              <a:gs pos="0">
                <a:srgbClr val="2ABAE3"/>
              </a:gs>
              <a:gs pos="30000">
                <a:srgbClr val="0A99BE"/>
              </a:gs>
              <a:gs pos="50000">
                <a:srgbClr val="0086AA"/>
              </a:gs>
              <a:gs pos="100000">
                <a:srgbClr val="005269"/>
              </a:gs>
            </a:gsLst>
            <a:lin ang="5400000"/>
          </a:gradFill>
          <a:ln w="9525">
            <a:solidFill>
              <a:schemeClr val="accent1"/>
            </a:solidFill>
            <a:miter lim="800000"/>
            <a:headEnd/>
            <a:tailEnd/>
          </a:ln>
          <a:effectLst>
            <a:outerShdw blurRad="50800" dist="38100" dir="5400000" rotWithShape="0">
              <a:srgbClr val="808080">
                <a:alpha val="34998"/>
              </a:srgbClr>
            </a:outerShdw>
          </a:effectLst>
        </p:spPr>
        <p:txBody>
          <a:bodyPr anchor="ctr"/>
          <a:lstStyle/>
          <a:p>
            <a:pPr algn="ctr">
              <a:defRPr/>
            </a:pPr>
            <a:endParaRPr lang="en-US" dirty="0">
              <a:solidFill>
                <a:prstClr val="white"/>
              </a:solidFill>
              <a:latin typeface="Lucida Sans Unicode"/>
              <a:ea typeface="ＭＳ Ｐゴシック" pitchFamily="34" charset="-128"/>
            </a:endParaRPr>
          </a:p>
        </p:txBody>
      </p:sp>
      <p:sp>
        <p:nvSpPr>
          <p:cNvPr id="34832" name="TextBox 22"/>
          <p:cNvSpPr txBox="1">
            <a:spLocks noChangeArrowheads="1"/>
          </p:cNvSpPr>
          <p:nvPr/>
        </p:nvSpPr>
        <p:spPr bwMode="auto">
          <a:xfrm>
            <a:off x="3352800" y="4575072"/>
            <a:ext cx="2362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1800" b="1" dirty="0" smtClean="0">
                <a:effectLst>
                  <a:outerShdw blurRad="38100" dist="38100" dir="2700000" algn="tl">
                    <a:srgbClr val="000000">
                      <a:alpha val="43137"/>
                    </a:srgbClr>
                  </a:outerShdw>
                </a:effectLst>
              </a:rPr>
              <a:t> new YSTR kits</a:t>
            </a:r>
          </a:p>
        </p:txBody>
      </p:sp>
      <p:cxnSp>
        <p:nvCxnSpPr>
          <p:cNvPr id="24" name="Straight Arrow Connector 23"/>
          <p:cNvCxnSpPr>
            <a:cxnSpLocks noChangeShapeType="1"/>
          </p:cNvCxnSpPr>
          <p:nvPr/>
        </p:nvCxnSpPr>
        <p:spPr bwMode="auto">
          <a:xfrm>
            <a:off x="4648200" y="5032272"/>
            <a:ext cx="0" cy="762000"/>
          </a:xfrm>
          <a:prstGeom prst="straightConnector1">
            <a:avLst/>
          </a:prstGeom>
          <a:noFill/>
          <a:ln w="55000" cmpd="thickThin">
            <a:solidFill>
              <a:schemeClr val="accent2">
                <a:lumMod val="60000"/>
                <a:lumOff val="40000"/>
              </a:schemeClr>
            </a:solidFill>
            <a:round/>
            <a:headEnd/>
            <a:tailEnd type="arrow" w="med" len="med"/>
          </a:ln>
          <a:effectLst>
            <a:outerShdw blurRad="50800" dist="381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34834" name="TextBox 26"/>
          <p:cNvSpPr txBox="1">
            <a:spLocks noChangeArrowheads="1"/>
          </p:cNvSpPr>
          <p:nvPr/>
        </p:nvSpPr>
        <p:spPr bwMode="auto">
          <a:xfrm>
            <a:off x="3352800" y="5718072"/>
            <a:ext cx="32004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b="1" dirty="0" smtClean="0">
                <a:effectLst>
                  <a:outerShdw blurRad="38100" dist="38100" dir="2700000" algn="tl">
                    <a:srgbClr val="000000">
                      <a:alpha val="43137"/>
                    </a:srgbClr>
                  </a:outerShdw>
                </a:effectLst>
              </a:rPr>
              <a:t>Improved sensitivity?</a:t>
            </a:r>
          </a:p>
          <a:p>
            <a:pPr eaLnBrk="1" hangingPunct="1"/>
            <a:r>
              <a:rPr lang="en-US" sz="1800" b="1" dirty="0" smtClean="0">
                <a:effectLst>
                  <a:outerShdw blurRad="38100" dist="38100" dir="2700000" algn="tl">
                    <a:srgbClr val="000000">
                      <a:alpha val="43137"/>
                    </a:srgbClr>
                  </a:outerShdw>
                </a:effectLst>
              </a:rPr>
              <a:t>More robust</a:t>
            </a:r>
          </a:p>
          <a:p>
            <a:pPr eaLnBrk="1" hangingPunct="1"/>
            <a:r>
              <a:rPr lang="en-US" sz="1800" b="1" dirty="0" smtClean="0">
                <a:effectLst>
                  <a:outerShdw blurRad="38100" dist="38100" dir="2700000" algn="tl">
                    <a:srgbClr val="000000">
                      <a:alpha val="43137"/>
                    </a:srgbClr>
                  </a:outerShdw>
                </a:effectLst>
              </a:rPr>
              <a:t>Better discrimination</a:t>
            </a:r>
          </a:p>
        </p:txBody>
      </p:sp>
    </p:spTree>
    <p:extLst>
      <p:ext uri="{BB962C8B-B14F-4D97-AF65-F5344CB8AC3E}">
        <p14:creationId xmlns:p14="http://schemas.microsoft.com/office/powerpoint/2010/main" xmlns="" val="2195476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6009" y="727212"/>
            <a:ext cx="8420100" cy="1143000"/>
          </a:xfrm>
        </p:spPr>
        <p:txBody>
          <a:bodyPr>
            <a:noAutofit/>
          </a:bodyPr>
          <a:lstStyle/>
          <a:p>
            <a:pPr>
              <a:defRPr/>
            </a:pPr>
            <a:r>
              <a:rPr lang="en-US" dirty="0" smtClean="0"/>
              <a:t>Recognition of current importance of Y-STRs: SWGDAM Y-STR Interpretation Guidelines (2014)</a:t>
            </a:r>
            <a:endParaRPr lang="en-US" dirty="0"/>
          </a:p>
        </p:txBody>
      </p:sp>
      <p:sp>
        <p:nvSpPr>
          <p:cNvPr id="2" name="Content Placeholder 1"/>
          <p:cNvSpPr>
            <a:spLocks noGrp="1"/>
          </p:cNvSpPr>
          <p:nvPr>
            <p:ph idx="1"/>
          </p:nvPr>
        </p:nvSpPr>
        <p:spPr>
          <a:xfrm>
            <a:off x="336449" y="2413031"/>
            <a:ext cx="8229600" cy="4525962"/>
          </a:xfrm>
        </p:spPr>
        <p:txBody>
          <a:bodyPr/>
          <a:lstStyle/>
          <a:p>
            <a:pPr algn="just"/>
            <a:r>
              <a:rPr lang="en-US" b="1" dirty="0" smtClean="0">
                <a:solidFill>
                  <a:schemeClr val="tx1"/>
                </a:solidFill>
                <a:ea typeface="ＭＳ Ｐゴシック" pitchFamily="34" charset="-128"/>
              </a:rPr>
              <a:t>Prescribes the use of Y-STRs in certain case circumstances:</a:t>
            </a:r>
          </a:p>
          <a:p>
            <a:pPr algn="just">
              <a:buFont typeface="Wingdings 3" pitchFamily="18" charset="2"/>
              <a:buNone/>
            </a:pPr>
            <a:r>
              <a:rPr lang="en-US" altLang="en-US" sz="2400" b="1" i="1" dirty="0" smtClean="0">
                <a:ea typeface="ＭＳ Ｐゴシック" pitchFamily="34" charset="-128"/>
              </a:rPr>
              <a:t>		“</a:t>
            </a:r>
            <a:r>
              <a:rPr lang="en-US" sz="2400" b="1" i="1" dirty="0" smtClean="0">
                <a:ea typeface="ＭＳ Ｐゴシック" pitchFamily="34" charset="-128"/>
              </a:rPr>
              <a:t>Y-STR typing is also used in lieu of autosomal 	typing for the detection of male DNA in mixtures that contain an overabundance of female DNA. Given that under certain conditions a male minor contributor in a mixture of female:male DNA may only be detectable by Y-STR typing, laboratories </a:t>
            </a:r>
            <a:r>
              <a:rPr lang="en-US" sz="2400" b="1" i="1" u="sng" dirty="0" smtClean="0">
                <a:ea typeface="ＭＳ Ｐゴシック" pitchFamily="34" charset="-128"/>
              </a:rPr>
              <a:t>should pursue Y-STR analysis as the most appropriate means of detecting a male contributor(s) in some forensic samples</a:t>
            </a:r>
            <a:r>
              <a:rPr lang="en-US" altLang="en-US" sz="2400" b="1" i="1" dirty="0" smtClean="0">
                <a:ea typeface="ＭＳ Ｐゴシック" pitchFamily="34" charset="-128"/>
              </a:rPr>
              <a:t>”</a:t>
            </a:r>
            <a:r>
              <a:rPr lang="en-US" altLang="ja-JP" b="1" i="1" dirty="0" smtClean="0">
                <a:ea typeface="ＭＳ Ｐゴシック" pitchFamily="34" charset="-128"/>
              </a:rPr>
              <a:t>. </a:t>
            </a:r>
            <a:endParaRPr lang="en-US" b="1" i="1" dirty="0" smtClean="0">
              <a:ea typeface="ＭＳ Ｐゴシック" pitchFamily="34" charset="-128"/>
            </a:endParaRPr>
          </a:p>
        </p:txBody>
      </p:sp>
      <p:sp>
        <p:nvSpPr>
          <p:cNvPr id="1945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3E44D85-1D46-41CB-A0EC-8010727A15C7}" type="slidenum">
              <a:rPr lang="en-US" sz="1000">
                <a:solidFill>
                  <a:prstClr val="black"/>
                </a:solidFill>
              </a:rPr>
              <a:pPr eaLnBrk="1" hangingPunct="1"/>
              <a:t>11</a:t>
            </a:fld>
            <a:endParaRPr lang="en-US" sz="1000" dirty="0">
              <a:solidFill>
                <a:prstClr val="black"/>
              </a:solidFill>
            </a:endParaRPr>
          </a:p>
        </p:txBody>
      </p:sp>
    </p:spTree>
    <p:extLst>
      <p:ext uri="{BB962C8B-B14F-4D97-AF65-F5344CB8AC3E}">
        <p14:creationId xmlns:p14="http://schemas.microsoft.com/office/powerpoint/2010/main" xmlns="" val="3751679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1"/>
          <p:cNvSpPr>
            <a:spLocks noGrp="1"/>
          </p:cNvSpPr>
          <p:nvPr>
            <p:ph type="sldNum" sz="quarter" idx="10"/>
          </p:nvPr>
        </p:nvSpPr>
        <p:spPr bwMode="auto">
          <a:xfrm>
            <a:off x="8712200" y="6557963"/>
            <a:ext cx="485775"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814244F-86A7-7542-94F4-4E1B837715C6}" type="slidenum">
              <a:rPr lang="en-US" sz="1000">
                <a:solidFill>
                  <a:srgbClr val="A6A6A6"/>
                </a:solidFill>
              </a:rPr>
              <a:pPr eaLnBrk="1" hangingPunct="1"/>
              <a:t>12</a:t>
            </a:fld>
            <a:endParaRPr lang="en-US" sz="1000">
              <a:solidFill>
                <a:srgbClr val="A6A6A6"/>
              </a:solidFill>
            </a:endParaRPr>
          </a:p>
        </p:txBody>
      </p:sp>
      <p:sp>
        <p:nvSpPr>
          <p:cNvPr id="4" name="TextBox 3"/>
          <p:cNvSpPr txBox="1"/>
          <p:nvPr/>
        </p:nvSpPr>
        <p:spPr>
          <a:xfrm>
            <a:off x="271463" y="279711"/>
            <a:ext cx="8872537" cy="585787"/>
          </a:xfrm>
          <a:prstGeom prst="rect">
            <a:avLst/>
          </a:prstGeom>
          <a:noFill/>
        </p:spPr>
        <p:txBody>
          <a:bodyPr>
            <a:spAutoFit/>
          </a:bodyPr>
          <a:lstStyle/>
          <a:p>
            <a:pPr>
              <a:defRPr/>
            </a:pPr>
            <a:r>
              <a:rPr lang="en-US" sz="3200" b="1" dirty="0">
                <a:latin typeface="+mj-lt"/>
                <a:ea typeface="+mn-ea"/>
                <a:cs typeface="+mn-cs"/>
              </a:rPr>
              <a:t>Extended Interval Post Coital Samples Studies</a:t>
            </a:r>
          </a:p>
        </p:txBody>
      </p:sp>
      <p:sp>
        <p:nvSpPr>
          <p:cNvPr id="2" name="TextBox 1"/>
          <p:cNvSpPr txBox="1"/>
          <p:nvPr/>
        </p:nvSpPr>
        <p:spPr>
          <a:xfrm>
            <a:off x="490538" y="1352066"/>
            <a:ext cx="8035925" cy="3108325"/>
          </a:xfrm>
          <a:prstGeom prst="rect">
            <a:avLst/>
          </a:prstGeom>
          <a:noFill/>
        </p:spPr>
        <p:txBody>
          <a:bodyPr>
            <a:spAutoFit/>
          </a:bodyPr>
          <a:lstStyle/>
          <a:p>
            <a:pPr marL="457200" indent="-457200">
              <a:buFont typeface="Arial" panose="020B0604020202020204" pitchFamily="34" charset="0"/>
              <a:buChar char="•"/>
              <a:defRPr/>
            </a:pPr>
            <a:r>
              <a:rPr lang="en-US" sz="2800" dirty="0">
                <a:ea typeface="+mn-ea"/>
                <a:cs typeface="+mn-cs"/>
              </a:rPr>
              <a:t>Use Y-STR analysis</a:t>
            </a:r>
          </a:p>
          <a:p>
            <a:pPr marL="457200" indent="-457200">
              <a:buFont typeface="Arial" panose="020B0604020202020204" pitchFamily="34" charset="0"/>
              <a:buChar char="•"/>
              <a:defRPr/>
            </a:pPr>
            <a:r>
              <a:rPr lang="en-US" sz="2800" dirty="0">
                <a:ea typeface="+mn-ea"/>
                <a:cs typeface="+mn-cs"/>
              </a:rPr>
              <a:t>Controlled studies using volunteer couples collect samples at different time points after intercourse</a:t>
            </a:r>
          </a:p>
          <a:p>
            <a:pPr marL="457200" indent="-457200">
              <a:buFont typeface="Arial" panose="020B0604020202020204" pitchFamily="34" charset="0"/>
              <a:buChar char="•"/>
              <a:defRPr/>
            </a:pPr>
            <a:r>
              <a:rPr lang="en-US" sz="2800" dirty="0">
                <a:ea typeface="+mn-ea"/>
                <a:cs typeface="+mn-cs"/>
              </a:rPr>
              <a:t>Evidence recovered by cervical brushing</a:t>
            </a:r>
          </a:p>
          <a:p>
            <a:pPr marL="457200" indent="-457200">
              <a:buFont typeface="Arial" panose="020B0604020202020204" pitchFamily="34" charset="0"/>
              <a:buChar char="•"/>
              <a:defRPr/>
            </a:pPr>
            <a:r>
              <a:rPr lang="en-US" sz="2800" dirty="0">
                <a:ea typeface="+mn-ea"/>
                <a:cs typeface="+mn-cs"/>
              </a:rPr>
              <a:t>Use enhanced DNA methods</a:t>
            </a:r>
          </a:p>
          <a:p>
            <a:pPr>
              <a:defRPr/>
            </a:pPr>
            <a:endParaRPr lang="en-US" sz="2800" dirty="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1"/>
          <p:cNvSpPr>
            <a:spLocks noGrp="1"/>
          </p:cNvSpPr>
          <p:nvPr>
            <p:ph type="sldNum" sz="quarter" idx="10"/>
          </p:nvPr>
        </p:nvSpPr>
        <p:spPr bwMode="auto">
          <a:xfrm>
            <a:off x="8772525" y="6557963"/>
            <a:ext cx="500063"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8E2E7CB-6197-524C-B571-CD9495195487}" type="slidenum">
              <a:rPr lang="en-US" sz="1000">
                <a:solidFill>
                  <a:srgbClr val="A6A6A6"/>
                </a:solidFill>
              </a:rPr>
              <a:pPr eaLnBrk="1" hangingPunct="1"/>
              <a:t>13</a:t>
            </a:fld>
            <a:endParaRPr lang="en-US" sz="1000">
              <a:solidFill>
                <a:srgbClr val="A6A6A6"/>
              </a:solidFill>
            </a:endParaRPr>
          </a:p>
        </p:txBody>
      </p:sp>
      <p:sp>
        <p:nvSpPr>
          <p:cNvPr id="4" name="TextBox 3"/>
          <p:cNvSpPr txBox="1"/>
          <p:nvPr/>
        </p:nvSpPr>
        <p:spPr>
          <a:xfrm>
            <a:off x="823078" y="263758"/>
            <a:ext cx="7678738" cy="554037"/>
          </a:xfrm>
          <a:prstGeom prst="rect">
            <a:avLst/>
          </a:prstGeom>
          <a:noFill/>
        </p:spPr>
        <p:txBody>
          <a:bodyPr>
            <a:spAutoFit/>
          </a:bodyPr>
          <a:lstStyle/>
          <a:p>
            <a:pPr>
              <a:defRPr/>
            </a:pPr>
            <a:r>
              <a:rPr lang="en-US" sz="3000" b="1" dirty="0">
                <a:latin typeface="+mj-lt"/>
                <a:ea typeface="+mn-ea"/>
                <a:cs typeface="+mn-cs"/>
              </a:rPr>
              <a:t>Extended Interval Post Coital Samples Studies</a:t>
            </a:r>
          </a:p>
        </p:txBody>
      </p:sp>
      <p:sp>
        <p:nvSpPr>
          <p:cNvPr id="2" name="TextBox 1"/>
          <p:cNvSpPr txBox="1"/>
          <p:nvPr/>
        </p:nvSpPr>
        <p:spPr>
          <a:xfrm>
            <a:off x="122238" y="1139135"/>
            <a:ext cx="9021762" cy="5262563"/>
          </a:xfrm>
          <a:prstGeom prst="rect">
            <a:avLst/>
          </a:prstGeom>
          <a:noFill/>
        </p:spPr>
        <p:txBody>
          <a:bodyPr>
            <a:spAutoFit/>
          </a:bodyPr>
          <a:lstStyle/>
          <a:p>
            <a:pPr>
              <a:defRPr/>
            </a:pPr>
            <a:r>
              <a:rPr lang="en-US" sz="2400" dirty="0">
                <a:ea typeface="+mn-ea"/>
                <a:cs typeface="+mn-cs"/>
              </a:rPr>
              <a:t>2003 	Routine recovery of Y-STR DNA profiles up to 4 days after 	intercourse</a:t>
            </a:r>
          </a:p>
          <a:p>
            <a:pPr>
              <a:defRPr/>
            </a:pPr>
            <a:r>
              <a:rPr lang="en-US" sz="2000" dirty="0">
                <a:ea typeface="+mn-ea"/>
                <a:cs typeface="+mn-cs"/>
              </a:rPr>
              <a:t>	non commercial Y-STRs</a:t>
            </a:r>
          </a:p>
          <a:p>
            <a:pPr>
              <a:defRPr/>
            </a:pPr>
            <a:r>
              <a:rPr lang="en-US" sz="2000" dirty="0">
                <a:ea typeface="+mn-ea"/>
                <a:cs typeface="+mn-cs"/>
              </a:rPr>
              <a:t>	enhanced methods</a:t>
            </a:r>
          </a:p>
          <a:p>
            <a:pPr>
              <a:defRPr/>
            </a:pPr>
            <a:r>
              <a:rPr lang="en-US" sz="2400" dirty="0">
                <a:ea typeface="+mn-ea"/>
                <a:cs typeface="+mn-cs"/>
              </a:rPr>
              <a:t>2008 	Y-STR DNA profiles up to 5-6 days</a:t>
            </a:r>
            <a:endParaRPr lang="en-US" sz="2000" dirty="0">
              <a:ea typeface="+mn-ea"/>
              <a:cs typeface="+mn-cs"/>
            </a:endParaRPr>
          </a:p>
          <a:p>
            <a:pPr>
              <a:defRPr/>
            </a:pPr>
            <a:r>
              <a:rPr lang="en-US" sz="2000" dirty="0">
                <a:ea typeface="+mn-ea"/>
                <a:cs typeface="+mn-cs"/>
              </a:rPr>
              <a:t> 	commercial Y-STRs</a:t>
            </a:r>
          </a:p>
          <a:p>
            <a:pPr>
              <a:defRPr/>
            </a:pPr>
            <a:r>
              <a:rPr lang="en-US" sz="2000" dirty="0">
                <a:ea typeface="+mn-ea"/>
                <a:cs typeface="+mn-cs"/>
              </a:rPr>
              <a:t>	enhanced methods</a:t>
            </a:r>
          </a:p>
          <a:p>
            <a:pPr marL="457200" indent="-457200">
              <a:buFontTx/>
              <a:buAutoNum type="arabicPlain" startAt="2014"/>
              <a:defRPr/>
            </a:pPr>
            <a:r>
              <a:rPr lang="en-US" sz="2400" dirty="0">
                <a:ea typeface="+mn-ea"/>
                <a:cs typeface="+mn-cs"/>
              </a:rPr>
              <a:t>   Y-STR DNA profiles up to 6-9 days</a:t>
            </a:r>
          </a:p>
          <a:p>
            <a:pPr>
              <a:defRPr/>
            </a:pPr>
            <a:r>
              <a:rPr lang="en-US" sz="2000" dirty="0">
                <a:ea typeface="+mn-ea"/>
                <a:cs typeface="+mn-cs"/>
              </a:rPr>
              <a:t> 	commercial Y-STRs</a:t>
            </a:r>
          </a:p>
          <a:p>
            <a:pPr>
              <a:defRPr/>
            </a:pPr>
            <a:r>
              <a:rPr lang="en-US" sz="2000" dirty="0">
                <a:ea typeface="+mn-ea"/>
                <a:cs typeface="+mn-cs"/>
              </a:rPr>
              <a:t>	advanced enhanced methods</a:t>
            </a:r>
          </a:p>
          <a:p>
            <a:pPr marL="457200" indent="-457200">
              <a:buFontTx/>
              <a:buAutoNum type="arabicPlain" startAt="2014"/>
              <a:defRPr/>
            </a:pPr>
            <a:r>
              <a:rPr lang="en-US" sz="2400" dirty="0">
                <a:ea typeface="+mn-ea"/>
                <a:cs typeface="+mn-cs"/>
              </a:rPr>
              <a:t>   Y-STR DNA profiles up to 6-9 days </a:t>
            </a:r>
            <a:r>
              <a:rPr lang="en-US" sz="2000" dirty="0">
                <a:ea typeface="+mn-ea"/>
                <a:cs typeface="+mn-cs"/>
              </a:rPr>
              <a:t>	</a:t>
            </a:r>
          </a:p>
          <a:p>
            <a:pPr>
              <a:defRPr/>
            </a:pPr>
            <a:r>
              <a:rPr lang="en-US" sz="2000" dirty="0">
                <a:ea typeface="+mn-ea"/>
                <a:cs typeface="+mn-cs"/>
              </a:rPr>
              <a:t>	commercial Y-STRs (new kits)</a:t>
            </a:r>
          </a:p>
          <a:p>
            <a:pPr>
              <a:defRPr/>
            </a:pPr>
            <a:r>
              <a:rPr lang="en-US" sz="2000" dirty="0">
                <a:ea typeface="+mn-ea"/>
                <a:cs typeface="+mn-cs"/>
              </a:rPr>
              <a:t>	no need for advanced enhanced methods</a:t>
            </a:r>
          </a:p>
          <a:p>
            <a:pPr>
              <a:defRPr/>
            </a:pPr>
            <a:endParaRPr lang="en-US" sz="2800" dirty="0">
              <a:ea typeface="+mn-ea"/>
              <a:cs typeface="+mn-cs"/>
            </a:endParaRPr>
          </a:p>
          <a:p>
            <a:pPr>
              <a:defRPr/>
            </a:pPr>
            <a:endParaRPr lang="en-US" sz="2800" dirty="0">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1"/>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B9FBCD5-9F75-E447-B35C-D73806925471}" type="slidenum">
              <a:rPr lang="en-US" sz="1000">
                <a:solidFill>
                  <a:srgbClr val="A6A6A6"/>
                </a:solidFill>
              </a:rPr>
              <a:pPr eaLnBrk="1" hangingPunct="1"/>
              <a:t>14</a:t>
            </a:fld>
            <a:endParaRPr lang="en-US" sz="1000">
              <a:solidFill>
                <a:srgbClr val="A6A6A6"/>
              </a:solidFill>
            </a:endParaRPr>
          </a:p>
        </p:txBody>
      </p:sp>
      <p:sp>
        <p:nvSpPr>
          <p:cNvPr id="27650" name="TextBox 2"/>
          <p:cNvSpPr txBox="1">
            <a:spLocks noChangeArrowheads="1"/>
          </p:cNvSpPr>
          <p:nvPr/>
        </p:nvSpPr>
        <p:spPr bwMode="auto">
          <a:xfrm>
            <a:off x="326016" y="251136"/>
            <a:ext cx="8482672" cy="1508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dirty="0"/>
              <a:t>More Extensive Longitudinal </a:t>
            </a:r>
            <a:r>
              <a:rPr lang="en-US" sz="3600" dirty="0" smtClean="0"/>
              <a:t>Studies </a:t>
            </a:r>
            <a:r>
              <a:rPr lang="en-US" i="1" dirty="0" smtClean="0"/>
              <a:t>Collaboration </a:t>
            </a:r>
            <a:r>
              <a:rPr lang="en-US" i="1" dirty="0"/>
              <a:t>with Pat Speck, UTHSC, </a:t>
            </a:r>
            <a:r>
              <a:rPr lang="en-US" i="1" dirty="0" smtClean="0"/>
              <a:t>Memphis </a:t>
            </a:r>
            <a:r>
              <a:rPr lang="en-US" i="1" dirty="0"/>
              <a:t>(2010-2014)</a:t>
            </a:r>
          </a:p>
          <a:p>
            <a:pPr eaLnBrk="1" hangingPunct="1"/>
            <a:endParaRPr lang="en-US" sz="3200" i="1" dirty="0"/>
          </a:p>
        </p:txBody>
      </p:sp>
      <p:sp>
        <p:nvSpPr>
          <p:cNvPr id="4" name="TextBox 3"/>
          <p:cNvSpPr txBox="1"/>
          <p:nvPr/>
        </p:nvSpPr>
        <p:spPr>
          <a:xfrm>
            <a:off x="360580" y="1960452"/>
            <a:ext cx="8482061" cy="3138487"/>
          </a:xfrm>
          <a:prstGeom prst="rect">
            <a:avLst/>
          </a:prstGeom>
          <a:noFill/>
        </p:spPr>
        <p:txBody>
          <a:bodyPr wrap="square">
            <a:spAutoFit/>
          </a:bodyPr>
          <a:lstStyle/>
          <a:p>
            <a:pPr marL="457200" indent="-457200">
              <a:buFont typeface="Arial" panose="020B0604020202020204" pitchFamily="34" charset="0"/>
              <a:buChar char="•"/>
              <a:defRPr/>
            </a:pPr>
            <a:r>
              <a:rPr lang="en-US" sz="3200" dirty="0">
                <a:ea typeface="+mn-ea"/>
                <a:cs typeface="+mn-cs"/>
              </a:rPr>
              <a:t>66 consenting monogamous couples</a:t>
            </a:r>
          </a:p>
          <a:p>
            <a:pPr marL="457200" indent="-457200">
              <a:buFont typeface="Arial" panose="020B0604020202020204" pitchFamily="34" charset="0"/>
              <a:buChar char="•"/>
              <a:defRPr/>
            </a:pPr>
            <a:r>
              <a:rPr lang="en-US" sz="3200" dirty="0">
                <a:ea typeface="+mn-ea"/>
                <a:cs typeface="+mn-cs"/>
              </a:rPr>
              <a:t>Samples collected from cervix and fornix</a:t>
            </a:r>
          </a:p>
          <a:p>
            <a:pPr marL="914400" lvl="1" indent="-457200">
              <a:buFont typeface="Arial" panose="020B0604020202020204" pitchFamily="34" charset="0"/>
              <a:buChar char="•"/>
              <a:defRPr/>
            </a:pPr>
            <a:r>
              <a:rPr lang="en-US" sz="2800" i="1" dirty="0">
                <a:ea typeface="+mn-ea"/>
                <a:cs typeface="+mn-cs"/>
              </a:rPr>
              <a:t>Baseline; 4, 7 and 9 days after intercourse</a:t>
            </a:r>
          </a:p>
          <a:p>
            <a:pPr marL="457200" indent="-457200">
              <a:buFont typeface="Arial" panose="020B0604020202020204" pitchFamily="34" charset="0"/>
              <a:buChar char="•"/>
              <a:defRPr/>
            </a:pPr>
            <a:r>
              <a:rPr lang="en-US" sz="3200" dirty="0">
                <a:ea typeface="+mn-ea"/>
                <a:cs typeface="+mn-cs"/>
              </a:rPr>
              <a:t>Enhanced compared to standard analysis</a:t>
            </a:r>
          </a:p>
          <a:p>
            <a:pPr marL="914400" lvl="1" indent="-457200">
              <a:buFont typeface="Arial" panose="020B0604020202020204" pitchFamily="34" charset="0"/>
              <a:buChar char="•"/>
              <a:defRPr/>
            </a:pPr>
            <a:r>
              <a:rPr lang="en-US" sz="2800" i="1" dirty="0">
                <a:ea typeface="+mn-ea"/>
                <a:cs typeface="+mn-cs"/>
              </a:rPr>
              <a:t>Advanced enhanced</a:t>
            </a:r>
          </a:p>
          <a:p>
            <a:pPr marL="914400" lvl="1" indent="-457200">
              <a:buFont typeface="Arial" panose="020B0604020202020204" pitchFamily="34" charset="0"/>
              <a:buChar char="•"/>
              <a:defRPr/>
            </a:pPr>
            <a:r>
              <a:rPr lang="en-US" sz="2800" i="1" dirty="0">
                <a:ea typeface="+mn-ea"/>
                <a:cs typeface="+mn-cs"/>
              </a:rPr>
              <a:t>Next gen commercial Y-STR kits (28 couples)</a:t>
            </a:r>
          </a:p>
          <a:p>
            <a:pPr>
              <a:defRPr/>
            </a:pPr>
            <a:endParaRPr lang="en-US" dirty="0">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Number Placeholder 1"/>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C72A45A-253B-D24D-BE4A-92C003A2E118}" type="slidenum">
              <a:rPr lang="en-US" sz="1000">
                <a:solidFill>
                  <a:srgbClr val="A6A6A6"/>
                </a:solidFill>
              </a:rPr>
              <a:pPr eaLnBrk="1" hangingPunct="1"/>
              <a:t>15</a:t>
            </a:fld>
            <a:endParaRPr lang="en-US" sz="1000">
              <a:solidFill>
                <a:srgbClr val="A6A6A6"/>
              </a:solidFill>
            </a:endParaRPr>
          </a:p>
        </p:txBody>
      </p:sp>
      <p:sp>
        <p:nvSpPr>
          <p:cNvPr id="3" name="Rectangle 2"/>
          <p:cNvSpPr/>
          <p:nvPr/>
        </p:nvSpPr>
        <p:spPr>
          <a:xfrm>
            <a:off x="115590" y="270442"/>
            <a:ext cx="9156700" cy="4800600"/>
          </a:xfrm>
          <a:prstGeom prst="rect">
            <a:avLst/>
          </a:prstGeom>
        </p:spPr>
        <p:txBody>
          <a:bodyPr>
            <a:spAutoFit/>
          </a:bodyPr>
          <a:lstStyle/>
          <a:p>
            <a:pPr>
              <a:defRPr/>
            </a:pPr>
            <a:r>
              <a:rPr lang="en-US" sz="3200" dirty="0">
                <a:ea typeface="+mn-ea"/>
                <a:cs typeface="+mn-cs"/>
              </a:rPr>
              <a:t>Significantly improved analysis using enhanced or next gen commercial kit analysis</a:t>
            </a:r>
          </a:p>
          <a:p>
            <a:pPr lvl="1">
              <a:defRPr/>
            </a:pPr>
            <a:endParaRPr lang="en-US" sz="2800" dirty="0">
              <a:ea typeface="+mn-ea"/>
              <a:cs typeface="+mn-cs"/>
            </a:endParaRPr>
          </a:p>
          <a:p>
            <a:pPr marL="914400" lvl="1" indent="-457200">
              <a:buFont typeface="Arial" panose="020B0604020202020204" pitchFamily="34" charset="0"/>
              <a:buChar char="•"/>
              <a:defRPr/>
            </a:pPr>
            <a:r>
              <a:rPr lang="en-US" sz="2800" dirty="0">
                <a:ea typeface="+mn-ea"/>
                <a:cs typeface="+mn-cs"/>
              </a:rPr>
              <a:t>Probative (at least 10 alleles) Y-STR profiles obtained from ~23% of 9 day samples</a:t>
            </a:r>
          </a:p>
          <a:p>
            <a:pPr lvl="1">
              <a:defRPr/>
            </a:pPr>
            <a:endParaRPr lang="en-US" sz="2800" dirty="0">
              <a:ea typeface="+mn-ea"/>
              <a:cs typeface="+mn-cs"/>
            </a:endParaRPr>
          </a:p>
          <a:p>
            <a:pPr marL="914400" lvl="1" indent="-457200">
              <a:buFont typeface="Arial" panose="020B0604020202020204" pitchFamily="34" charset="0"/>
              <a:buChar char="•"/>
              <a:defRPr/>
            </a:pPr>
            <a:r>
              <a:rPr lang="en-US" sz="2800" dirty="0">
                <a:ea typeface="+mn-ea"/>
                <a:cs typeface="+mn-cs"/>
              </a:rPr>
              <a:t>Full (highly probative) DNA profiles obtained with commercial next gen kit in ~11% of samples (from 28 couples)</a:t>
            </a:r>
          </a:p>
          <a:p>
            <a:pPr marL="1371600" lvl="2" indent="-457200">
              <a:buFont typeface="Arial" panose="020B0604020202020204" pitchFamily="34" charset="0"/>
              <a:buChar char="•"/>
              <a:defRPr/>
            </a:pPr>
            <a:r>
              <a:rPr lang="en-US" sz="2800" dirty="0">
                <a:ea typeface="+mn-ea"/>
                <a:cs typeface="+mn-cs"/>
              </a:rPr>
              <a:t>61% partial DNA profiles (1-27 alleles)</a:t>
            </a:r>
          </a:p>
          <a:p>
            <a:pPr>
              <a:defRPr/>
            </a:pPr>
            <a:endParaRPr lang="en-US" dirty="0">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288" y="228600"/>
            <a:ext cx="9129712" cy="66468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1746"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0B8AFE2-FB52-4CD2-A2D7-8A1BEEEE1006}" type="slidenum">
              <a:rPr lang="en-US" sz="1000">
                <a:solidFill>
                  <a:prstClr val="black"/>
                </a:solidFill>
              </a:rPr>
              <a:pPr eaLnBrk="1" hangingPunct="1"/>
              <a:t>16</a:t>
            </a:fld>
            <a:endParaRPr lang="en-US" sz="1000" dirty="0">
              <a:solidFill>
                <a:prstClr val="black"/>
              </a:solidFill>
            </a:endParaRPr>
          </a:p>
        </p:txBody>
      </p:sp>
    </p:spTree>
    <p:extLst>
      <p:ext uri="{BB962C8B-B14F-4D97-AF65-F5344CB8AC3E}">
        <p14:creationId xmlns:p14="http://schemas.microsoft.com/office/powerpoint/2010/main" xmlns="" val="15429171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78626" y="20332"/>
            <a:ext cx="6575393" cy="774343"/>
          </a:xfrm>
        </p:spPr>
        <p:txBody>
          <a:bodyPr/>
          <a:lstStyle/>
          <a:p>
            <a:r>
              <a:rPr lang="en-US" dirty="0" smtClean="0"/>
              <a:t>National U.S. Y-STR Database</a:t>
            </a:r>
            <a:endParaRPr lang="en-US" dirty="0"/>
          </a:p>
        </p:txBody>
      </p:sp>
      <p:pic>
        <p:nvPicPr>
          <p:cNvPr id="6" name="Picture 3" descr="clustering_complex"/>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5626725" y="1316869"/>
            <a:ext cx="2896384" cy="4412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descr="images.jpe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72423" y="2142546"/>
            <a:ext cx="3294427" cy="2827717"/>
          </a:xfrm>
          <a:prstGeom prst="rect">
            <a:avLst/>
          </a:prstGeom>
        </p:spPr>
      </p:pic>
    </p:spTree>
    <p:extLst>
      <p:ext uri="{BB962C8B-B14F-4D97-AF65-F5344CB8AC3E}">
        <p14:creationId xmlns:p14="http://schemas.microsoft.com/office/powerpoint/2010/main" xmlns="" val="4067561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34400" y="6407944"/>
            <a:ext cx="478632" cy="365125"/>
          </a:xfrm>
        </p:spPr>
        <p:txBody>
          <a:bodyPr/>
          <a:lstStyle/>
          <a:p>
            <a:fld id="{BBCF319C-9AC7-46A5-96A3-4C1A398C1C95}" type="slidenum">
              <a:rPr lang="en-US" smtClean="0"/>
              <a:pPr/>
              <a:t>18</a:t>
            </a:fld>
            <a:endParaRPr lang="en-US" dirty="0"/>
          </a:p>
        </p:txBody>
      </p:sp>
      <p:sp>
        <p:nvSpPr>
          <p:cNvPr id="46082" name="Rectangle 3"/>
          <p:cNvSpPr>
            <a:spLocks noGrp="1" noChangeArrowheads="1"/>
          </p:cNvSpPr>
          <p:nvPr>
            <p:ph type="title" idx="4294967295"/>
          </p:nvPr>
        </p:nvSpPr>
        <p:spPr>
          <a:xfrm>
            <a:off x="0" y="0"/>
            <a:ext cx="9144000" cy="685800"/>
          </a:xfrm>
        </p:spPr>
        <p:txBody>
          <a:bodyPr anchor="ctr"/>
          <a:lstStyle/>
          <a:p>
            <a:pPr eaLnBrk="1" hangingPunct="1"/>
            <a:r>
              <a:rPr lang="en-US" sz="2400" dirty="0" smtClean="0">
                <a:ea typeface="ＭＳ Ｐゴシック" charset="-128"/>
              </a:rPr>
              <a:t>Database Home Page: </a:t>
            </a:r>
            <a:r>
              <a:rPr lang="en-US" sz="2400" u="sng" dirty="0" smtClean="0">
                <a:ea typeface="ＭＳ Ｐゴシック" charset="-128"/>
              </a:rPr>
              <a:t>www.usystrdatabase.org</a:t>
            </a:r>
          </a:p>
        </p:txBody>
      </p:sp>
      <p:pic>
        <p:nvPicPr>
          <p:cNvPr id="4" name="Picture 2"/>
          <p:cNvPicPr>
            <a:picLocks noChangeAspect="1" noChangeArrowheads="1"/>
          </p:cNvPicPr>
          <p:nvPr/>
        </p:nvPicPr>
        <p:blipFill>
          <a:blip r:embed="rId3" cstate="print"/>
          <a:srcRect/>
          <a:stretch>
            <a:fillRect/>
          </a:stretch>
        </p:blipFill>
        <p:spPr bwMode="auto">
          <a:xfrm>
            <a:off x="152400" y="580900"/>
            <a:ext cx="8839200" cy="6196280"/>
          </a:xfrm>
          <a:prstGeom prst="rect">
            <a:avLst/>
          </a:prstGeom>
          <a:noFill/>
          <a:ln w="9525">
            <a:solidFill>
              <a:schemeClr val="accent6">
                <a:lumMod val="75000"/>
              </a:schemeClr>
            </a:solidFill>
            <a:miter lim="800000"/>
            <a:headEnd/>
            <a:tailEnd/>
          </a:ln>
        </p:spPr>
      </p:pic>
      <p:sp>
        <p:nvSpPr>
          <p:cNvPr id="5" name="Rectangle 4"/>
          <p:cNvSpPr/>
          <p:nvPr/>
        </p:nvSpPr>
        <p:spPr>
          <a:xfrm>
            <a:off x="4134549" y="1175942"/>
            <a:ext cx="3881472" cy="923330"/>
          </a:xfrm>
          <a:prstGeom prst="rect">
            <a:avLst/>
          </a:prstGeom>
          <a:noFill/>
        </p:spPr>
        <p:txBody>
          <a:bodyPr wrap="square" lIns="91440" tIns="45720" rIns="91440" bIns="45720">
            <a:spAutoFit/>
          </a:bodyPr>
          <a:lstStyle/>
          <a:p>
            <a:pPr algn="ctr"/>
            <a:r>
              <a:rPr lang="en-US"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 = 35,000</a:t>
            </a:r>
          </a:p>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African American, Caucasian, Hispanic, Native American, Asian</a:t>
            </a:r>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35720796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34400" y="6407944"/>
            <a:ext cx="478632" cy="365125"/>
          </a:xfrm>
        </p:spPr>
        <p:txBody>
          <a:bodyPr/>
          <a:lstStyle/>
          <a:p>
            <a:fld id="{BBCF319C-9AC7-46A5-96A3-4C1A398C1C95}" type="slidenum">
              <a:rPr lang="en-US" smtClean="0"/>
              <a:pPr/>
              <a:t>19</a:t>
            </a:fld>
            <a:endParaRPr lang="en-US" dirty="0"/>
          </a:p>
        </p:txBody>
      </p:sp>
      <p:sp>
        <p:nvSpPr>
          <p:cNvPr id="4" name="TextBox 3"/>
          <p:cNvSpPr txBox="1"/>
          <p:nvPr/>
        </p:nvSpPr>
        <p:spPr>
          <a:xfrm>
            <a:off x="152401" y="4648200"/>
            <a:ext cx="5975194" cy="2231380"/>
          </a:xfrm>
          <a:prstGeom prst="rect">
            <a:avLst/>
          </a:prstGeom>
          <a:noFill/>
        </p:spPr>
        <p:txBody>
          <a:bodyPr wrap="square" rtlCol="0">
            <a:spAutoFit/>
          </a:bodyPr>
          <a:lstStyle/>
          <a:p>
            <a:pPr>
              <a:buFont typeface="Wingdings" pitchFamily="2" charset="2"/>
              <a:buChar char="§"/>
            </a:pPr>
            <a:r>
              <a:rPr lang="en-US" sz="1250" dirty="0" smtClean="0">
                <a:latin typeface="Palatino Linotype" pitchFamily="18" charset="0"/>
              </a:rPr>
              <a:t>  Applied Biosystems: 5781 samples </a:t>
            </a:r>
          </a:p>
          <a:p>
            <a:pPr>
              <a:buFont typeface="Wingdings" pitchFamily="2" charset="2"/>
              <a:buChar char="§"/>
            </a:pPr>
            <a:r>
              <a:rPr lang="en-US" sz="1250" dirty="0" smtClean="0">
                <a:latin typeface="Palatino Linotype" pitchFamily="18" charset="0"/>
              </a:rPr>
              <a:t>  California Department of Justice, Sacramento: 32 samples </a:t>
            </a:r>
          </a:p>
          <a:p>
            <a:pPr>
              <a:buFont typeface="Wingdings" pitchFamily="2" charset="2"/>
              <a:buChar char="§"/>
            </a:pPr>
            <a:r>
              <a:rPr lang="en-US" sz="1250" dirty="0" smtClean="0">
                <a:latin typeface="Palatino Linotype" pitchFamily="18" charset="0"/>
              </a:rPr>
              <a:t>  DuPage County Forensic Science Center: 112 samples </a:t>
            </a:r>
          </a:p>
          <a:p>
            <a:pPr>
              <a:buFont typeface="Wingdings" pitchFamily="2" charset="2"/>
              <a:buChar char="§"/>
            </a:pPr>
            <a:r>
              <a:rPr lang="en-US" sz="1250" dirty="0" smtClean="0">
                <a:latin typeface="Palatino Linotype" pitchFamily="18" charset="0"/>
              </a:rPr>
              <a:t>  Fairfax Identity Laboratories: 241 samples </a:t>
            </a:r>
          </a:p>
          <a:p>
            <a:pPr>
              <a:buFont typeface="Wingdings" pitchFamily="2" charset="2"/>
              <a:buChar char="§"/>
            </a:pPr>
            <a:r>
              <a:rPr lang="en-US" sz="1250" dirty="0" smtClean="0">
                <a:latin typeface="Palatino Linotype" pitchFamily="18" charset="0"/>
              </a:rPr>
              <a:t>  Federal Bureau of Investigation: 10758 samples </a:t>
            </a:r>
          </a:p>
          <a:p>
            <a:pPr>
              <a:buFont typeface="Wingdings" pitchFamily="2" charset="2"/>
              <a:buChar char="§"/>
            </a:pPr>
            <a:r>
              <a:rPr lang="en-US" sz="1250" dirty="0" smtClean="0">
                <a:latin typeface="Palatino Linotype" pitchFamily="18" charset="0"/>
              </a:rPr>
              <a:t>  GenQuest DNA Analysis Laboratory: 3 samples </a:t>
            </a:r>
          </a:p>
          <a:p>
            <a:pPr>
              <a:buFont typeface="Wingdings" pitchFamily="2" charset="2"/>
              <a:buChar char="§"/>
            </a:pPr>
            <a:r>
              <a:rPr lang="en-US" sz="1250" dirty="0" smtClean="0">
                <a:latin typeface="Palatino Linotype" pitchFamily="18" charset="0"/>
              </a:rPr>
              <a:t>  Illinois State Police: 494 samples </a:t>
            </a:r>
          </a:p>
          <a:p>
            <a:pPr>
              <a:buFont typeface="Wingdings" pitchFamily="2" charset="2"/>
              <a:buChar char="§"/>
            </a:pPr>
            <a:r>
              <a:rPr lang="en-US" sz="1250" dirty="0" smtClean="0">
                <a:latin typeface="Palatino Linotype" pitchFamily="18" charset="0"/>
              </a:rPr>
              <a:t>  Marshall University Forensic Science Center: 371 samples </a:t>
            </a:r>
          </a:p>
          <a:p>
            <a:pPr>
              <a:buFont typeface="Wingdings" pitchFamily="2" charset="2"/>
              <a:buChar char="§"/>
            </a:pPr>
            <a:r>
              <a:rPr lang="en-US" sz="1250" dirty="0" smtClean="0">
                <a:latin typeface="Palatino Linotype" pitchFamily="18" charset="0"/>
              </a:rPr>
              <a:t>  National Center for Forensic Science: 2052 samples </a:t>
            </a:r>
          </a:p>
          <a:p>
            <a:pPr>
              <a:buFont typeface="Wingdings" pitchFamily="2" charset="2"/>
              <a:buChar char="§"/>
            </a:pPr>
            <a:r>
              <a:rPr lang="en-US" sz="1250" dirty="0" smtClean="0">
                <a:latin typeface="Palatino Linotype" pitchFamily="18" charset="0"/>
              </a:rPr>
              <a:t>  National Institute of Standards and Technology: 974 samples </a:t>
            </a:r>
          </a:p>
          <a:p>
            <a:pPr>
              <a:buFont typeface="Wingdings" pitchFamily="2" charset="2"/>
              <a:buChar char="§"/>
            </a:pPr>
            <a:r>
              <a:rPr lang="en-US" sz="1250" dirty="0" smtClean="0">
                <a:latin typeface="Palatino Linotype" pitchFamily="18" charset="0"/>
              </a:rPr>
              <a:t>  NMS Labs: 5 samples </a:t>
            </a:r>
          </a:p>
        </p:txBody>
      </p:sp>
      <p:sp>
        <p:nvSpPr>
          <p:cNvPr id="5" name="TextBox 4"/>
          <p:cNvSpPr txBox="1"/>
          <p:nvPr/>
        </p:nvSpPr>
        <p:spPr>
          <a:xfrm>
            <a:off x="4648200" y="4649703"/>
            <a:ext cx="4495800" cy="2208297"/>
          </a:xfrm>
          <a:prstGeom prst="rect">
            <a:avLst/>
          </a:prstGeom>
          <a:noFill/>
        </p:spPr>
        <p:txBody>
          <a:bodyPr wrap="square" rtlCol="0">
            <a:spAutoFit/>
          </a:bodyPr>
          <a:lstStyle/>
          <a:p>
            <a:pPr>
              <a:buFont typeface="Wingdings" pitchFamily="2" charset="2"/>
              <a:buChar char="§"/>
            </a:pPr>
            <a:r>
              <a:rPr lang="en-US" sz="1250" dirty="0" smtClean="0">
                <a:latin typeface="Palatino Linotype" pitchFamily="18" charset="0"/>
              </a:rPr>
              <a:t>  Orange County CA Coroner: 30 samples </a:t>
            </a:r>
          </a:p>
          <a:p>
            <a:pPr>
              <a:buFont typeface="Wingdings" pitchFamily="2" charset="2"/>
              <a:buChar char="§"/>
            </a:pPr>
            <a:r>
              <a:rPr lang="en-US" sz="1250" dirty="0" smtClean="0">
                <a:latin typeface="Palatino Linotype" pitchFamily="18" charset="0"/>
              </a:rPr>
              <a:t>  Oregon State Police: 394 samples </a:t>
            </a:r>
          </a:p>
          <a:p>
            <a:pPr>
              <a:buFont typeface="Wingdings" pitchFamily="2" charset="2"/>
              <a:buChar char="§"/>
            </a:pPr>
            <a:r>
              <a:rPr lang="en-US" sz="1250" dirty="0" smtClean="0">
                <a:latin typeface="Palatino Linotype" pitchFamily="18" charset="0"/>
              </a:rPr>
              <a:t>  Promega: 5921 samples </a:t>
            </a:r>
          </a:p>
          <a:p>
            <a:pPr>
              <a:buFont typeface="Wingdings" pitchFamily="2" charset="2"/>
              <a:buChar char="§"/>
            </a:pPr>
            <a:r>
              <a:rPr lang="en-US" sz="1250" dirty="0" smtClean="0">
                <a:latin typeface="Palatino Linotype" pitchFamily="18" charset="0"/>
              </a:rPr>
              <a:t>  ReliaGene: 3036 samples </a:t>
            </a:r>
          </a:p>
          <a:p>
            <a:pPr>
              <a:buFont typeface="Wingdings" pitchFamily="2" charset="2"/>
              <a:buChar char="§"/>
            </a:pPr>
            <a:r>
              <a:rPr lang="en-US" sz="1250" dirty="0" smtClean="0">
                <a:latin typeface="Palatino Linotype" pitchFamily="18" charset="0"/>
              </a:rPr>
              <a:t>  Richland County Sheriff’s Department: 7 samples </a:t>
            </a:r>
          </a:p>
          <a:p>
            <a:pPr>
              <a:buFont typeface="Wingdings" pitchFamily="2" charset="2"/>
              <a:buChar char="§"/>
            </a:pPr>
            <a:r>
              <a:rPr lang="en-US" sz="1250" dirty="0" smtClean="0">
                <a:latin typeface="Palatino Linotype" pitchFamily="18" charset="0"/>
              </a:rPr>
              <a:t>  San Diego Sheriff’s Department: 94 samples </a:t>
            </a:r>
          </a:p>
          <a:p>
            <a:pPr>
              <a:buFont typeface="Wingdings" pitchFamily="2" charset="2"/>
              <a:buChar char="§"/>
            </a:pPr>
            <a:r>
              <a:rPr lang="en-US" sz="1250" dirty="0" smtClean="0">
                <a:latin typeface="Palatino Linotype" pitchFamily="18" charset="0"/>
              </a:rPr>
              <a:t>  Santa Clara County CA Crime Laboratory: 254 samples </a:t>
            </a:r>
          </a:p>
          <a:p>
            <a:pPr>
              <a:buFont typeface="Wingdings" pitchFamily="2" charset="2"/>
              <a:buChar char="§"/>
            </a:pPr>
            <a:r>
              <a:rPr lang="en-US" sz="1250" dirty="0" smtClean="0">
                <a:latin typeface="Palatino Linotype" pitchFamily="18" charset="0"/>
              </a:rPr>
              <a:t>  Thermo Fisher Scientific: 1283 samples </a:t>
            </a:r>
          </a:p>
          <a:p>
            <a:pPr>
              <a:buFont typeface="Wingdings" pitchFamily="2" charset="2"/>
              <a:buChar char="§"/>
            </a:pPr>
            <a:r>
              <a:rPr lang="en-US" sz="1250" dirty="0" smtClean="0">
                <a:latin typeface="Palatino Linotype" pitchFamily="18" charset="0"/>
              </a:rPr>
              <a:t>  University of Arizona: 2462 samples </a:t>
            </a:r>
          </a:p>
          <a:p>
            <a:pPr>
              <a:buFont typeface="Wingdings" pitchFamily="2" charset="2"/>
              <a:buChar char="§"/>
            </a:pPr>
            <a:r>
              <a:rPr lang="en-US" sz="1250" dirty="0" smtClean="0">
                <a:latin typeface="Palatino Linotype" pitchFamily="18" charset="0"/>
              </a:rPr>
              <a:t>  University of North Texas: 951 samples </a:t>
            </a:r>
          </a:p>
          <a:p>
            <a:pPr>
              <a:buFont typeface="Wingdings" pitchFamily="2" charset="2"/>
              <a:buChar char="§"/>
            </a:pPr>
            <a:r>
              <a:rPr lang="en-US" sz="1250" dirty="0" smtClean="0">
                <a:latin typeface="Palatino Linotype" pitchFamily="18" charset="0"/>
              </a:rPr>
              <a:t>  Washington State Patrol Crime Lab, Vancouver: 40 samples </a:t>
            </a:r>
            <a:endParaRPr lang="en-US" sz="1250" dirty="0">
              <a:latin typeface="Palatino Linotype" pitchFamily="18" charset="0"/>
            </a:endParaRPr>
          </a:p>
        </p:txBody>
      </p:sp>
      <p:pic>
        <p:nvPicPr>
          <p:cNvPr id="3" name="Picture 2"/>
          <p:cNvPicPr>
            <a:picLocks noChangeAspect="1" noChangeArrowheads="1"/>
          </p:cNvPicPr>
          <p:nvPr/>
        </p:nvPicPr>
        <p:blipFill>
          <a:blip r:embed="rId3" cstate="print"/>
          <a:srcRect/>
          <a:stretch>
            <a:fillRect/>
          </a:stretch>
        </p:blipFill>
        <p:spPr bwMode="auto">
          <a:xfrm>
            <a:off x="88200" y="96445"/>
            <a:ext cx="8943975" cy="4475555"/>
          </a:xfrm>
          <a:prstGeom prst="rect">
            <a:avLst/>
          </a:prstGeom>
          <a:noFill/>
          <a:ln w="9525">
            <a:noFill/>
            <a:miter lim="800000"/>
            <a:headEnd/>
            <a:tailEnd/>
          </a:ln>
        </p:spPr>
      </p:pic>
      <p:sp>
        <p:nvSpPr>
          <p:cNvPr id="6" name="Rectangle 5"/>
          <p:cNvSpPr/>
          <p:nvPr/>
        </p:nvSpPr>
        <p:spPr>
          <a:xfrm>
            <a:off x="254447" y="869435"/>
            <a:ext cx="8680481" cy="769441"/>
          </a:xfrm>
          <a:prstGeom prst="rect">
            <a:avLst/>
          </a:prstGeom>
          <a:noFill/>
        </p:spPr>
        <p:txBody>
          <a:bodyPr wrap="none" lIns="91440" tIns="45720" rIns="91440" bIns="45720">
            <a:spAutoFit/>
          </a:bodyPr>
          <a:lstStyle/>
          <a:p>
            <a:pPr algn="ctr"/>
            <a:r>
              <a:rPr lang="en-US" sz="4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USYSTR is a Community Effort!</a:t>
            </a:r>
            <a:endParaRPr lang="en-US" sz="4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1445046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RapeCulture.jpg"/>
          <p:cNvPicPr>
            <a:picLocks noChangeAspect="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459723" y="317501"/>
            <a:ext cx="5433078" cy="6343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a:spLocks noChangeArrowheads="1"/>
          </p:cNvSpPr>
          <p:nvPr/>
        </p:nvSpPr>
        <p:spPr bwMode="auto">
          <a:xfrm>
            <a:off x="6124575" y="2111375"/>
            <a:ext cx="2757488" cy="1939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i="1"/>
              <a:t>In the US, an estimated 19.3% of women and 1.7% of men have been raped during their lifetimes</a:t>
            </a:r>
          </a:p>
          <a:p>
            <a:pPr eaLnBrk="1" hangingPunct="1"/>
            <a:r>
              <a:rPr lang="en-US" sz="2000" i="1"/>
              <a:t>       -CDC Sept 2014</a:t>
            </a:r>
          </a:p>
        </p:txBody>
      </p:sp>
      <p:sp>
        <p:nvSpPr>
          <p:cNvPr id="5" name="TextBox 4"/>
          <p:cNvSpPr txBox="1">
            <a:spLocks noChangeArrowheads="1"/>
          </p:cNvSpPr>
          <p:nvPr/>
        </p:nvSpPr>
        <p:spPr bwMode="auto">
          <a:xfrm>
            <a:off x="2987675" y="3236913"/>
            <a:ext cx="31432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chemeClr val="bg1"/>
                </a:solidFill>
              </a:rPr>
              <a:t>5</a:t>
            </a:r>
          </a:p>
        </p:txBody>
      </p:sp>
      <p:sp>
        <p:nvSpPr>
          <p:cNvPr id="3" name="TextBox 2"/>
          <p:cNvSpPr txBox="1">
            <a:spLocks noChangeArrowheads="1"/>
          </p:cNvSpPr>
          <p:nvPr/>
        </p:nvSpPr>
        <p:spPr bwMode="auto">
          <a:xfrm>
            <a:off x="3259138" y="3346450"/>
            <a:ext cx="458787"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b="1" dirty="0">
                <a:solidFill>
                  <a:schemeClr val="bg1"/>
                </a:solidFill>
              </a:rPr>
              <a:t>X</a:t>
            </a:r>
          </a:p>
        </p:txBody>
      </p:sp>
      <p:sp>
        <p:nvSpPr>
          <p:cNvPr id="17413"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2024ED4-9B14-894E-B64E-37857BCB35DC}" type="slidenum">
              <a:rPr lang="en-US" sz="1000">
                <a:solidFill>
                  <a:srgbClr val="A6A6A6"/>
                </a:solidFill>
              </a:rPr>
              <a:pPr eaLnBrk="1" hangingPunct="1"/>
              <a:t>2</a:t>
            </a:fld>
            <a:endParaRPr lang="en-US" sz="1000">
              <a:solidFill>
                <a:srgbClr val="A6A6A6"/>
              </a:solidFill>
            </a:endParaRPr>
          </a:p>
        </p:txBody>
      </p:sp>
    </p:spTree>
    <p:extLst>
      <p:ext uri="{BB962C8B-B14F-4D97-AF65-F5344CB8AC3E}">
        <p14:creationId xmlns:p14="http://schemas.microsoft.com/office/powerpoint/2010/main" xmlns="" val="2503204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34400" y="6407944"/>
            <a:ext cx="478632" cy="365125"/>
          </a:xfrm>
        </p:spPr>
        <p:txBody>
          <a:bodyPr/>
          <a:lstStyle/>
          <a:p>
            <a:fld id="{BBCF319C-9AC7-46A5-96A3-4C1A398C1C95}" type="slidenum">
              <a:rPr lang="en-US" smtClean="0"/>
              <a:pPr/>
              <a:t>20</a:t>
            </a:fld>
            <a:endParaRPr lang="en-US" dirty="0"/>
          </a:p>
        </p:txBody>
      </p:sp>
      <p:sp>
        <p:nvSpPr>
          <p:cNvPr id="51202" name="Content Placeholder 2"/>
          <p:cNvSpPr>
            <a:spLocks noGrp="1"/>
          </p:cNvSpPr>
          <p:nvPr>
            <p:ph idx="4294967295"/>
          </p:nvPr>
        </p:nvSpPr>
        <p:spPr>
          <a:xfrm>
            <a:off x="645765" y="4060415"/>
            <a:ext cx="8035925" cy="2289287"/>
          </a:xfrm>
        </p:spPr>
        <p:txBody>
          <a:bodyPr>
            <a:normAutofit lnSpcReduction="10000"/>
          </a:bodyPr>
          <a:lstStyle/>
          <a:p>
            <a:pPr>
              <a:buSzPct val="100000"/>
              <a:buFont typeface="Wingdings" pitchFamily="2" charset="2"/>
              <a:buChar char="Ø"/>
            </a:pPr>
            <a:r>
              <a:rPr lang="en-US" dirty="0" smtClean="0">
                <a:ea typeface="ＭＳ Ｐゴシック" charset="-128"/>
              </a:rPr>
              <a:t>Since January 2008, 140,000 database search queries </a:t>
            </a:r>
          </a:p>
          <a:p>
            <a:pPr>
              <a:buSzPct val="100000"/>
              <a:buFont typeface="Wingdings" pitchFamily="2" charset="2"/>
              <a:buChar char="Ø"/>
            </a:pPr>
            <a:r>
              <a:rPr lang="en-US" dirty="0" smtClean="0">
                <a:ea typeface="ＭＳ Ｐゴシック" charset="-128"/>
              </a:rPr>
              <a:t>Currently 1300 searches per month. </a:t>
            </a:r>
          </a:p>
          <a:p>
            <a:pPr>
              <a:buSzPct val="100000"/>
              <a:buFont typeface="Wingdings" pitchFamily="2" charset="2"/>
              <a:buChar char="Ø"/>
            </a:pPr>
            <a:r>
              <a:rPr lang="en-US" dirty="0" smtClean="0">
                <a:ea typeface="ＭＳ Ｐゴシック" charset="-128"/>
              </a:rPr>
              <a:t>Continue </a:t>
            </a:r>
            <a:r>
              <a:rPr lang="en-US" dirty="0">
                <a:ea typeface="ＭＳ Ｐゴシック" charset="-128"/>
              </a:rPr>
              <a:t>to solicit data </a:t>
            </a:r>
            <a:r>
              <a:rPr lang="en-US" dirty="0" smtClean="0">
                <a:ea typeface="ＭＳ Ｐゴシック" charset="-128"/>
              </a:rPr>
              <a:t>from the community (i.e. forensic laboratories</a:t>
            </a:r>
            <a:r>
              <a:rPr lang="en-US" sz="1800" dirty="0" smtClean="0">
                <a:ea typeface="ＭＳ Ｐゴシック" charset="-128"/>
              </a:rPr>
              <a:t>) </a:t>
            </a:r>
          </a:p>
          <a:p>
            <a:pPr>
              <a:buSzPct val="100000"/>
              <a:buFont typeface="Wingdings" pitchFamily="2" charset="2"/>
              <a:buChar char="Ø"/>
            </a:pPr>
            <a:r>
              <a:rPr lang="en-US" dirty="0" smtClean="0">
                <a:ea typeface="ＭＳ Ｐゴシック" charset="-128"/>
              </a:rPr>
              <a:t>Continue to incorporate </a:t>
            </a:r>
            <a:r>
              <a:rPr lang="en-US" dirty="0">
                <a:ea typeface="ＭＳ Ｐゴシック" charset="-128"/>
              </a:rPr>
              <a:t>the suggestions and recommendations received from users </a:t>
            </a:r>
            <a:r>
              <a:rPr lang="en-US" dirty="0" smtClean="0">
                <a:ea typeface="ＭＳ Ｐゴシック" charset="-128"/>
              </a:rPr>
              <a:t>and SWGDAM</a:t>
            </a:r>
            <a:endParaRPr lang="en-US" dirty="0">
              <a:ea typeface="ＭＳ Ｐゴシック" charset="-128"/>
            </a:endParaRPr>
          </a:p>
          <a:p>
            <a:pPr>
              <a:buSzPct val="100000"/>
              <a:buFont typeface="Wingdings" pitchFamily="2" charset="2"/>
              <a:buChar char="Ø"/>
            </a:pPr>
            <a:endParaRPr lang="en-US" sz="1800" dirty="0">
              <a:ea typeface="ＭＳ Ｐゴシック" charset="-128"/>
            </a:endParaRPr>
          </a:p>
          <a:p>
            <a:pPr>
              <a:buSzPct val="100000"/>
              <a:buFont typeface="Wingdings" pitchFamily="2" charset="2"/>
              <a:buChar char="Ø"/>
            </a:pPr>
            <a:endParaRPr lang="en-US" sz="1800" dirty="0" smtClean="0">
              <a:ea typeface="ＭＳ Ｐゴシック" charset="-128"/>
            </a:endParaRPr>
          </a:p>
          <a:p>
            <a:pPr>
              <a:buSzPct val="100000"/>
              <a:buFont typeface="Wingdings" pitchFamily="2" charset="2"/>
              <a:buChar char="Ø"/>
            </a:pPr>
            <a:endParaRPr lang="en-US" sz="1800" dirty="0" smtClean="0">
              <a:ea typeface="ＭＳ Ｐゴシック" charset="-128"/>
            </a:endParaRPr>
          </a:p>
        </p:txBody>
      </p:sp>
      <p:pic>
        <p:nvPicPr>
          <p:cNvPr id="3" name="Picture 2"/>
          <p:cNvPicPr>
            <a:picLocks noChangeAspect="1" noChangeArrowheads="1"/>
          </p:cNvPicPr>
          <p:nvPr/>
        </p:nvPicPr>
        <p:blipFill>
          <a:blip r:embed="rId3" cstate="print"/>
          <a:srcRect/>
          <a:stretch>
            <a:fillRect/>
          </a:stretch>
        </p:blipFill>
        <p:spPr bwMode="auto">
          <a:xfrm>
            <a:off x="100308" y="121097"/>
            <a:ext cx="8915400" cy="3774100"/>
          </a:xfrm>
          <a:prstGeom prst="rect">
            <a:avLst/>
          </a:prstGeom>
          <a:noFill/>
          <a:ln w="9525">
            <a:noFill/>
            <a:miter lim="800000"/>
            <a:headEnd/>
            <a:tailEnd/>
          </a:ln>
        </p:spPr>
      </p:pic>
    </p:spTree>
    <p:extLst>
      <p:ext uri="{BB962C8B-B14F-4D97-AF65-F5344CB8AC3E}">
        <p14:creationId xmlns:p14="http://schemas.microsoft.com/office/powerpoint/2010/main" xmlns="" val="42766582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49DFF0F-9EB0-EF4B-A184-AD59B3AF6325}" type="slidenum">
              <a:rPr lang="en-US" sz="1000">
                <a:solidFill>
                  <a:srgbClr val="A6A6A6"/>
                </a:solidFill>
              </a:rPr>
              <a:pPr eaLnBrk="1" hangingPunct="1"/>
              <a:t>21</a:t>
            </a:fld>
            <a:endParaRPr lang="en-US" sz="1000">
              <a:solidFill>
                <a:srgbClr val="A6A6A6"/>
              </a:solidFill>
            </a:endParaRPr>
          </a:p>
        </p:txBody>
      </p:sp>
      <p:pic>
        <p:nvPicPr>
          <p:cNvPr id="29698" name="Picture 2" descr="knowledge-without-actionha-web.jpg"/>
          <p:cNvPicPr>
            <a:picLocks noChangeAspect="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51507" y="1025793"/>
            <a:ext cx="4124325" cy="460216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2" name="Right Arrow 1"/>
          <p:cNvSpPr>
            <a:spLocks noChangeArrowheads="1"/>
          </p:cNvSpPr>
          <p:nvPr/>
        </p:nvSpPr>
        <p:spPr bwMode="auto">
          <a:xfrm>
            <a:off x="4481513" y="3192503"/>
            <a:ext cx="977900" cy="484187"/>
          </a:xfrm>
          <a:prstGeom prst="rightArrow">
            <a:avLst>
              <a:gd name="adj1" fmla="val 50000"/>
              <a:gd name="adj2" fmla="val 49996"/>
            </a:avLst>
          </a:prstGeom>
          <a:solidFill>
            <a:schemeClr val="accent2">
              <a:lumMod val="60000"/>
              <a:lumOff val="40000"/>
            </a:schemeClr>
          </a:solidFill>
          <a:ln w="9525">
            <a:solidFill>
              <a:schemeClr val="accent2">
                <a:lumMod val="60000"/>
                <a:lumOff val="40000"/>
              </a:schemeClr>
            </a:solidFill>
            <a:miter lim="800000"/>
            <a:headEnd/>
            <a:tailEnd/>
          </a:ln>
          <a:effectLst>
            <a:outerShdw blurRad="40000" dist="23000" dir="5400000" rotWithShape="0">
              <a:srgbClr val="000000">
                <a:alpha val="34999"/>
              </a:srgbClr>
            </a:outerShdw>
          </a:effectLst>
        </p:spPr>
        <p:txBody>
          <a:bodyPr anchor="ctr"/>
          <a:lstStyle/>
          <a:p>
            <a:pPr algn="ctr">
              <a:defRPr/>
            </a:pPr>
            <a:endParaRPr lang="en-US">
              <a:solidFill>
                <a:schemeClr val="lt1"/>
              </a:solidFill>
              <a:latin typeface="+mn-lt"/>
              <a:ea typeface="+mn-ea"/>
              <a:cs typeface="+mn-cs"/>
            </a:endParaRPr>
          </a:p>
        </p:txBody>
      </p:sp>
      <p:pic>
        <p:nvPicPr>
          <p:cNvPr id="3" name="Picture 2" descr="pvp.jp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637213" y="2081253"/>
            <a:ext cx="3238500" cy="231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65630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257464" y="575108"/>
            <a:ext cx="8610600" cy="506412"/>
          </a:xfrm>
        </p:spPr>
        <p:txBody>
          <a:bodyPr>
            <a:noAutofit/>
          </a:bodyPr>
          <a:lstStyle/>
          <a:p>
            <a:r>
              <a:rPr lang="en-US" sz="4800" u="sng" dirty="0">
                <a:effectLst>
                  <a:outerShdw blurRad="38100" dist="38100" dir="2700000" algn="tl">
                    <a:srgbClr val="000000">
                      <a:alpha val="43137"/>
                    </a:srgbClr>
                  </a:outerShdw>
                </a:effectLst>
                <a:latin typeface="Myriad Pro" charset="0"/>
              </a:rPr>
              <a:t>Future Policy and Research</a:t>
            </a:r>
          </a:p>
        </p:txBody>
      </p:sp>
      <p:sp>
        <p:nvSpPr>
          <p:cNvPr id="20484" name="Content Placeholder 2"/>
          <p:cNvSpPr>
            <a:spLocks noGrp="1"/>
          </p:cNvSpPr>
          <p:nvPr>
            <p:ph idx="1"/>
          </p:nvPr>
        </p:nvSpPr>
        <p:spPr>
          <a:xfrm>
            <a:off x="88900" y="1639022"/>
            <a:ext cx="8722591" cy="4554537"/>
          </a:xfrm>
        </p:spPr>
        <p:txBody>
          <a:bodyPr/>
          <a:lstStyle/>
          <a:p>
            <a:r>
              <a:rPr lang="en-US" b="1" dirty="0" smtClean="0">
                <a:solidFill>
                  <a:schemeClr val="tx1"/>
                </a:solidFill>
                <a:effectLst>
                  <a:outerShdw blurRad="38100" dist="38100" dir="2700000" algn="tl">
                    <a:srgbClr val="000000">
                      <a:alpha val="43137"/>
                    </a:srgbClr>
                  </a:outerShdw>
                </a:effectLst>
                <a:latin typeface="Myriad Pro" charset="0"/>
              </a:rPr>
              <a:t>Laboratories </a:t>
            </a:r>
            <a:r>
              <a:rPr lang="en-US" b="1" dirty="0">
                <a:solidFill>
                  <a:schemeClr val="tx1"/>
                </a:solidFill>
                <a:effectLst>
                  <a:outerShdw blurRad="38100" dist="38100" dir="2700000" algn="tl">
                    <a:srgbClr val="000000">
                      <a:alpha val="43137"/>
                    </a:srgbClr>
                  </a:outerShdw>
                </a:effectLst>
                <a:latin typeface="Myriad Pro" charset="0"/>
              </a:rPr>
              <a:t>should provide or arrange to provide Y-STR typing services in addition to standard DNA </a:t>
            </a:r>
            <a:r>
              <a:rPr lang="en-US" b="1" dirty="0" smtClean="0">
                <a:solidFill>
                  <a:schemeClr val="tx1"/>
                </a:solidFill>
                <a:effectLst>
                  <a:outerShdw blurRad="38100" dist="38100" dir="2700000" algn="tl">
                    <a:srgbClr val="000000">
                      <a:alpha val="43137"/>
                    </a:srgbClr>
                  </a:outerShdw>
                </a:effectLst>
                <a:latin typeface="Myriad Pro" charset="0"/>
              </a:rPr>
              <a:t>analysis</a:t>
            </a:r>
          </a:p>
          <a:p>
            <a:r>
              <a:rPr lang="en-US" b="1" dirty="0">
                <a:solidFill>
                  <a:schemeClr val="tx1"/>
                </a:solidFill>
                <a:effectLst>
                  <a:outerShdw blurRad="38100" dist="38100" dir="2700000" algn="tl">
                    <a:srgbClr val="000000">
                      <a:alpha val="43137"/>
                    </a:srgbClr>
                  </a:outerShdw>
                </a:effectLst>
                <a:latin typeface="Myriad Pro" charset="0"/>
              </a:rPr>
              <a:t>Jurisdictions should collect samples from samples at least up to 10 days after intercourse </a:t>
            </a:r>
          </a:p>
          <a:p>
            <a:r>
              <a:rPr lang="en-US" b="1" dirty="0">
                <a:solidFill>
                  <a:schemeClr val="tx1"/>
                </a:solidFill>
                <a:effectLst>
                  <a:outerShdw blurRad="38100" dist="38100" dir="2700000" algn="tl">
                    <a:srgbClr val="000000">
                      <a:alpha val="43137"/>
                    </a:srgbClr>
                  </a:outerShdw>
                </a:effectLst>
                <a:latin typeface="Myriad Pro" charset="0"/>
              </a:rPr>
              <a:t>What is the limit of recovery of DNA profiles from the semen donor (surely &gt; 9 days)?</a:t>
            </a:r>
          </a:p>
          <a:p>
            <a:r>
              <a:rPr lang="en-US" b="1" dirty="0">
                <a:solidFill>
                  <a:schemeClr val="tx1"/>
                </a:solidFill>
                <a:effectLst>
                  <a:outerShdw blurRad="38100" dist="38100" dir="2700000" algn="tl">
                    <a:srgbClr val="000000">
                      <a:alpha val="43137"/>
                    </a:srgbClr>
                  </a:outerShdw>
                </a:effectLst>
                <a:latin typeface="Myriad Pro" charset="0"/>
              </a:rPr>
              <a:t>Recovery of standard autosomal DNA profile &gt; 4 days?</a:t>
            </a:r>
          </a:p>
          <a:p>
            <a:r>
              <a:rPr lang="en-US" b="1" dirty="0">
                <a:solidFill>
                  <a:schemeClr val="tx1"/>
                </a:solidFill>
                <a:effectLst>
                  <a:outerShdw blurRad="38100" dist="38100" dir="2700000" algn="tl">
                    <a:srgbClr val="000000">
                      <a:alpha val="43137"/>
                    </a:srgbClr>
                  </a:outerShdw>
                </a:effectLst>
                <a:latin typeface="Myriad Pro" charset="0"/>
              </a:rPr>
              <a:t>Other biological and socio-economic factors effecting recovery of male DNA from the </a:t>
            </a:r>
            <a:r>
              <a:rPr lang="en-US" b="1" dirty="0" err="1">
                <a:solidFill>
                  <a:schemeClr val="tx1"/>
                </a:solidFill>
                <a:effectLst>
                  <a:outerShdw blurRad="38100" dist="38100" dir="2700000" algn="tl">
                    <a:srgbClr val="000000">
                      <a:alpha val="43137"/>
                    </a:srgbClr>
                  </a:outerShdw>
                </a:effectLst>
                <a:latin typeface="Myriad Pro" charset="0"/>
              </a:rPr>
              <a:t>cervico</a:t>
            </a:r>
            <a:r>
              <a:rPr lang="en-US" b="1" dirty="0">
                <a:solidFill>
                  <a:schemeClr val="tx1"/>
                </a:solidFill>
                <a:effectLst>
                  <a:outerShdw blurRad="38100" dist="38100" dir="2700000" algn="tl">
                    <a:srgbClr val="000000">
                      <a:alpha val="43137"/>
                    </a:srgbClr>
                  </a:outerShdw>
                </a:effectLst>
                <a:latin typeface="Myriad Pro" charset="0"/>
              </a:rPr>
              <a:t>-vaginal </a:t>
            </a:r>
            <a:r>
              <a:rPr lang="en-US" b="1" dirty="0" smtClean="0">
                <a:solidFill>
                  <a:schemeClr val="tx1"/>
                </a:solidFill>
                <a:effectLst>
                  <a:outerShdw blurRad="38100" dist="38100" dir="2700000" algn="tl">
                    <a:srgbClr val="000000">
                      <a:alpha val="43137"/>
                    </a:srgbClr>
                  </a:outerShdw>
                </a:effectLst>
                <a:latin typeface="Myriad Pro" charset="0"/>
              </a:rPr>
              <a:t>tract</a:t>
            </a:r>
          </a:p>
          <a:p>
            <a:r>
              <a:rPr lang="en-US" b="1" dirty="0" smtClean="0">
                <a:solidFill>
                  <a:schemeClr val="tx1"/>
                </a:solidFill>
                <a:effectLst>
                  <a:outerShdw blurRad="38100" dist="38100" dir="2700000" algn="tl">
                    <a:srgbClr val="000000">
                      <a:alpha val="43137"/>
                    </a:srgbClr>
                  </a:outerShdw>
                </a:effectLst>
                <a:latin typeface="Myriad Pro" charset="0"/>
              </a:rPr>
              <a:t>More loci-NGS- complete male differentiation</a:t>
            </a:r>
            <a:endParaRPr lang="en-US" b="1" dirty="0">
              <a:solidFill>
                <a:schemeClr val="tx1"/>
              </a:solidFill>
              <a:effectLst>
                <a:outerShdw blurRad="38100" dist="38100" dir="2700000" algn="tl">
                  <a:srgbClr val="000000">
                    <a:alpha val="43137"/>
                  </a:srgbClr>
                </a:outerShdw>
              </a:effectLst>
              <a:latin typeface="Myriad Pro" charset="0"/>
            </a:endParaRPr>
          </a:p>
          <a:p>
            <a:endParaRPr lang="en-US" dirty="0">
              <a:latin typeface="Myriad Pro" charset="0"/>
            </a:endParaRPr>
          </a:p>
        </p:txBody>
      </p:sp>
      <p:sp>
        <p:nvSpPr>
          <p:cNvPr id="30723"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9F1AC2-1678-8644-B821-36E86627BA71}" type="slidenum">
              <a:rPr lang="en-US" sz="1000">
                <a:solidFill>
                  <a:srgbClr val="A6A6A6"/>
                </a:solidFill>
              </a:rPr>
              <a:pPr eaLnBrk="1" hangingPunct="1"/>
              <a:t>22</a:t>
            </a:fld>
            <a:endParaRPr lang="en-US" sz="1000">
              <a:solidFill>
                <a:srgbClr val="A6A6A6"/>
              </a:solidFill>
            </a:endParaRPr>
          </a:p>
        </p:txBody>
      </p:sp>
    </p:spTree>
    <p:extLst>
      <p:ext uri="{BB962C8B-B14F-4D97-AF65-F5344CB8AC3E}">
        <p14:creationId xmlns:p14="http://schemas.microsoft.com/office/powerpoint/2010/main" xmlns="" val="27861648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animEffect transition="in" filter="wipe(left)">
                                      <p:cBhvr>
                                        <p:cTn id="7" dur="500"/>
                                        <p:tgtEl>
                                          <p:spTgt spid="204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4">
                                            <p:txEl>
                                              <p:pRg st="1" end="1"/>
                                            </p:txEl>
                                          </p:spTgt>
                                        </p:tgtEl>
                                        <p:attrNameLst>
                                          <p:attrName>style.visibility</p:attrName>
                                        </p:attrNameLst>
                                      </p:cBhvr>
                                      <p:to>
                                        <p:strVal val="visible"/>
                                      </p:to>
                                    </p:set>
                                    <p:animEffect transition="in" filter="wipe(left)">
                                      <p:cBhvr>
                                        <p:cTn id="12" dur="500"/>
                                        <p:tgtEl>
                                          <p:spTgt spid="2048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484">
                                            <p:txEl>
                                              <p:pRg st="2" end="2"/>
                                            </p:txEl>
                                          </p:spTgt>
                                        </p:tgtEl>
                                        <p:attrNameLst>
                                          <p:attrName>style.visibility</p:attrName>
                                        </p:attrNameLst>
                                      </p:cBhvr>
                                      <p:to>
                                        <p:strVal val="visible"/>
                                      </p:to>
                                    </p:set>
                                    <p:animEffect transition="in" filter="wipe(left)">
                                      <p:cBhvr>
                                        <p:cTn id="17" dur="500"/>
                                        <p:tgtEl>
                                          <p:spTgt spid="2048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484">
                                            <p:txEl>
                                              <p:pRg st="3" end="3"/>
                                            </p:txEl>
                                          </p:spTgt>
                                        </p:tgtEl>
                                        <p:attrNameLst>
                                          <p:attrName>style.visibility</p:attrName>
                                        </p:attrNameLst>
                                      </p:cBhvr>
                                      <p:to>
                                        <p:strVal val="visible"/>
                                      </p:to>
                                    </p:set>
                                    <p:animEffect transition="in" filter="wipe(left)">
                                      <p:cBhvr>
                                        <p:cTn id="22" dur="500"/>
                                        <p:tgtEl>
                                          <p:spTgt spid="2048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484">
                                            <p:txEl>
                                              <p:pRg st="4" end="4"/>
                                            </p:txEl>
                                          </p:spTgt>
                                        </p:tgtEl>
                                        <p:attrNameLst>
                                          <p:attrName>style.visibility</p:attrName>
                                        </p:attrNameLst>
                                      </p:cBhvr>
                                      <p:to>
                                        <p:strVal val="visible"/>
                                      </p:to>
                                    </p:set>
                                    <p:animEffect transition="in" filter="wipe(left)">
                                      <p:cBhvr>
                                        <p:cTn id="27" dur="500"/>
                                        <p:tgtEl>
                                          <p:spTgt spid="2048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484">
                                            <p:txEl>
                                              <p:pRg st="5" end="5"/>
                                            </p:txEl>
                                          </p:spTgt>
                                        </p:tgtEl>
                                        <p:attrNameLst>
                                          <p:attrName>style.visibility</p:attrName>
                                        </p:attrNameLst>
                                      </p:cBhvr>
                                      <p:to>
                                        <p:strVal val="visible"/>
                                      </p:to>
                                    </p:set>
                                    <p:animEffect transition="in" filter="wipe(left)">
                                      <p:cBhvr>
                                        <p:cTn id="32" dur="500"/>
                                        <p:tgtEl>
                                          <p:spTgt spid="2048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609600" y="2971800"/>
            <a:ext cx="2971800" cy="1524000"/>
          </a:xfrm>
        </p:spPr>
        <p:txBody>
          <a:bodyPr>
            <a:normAutofit fontScale="90000"/>
          </a:bodyPr>
          <a:lstStyle/>
          <a:p>
            <a:pPr eaLnBrk="1" fontAlgn="auto" hangingPunct="1">
              <a:spcAft>
                <a:spcPts val="0"/>
              </a:spcAft>
              <a:defRPr/>
            </a:pPr>
            <a:r>
              <a:rPr lang="en-US" smtClean="0">
                <a:solidFill>
                  <a:schemeClr val="folHlink"/>
                </a:solidFill>
                <a:ea typeface="+mj-ea"/>
                <a:cs typeface="+mj-cs"/>
              </a:rPr>
              <a:t/>
            </a:r>
            <a:br>
              <a:rPr lang="en-US" smtClean="0">
                <a:solidFill>
                  <a:schemeClr val="folHlink"/>
                </a:solidFill>
                <a:ea typeface="+mj-ea"/>
                <a:cs typeface="+mj-cs"/>
              </a:rPr>
            </a:br>
            <a:r>
              <a:rPr lang="en-US" smtClean="0">
                <a:solidFill>
                  <a:schemeClr val="folHlink"/>
                </a:solidFill>
                <a:ea typeface="+mj-ea"/>
                <a:cs typeface="+mj-cs"/>
              </a:rPr>
              <a:t/>
            </a:r>
            <a:br>
              <a:rPr lang="en-US" smtClean="0">
                <a:solidFill>
                  <a:schemeClr val="folHlink"/>
                </a:solidFill>
                <a:ea typeface="+mj-ea"/>
                <a:cs typeface="+mj-cs"/>
              </a:rPr>
            </a:br>
            <a:r>
              <a:rPr lang="en-US" smtClean="0">
                <a:solidFill>
                  <a:schemeClr val="folHlink"/>
                </a:solidFill>
                <a:ea typeface="+mj-ea"/>
                <a:cs typeface="+mj-cs"/>
              </a:rPr>
              <a:t/>
            </a:r>
            <a:br>
              <a:rPr lang="en-US" smtClean="0">
                <a:solidFill>
                  <a:schemeClr val="folHlink"/>
                </a:solidFill>
                <a:ea typeface="+mj-ea"/>
                <a:cs typeface="+mj-cs"/>
              </a:rPr>
            </a:br>
            <a:endParaRPr lang="en-US" smtClean="0">
              <a:solidFill>
                <a:schemeClr val="folHlink"/>
              </a:solidFill>
              <a:ea typeface="+mj-ea"/>
              <a:cs typeface="+mj-cs"/>
            </a:endParaRPr>
          </a:p>
        </p:txBody>
      </p:sp>
      <p:sp>
        <p:nvSpPr>
          <p:cNvPr id="180227" name="Text Box 3"/>
          <p:cNvSpPr txBox="1">
            <a:spLocks noChangeArrowheads="1"/>
          </p:cNvSpPr>
          <p:nvPr/>
        </p:nvSpPr>
        <p:spPr bwMode="auto">
          <a:xfrm>
            <a:off x="228600" y="4953000"/>
            <a:ext cx="37338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eaLnBrk="0" hangingPunct="0">
              <a:defRPr/>
            </a:pPr>
            <a:endParaRPr lang="en-US">
              <a:solidFill>
                <a:prstClr val="black"/>
              </a:solidFill>
              <a:latin typeface="Times New Roman" charset="0"/>
              <a:ea typeface="ＭＳ Ｐゴシック" charset="0"/>
            </a:endParaRPr>
          </a:p>
          <a:p>
            <a:pPr eaLnBrk="0" hangingPunct="0">
              <a:defRPr/>
            </a:pPr>
            <a:endParaRPr lang="en-US">
              <a:solidFill>
                <a:srgbClr val="FFFFFF"/>
              </a:solidFill>
              <a:latin typeface="Times New Roman" charset="0"/>
              <a:ea typeface="ＭＳ Ｐゴシック" charset="0"/>
            </a:endParaRPr>
          </a:p>
        </p:txBody>
      </p:sp>
      <p:sp>
        <p:nvSpPr>
          <p:cNvPr id="180228" name="Text Box 4"/>
          <p:cNvSpPr txBox="1">
            <a:spLocks noChangeArrowheads="1"/>
          </p:cNvSpPr>
          <p:nvPr/>
        </p:nvSpPr>
        <p:spPr bwMode="auto">
          <a:xfrm>
            <a:off x="254000" y="165100"/>
            <a:ext cx="2133600" cy="42165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800" dirty="0" smtClean="0">
                <a:effectLst>
                  <a:outerShdw blurRad="38100" dist="38100" dir="2700000" algn="tl">
                    <a:srgbClr val="000000">
                      <a:alpha val="43137"/>
                    </a:srgbClr>
                  </a:outerShdw>
                </a:effectLst>
              </a:rPr>
              <a:t>The end crowns all, and that old common arbitrator, Time, will one day end it. </a:t>
            </a:r>
            <a:br>
              <a:rPr lang="en-US" sz="1800" dirty="0" smtClean="0">
                <a:effectLst>
                  <a:outerShdw blurRad="38100" dist="38100" dir="2700000" algn="tl">
                    <a:srgbClr val="000000">
                      <a:alpha val="43137"/>
                    </a:srgbClr>
                  </a:outerShdw>
                </a:effectLst>
              </a:rPr>
            </a:br>
            <a:endParaRPr lang="en-US" sz="1800" dirty="0" smtClean="0">
              <a:effectLst>
                <a:outerShdw blurRad="38100" dist="38100" dir="2700000" algn="tl">
                  <a:srgbClr val="000000">
                    <a:alpha val="43137"/>
                  </a:srgbClr>
                </a:outerShdw>
              </a:effectLst>
            </a:endParaRPr>
          </a:p>
          <a:p>
            <a:r>
              <a:rPr lang="en-US" sz="1400" dirty="0" smtClean="0">
                <a:effectLst>
                  <a:outerShdw blurRad="38100" dist="38100" dir="2700000" algn="tl">
                    <a:srgbClr val="000000">
                      <a:alpha val="43137"/>
                    </a:srgbClr>
                  </a:outerShdw>
                </a:effectLst>
              </a:rPr>
              <a:t>Shakespeare</a:t>
            </a:r>
          </a:p>
          <a:p>
            <a:r>
              <a:rPr lang="en-US" sz="1800" dirty="0" smtClean="0">
                <a:effectLst>
                  <a:outerShdw blurRad="38100" dist="38100" dir="2700000" algn="tl">
                    <a:srgbClr val="000000">
                      <a:alpha val="43137"/>
                    </a:srgbClr>
                  </a:outerShdw>
                </a:effectLst>
              </a:rPr>
              <a:t>  </a:t>
            </a:r>
          </a:p>
          <a:p>
            <a:endParaRPr lang="en-US" sz="3200" dirty="0" smtClean="0">
              <a:effectLst>
                <a:outerShdw blurRad="38100" dist="38100" dir="2700000" algn="tl">
                  <a:srgbClr val="000000">
                    <a:alpha val="43137"/>
                  </a:srgbClr>
                </a:outerShdw>
              </a:effectLst>
            </a:endParaRPr>
          </a:p>
          <a:p>
            <a:r>
              <a:rPr lang="en-US" sz="3200" dirty="0" smtClean="0">
                <a:effectLst>
                  <a:outerShdw blurRad="38100" dist="38100" dir="2700000" algn="tl">
                    <a:srgbClr val="000000">
                      <a:alpha val="43137"/>
                    </a:srgbClr>
                  </a:outerShdw>
                </a:effectLst>
              </a:rPr>
              <a:t>Thank you for your attention!</a:t>
            </a:r>
          </a:p>
        </p:txBody>
      </p:sp>
      <p:pic>
        <p:nvPicPr>
          <p:cNvPr id="71684" name="Picture 5" descr="End+Of+The+Road"/>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2857500" y="177800"/>
            <a:ext cx="5994248" cy="527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2857500" y="5435600"/>
            <a:ext cx="6286500" cy="923330"/>
          </a:xfrm>
          <a:prstGeom prst="rect">
            <a:avLst/>
          </a:prstGeom>
          <a:noFill/>
        </p:spPr>
        <p:txBody>
          <a:bodyPr wrap="square" rtlCol="0">
            <a:spAutoFit/>
          </a:bodyPr>
          <a:lstStyle/>
          <a:p>
            <a:pPr eaLnBrk="1" hangingPunct="1"/>
            <a:r>
              <a:rPr lang="en-US" dirty="0" smtClean="0">
                <a:ea typeface="ＭＳ Ｐゴシック" pitchFamily="34" charset="-128"/>
              </a:rPr>
              <a:t>Acknowledgements: </a:t>
            </a:r>
          </a:p>
          <a:p>
            <a:pPr eaLnBrk="1" hangingPunct="1"/>
            <a:r>
              <a:rPr lang="en-US" dirty="0" smtClean="0">
                <a:ea typeface="ＭＳ Ｐゴシック" pitchFamily="34" charset="-128"/>
              </a:rPr>
              <a:t>Funding: NIJ</a:t>
            </a:r>
            <a:r>
              <a:rPr lang="en-US" dirty="0">
                <a:ea typeface="ＭＳ Ｐゴシック" pitchFamily="34" charset="-128"/>
              </a:rPr>
              <a:t> </a:t>
            </a:r>
            <a:r>
              <a:rPr lang="en-US" dirty="0" smtClean="0">
                <a:ea typeface="ＭＳ Ｐゴシック" pitchFamily="34" charset="-128"/>
              </a:rPr>
              <a:t>and FTCOE</a:t>
            </a:r>
          </a:p>
          <a:p>
            <a:pPr eaLnBrk="1" hangingPunct="1"/>
            <a:r>
              <a:rPr lang="en-US" dirty="0" smtClean="0">
                <a:ea typeface="ＭＳ Ｐゴシック" pitchFamily="34" charset="-128"/>
              </a:rPr>
              <a:t>Pat Speck (UAB), </a:t>
            </a:r>
            <a:r>
              <a:rPr lang="en-US" dirty="0" err="1" smtClean="0">
                <a:ea typeface="ＭＳ Ｐゴシック" pitchFamily="34" charset="-128"/>
              </a:rPr>
              <a:t>Tamyra</a:t>
            </a:r>
            <a:r>
              <a:rPr lang="en-US" dirty="0" smtClean="0">
                <a:ea typeface="ＭＳ Ｐゴシック" pitchFamily="34" charset="-128"/>
              </a:rPr>
              <a:t> </a:t>
            </a:r>
            <a:r>
              <a:rPr lang="en-US" dirty="0" err="1" smtClean="0">
                <a:ea typeface="ＭＳ Ｐゴシック" pitchFamily="34" charset="-128"/>
              </a:rPr>
              <a:t>Moretti</a:t>
            </a:r>
            <a:r>
              <a:rPr lang="en-US" dirty="0" smtClean="0">
                <a:ea typeface="ＭＳ Ｐゴシック" pitchFamily="34" charset="-128"/>
              </a:rPr>
              <a:t> (FBI)</a:t>
            </a:r>
            <a:endParaRPr lang="en-US" dirty="0">
              <a:ea typeface="ＭＳ Ｐゴシック" pitchFamily="34" charset="-128"/>
            </a:endParaRPr>
          </a:p>
        </p:txBody>
      </p:sp>
    </p:spTree>
    <p:extLst>
      <p:ext uri="{BB962C8B-B14F-4D97-AF65-F5344CB8AC3E}">
        <p14:creationId xmlns:p14="http://schemas.microsoft.com/office/powerpoint/2010/main" xmlns="" val="3218340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6AD380-97CD-FD49-AC0D-E76F23BFC9D1}" type="slidenum">
              <a:rPr lang="en-US" sz="1000">
                <a:solidFill>
                  <a:srgbClr val="A6A6A6"/>
                </a:solidFill>
              </a:rPr>
              <a:pPr eaLnBrk="1" hangingPunct="1"/>
              <a:t>3</a:t>
            </a:fld>
            <a:endParaRPr lang="en-US" sz="1000">
              <a:solidFill>
                <a:srgbClr val="A6A6A6"/>
              </a:solidFill>
            </a:endParaRPr>
          </a:p>
        </p:txBody>
      </p:sp>
      <p:pic>
        <p:nvPicPr>
          <p:cNvPr id="18434" name="Picture 2" descr="sexual-assault-shadows.png"/>
          <p:cNvPicPr>
            <a:picLocks noChangeAspect="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514601" y="122238"/>
            <a:ext cx="4357688" cy="3265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123271" y="3350087"/>
            <a:ext cx="9556753" cy="3416320"/>
          </a:xfrm>
          <a:prstGeom prst="rect">
            <a:avLst/>
          </a:prstGeom>
          <a:noFill/>
        </p:spPr>
        <p:txBody>
          <a:bodyPr>
            <a:spAutoFit/>
          </a:bodyPr>
          <a:lstStyle/>
          <a:p>
            <a:pPr algn="ctr">
              <a:defRPr/>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n-ea"/>
                <a:cs typeface="+mn-cs"/>
              </a:rPr>
              <a:t>every  victim deserves the right to determine the genetic profile of their assailant!</a:t>
            </a:r>
          </a:p>
        </p:txBody>
      </p:sp>
    </p:spTree>
    <p:extLst>
      <p:ext uri="{BB962C8B-B14F-4D97-AF65-F5344CB8AC3E}">
        <p14:creationId xmlns:p14="http://schemas.microsoft.com/office/powerpoint/2010/main" xmlns="" val="477980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29B41AF-CA39-8943-92E0-421FC4913594}" type="slidenum">
              <a:rPr lang="en-US" sz="1000">
                <a:solidFill>
                  <a:srgbClr val="A6A6A6"/>
                </a:solidFill>
              </a:rPr>
              <a:pPr eaLnBrk="1" hangingPunct="1"/>
              <a:t>4</a:t>
            </a:fld>
            <a:endParaRPr lang="en-US" sz="1000">
              <a:solidFill>
                <a:srgbClr val="A6A6A6"/>
              </a:solidFill>
            </a:endParaRPr>
          </a:p>
        </p:txBody>
      </p:sp>
      <p:pic>
        <p:nvPicPr>
          <p:cNvPr id="20482" name="Picture 2" descr="Unknown.jpg"/>
          <p:cNvPicPr>
            <a:picLocks noChangeAspect="1"/>
          </p:cNvPicPr>
          <p:nvPr/>
        </p:nvPicPr>
        <p:blipFill>
          <a:blip r:embed="rId2">
            <a:extLst>
              <a:ext uri="{28A0092B-C50C-407E-A947-70E740481C1C}">
                <a14:useLocalDpi xmlns:a14="http://schemas.microsoft.com/office/drawing/2010/main" xmlns=""/>
              </a:ext>
            </a:extLst>
          </a:blip>
          <a:srcRect/>
          <a:stretch>
            <a:fillRect/>
          </a:stretch>
        </p:blipFill>
        <p:spPr bwMode="auto">
          <a:xfrm>
            <a:off x="5664200" y="212725"/>
            <a:ext cx="3238500" cy="29686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3" name="TextBox 3"/>
          <p:cNvSpPr txBox="1">
            <a:spLocks noChangeArrowheads="1"/>
          </p:cNvSpPr>
          <p:nvPr/>
        </p:nvSpPr>
        <p:spPr bwMode="auto">
          <a:xfrm>
            <a:off x="373560" y="3022245"/>
            <a:ext cx="8421547" cy="267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sz="2800" dirty="0"/>
              <a:t>No suspect identified</a:t>
            </a:r>
          </a:p>
          <a:p>
            <a:pPr eaLnBrk="1" hangingPunct="1">
              <a:buFont typeface="Arial" charset="0"/>
              <a:buChar char="•"/>
            </a:pPr>
            <a:r>
              <a:rPr lang="en-US" sz="2800" dirty="0"/>
              <a:t>Analysis not requested by prosecutor</a:t>
            </a:r>
          </a:p>
          <a:p>
            <a:pPr eaLnBrk="1" hangingPunct="1">
              <a:buFont typeface="Arial" charset="0"/>
              <a:buChar char="•"/>
            </a:pPr>
            <a:r>
              <a:rPr lang="en-US" sz="2800" dirty="0"/>
              <a:t>Lab not accepting new evidence due to backlog</a:t>
            </a:r>
          </a:p>
          <a:p>
            <a:pPr eaLnBrk="1" hangingPunct="1">
              <a:buFont typeface="Arial" charset="0"/>
              <a:buChar char="•"/>
            </a:pPr>
            <a:r>
              <a:rPr lang="en-US" sz="2800" dirty="0"/>
              <a:t>Officer uncertain of usefulness</a:t>
            </a:r>
          </a:p>
          <a:p>
            <a:pPr eaLnBrk="1" hangingPunct="1">
              <a:buFont typeface="Arial" charset="0"/>
              <a:buChar char="•"/>
            </a:pPr>
            <a:r>
              <a:rPr lang="en-US" sz="2800" dirty="0"/>
              <a:t>Lab was unable to produce timely results</a:t>
            </a:r>
          </a:p>
          <a:p>
            <a:pPr eaLnBrk="1" hangingPunct="1">
              <a:buFont typeface="Arial" charset="0"/>
              <a:buChar char="•"/>
            </a:pPr>
            <a:r>
              <a:rPr lang="en-US" sz="2800" dirty="0"/>
              <a:t>Incident took place &gt; 72 hours </a:t>
            </a:r>
            <a:r>
              <a:rPr lang="en-US" sz="2800" dirty="0" smtClean="0"/>
              <a:t>ago</a:t>
            </a:r>
            <a:endParaRPr lang="en-US" sz="2800" dirty="0"/>
          </a:p>
        </p:txBody>
      </p:sp>
      <p:sp>
        <p:nvSpPr>
          <p:cNvPr id="20484" name="TextBox 2"/>
          <p:cNvSpPr txBox="1">
            <a:spLocks noChangeArrowheads="1"/>
          </p:cNvSpPr>
          <p:nvPr/>
        </p:nvSpPr>
        <p:spPr bwMode="auto">
          <a:xfrm>
            <a:off x="0" y="293456"/>
            <a:ext cx="5435600"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b="1" u="sng" dirty="0" smtClean="0"/>
              <a:t>Worse than reported: excuses why some rape </a:t>
            </a:r>
            <a:r>
              <a:rPr lang="en-US" sz="4000" b="1" u="sng" dirty="0"/>
              <a:t>evidence </a:t>
            </a:r>
            <a:r>
              <a:rPr lang="en-US" sz="4000" b="1" u="sng" dirty="0" smtClean="0"/>
              <a:t>is not </a:t>
            </a:r>
            <a:r>
              <a:rPr lang="en-US" sz="4000" b="1" u="sng" dirty="0"/>
              <a:t>submitted?</a:t>
            </a:r>
          </a:p>
        </p:txBody>
      </p:sp>
    </p:spTree>
    <p:extLst>
      <p:ext uri="{BB962C8B-B14F-4D97-AF65-F5344CB8AC3E}">
        <p14:creationId xmlns:p14="http://schemas.microsoft.com/office/powerpoint/2010/main" xmlns="" val="459233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92088" y="249372"/>
            <a:ext cx="8621712" cy="1143000"/>
          </a:xfrm>
        </p:spPr>
        <p:txBody>
          <a:bodyPr>
            <a:normAutofit/>
          </a:bodyPr>
          <a:lstStyle/>
          <a:p>
            <a:pPr algn="ctr" eaLnBrk="1" hangingPunct="1"/>
            <a:r>
              <a:rPr lang="en-US" sz="6000" u="sng" dirty="0" smtClean="0">
                <a:latin typeface="Arial" charset="0"/>
              </a:rPr>
              <a:t>One of the </a:t>
            </a:r>
            <a:r>
              <a:rPr lang="en-US" sz="6000" u="sng" dirty="0">
                <a:latin typeface="Arial" charset="0"/>
              </a:rPr>
              <a:t>Problems!</a:t>
            </a:r>
          </a:p>
        </p:txBody>
      </p:sp>
      <p:sp>
        <p:nvSpPr>
          <p:cNvPr id="493571" name="Rectangle 3"/>
          <p:cNvSpPr>
            <a:spLocks noGrp="1" noChangeArrowheads="1"/>
          </p:cNvSpPr>
          <p:nvPr>
            <p:ph idx="1"/>
          </p:nvPr>
        </p:nvSpPr>
        <p:spPr>
          <a:xfrm>
            <a:off x="192088" y="1893868"/>
            <a:ext cx="8753475" cy="3738562"/>
          </a:xfrm>
        </p:spPr>
        <p:txBody>
          <a:bodyPr>
            <a:noAutofit/>
          </a:bodyPr>
          <a:lstStyle/>
          <a:p>
            <a:pPr eaLnBrk="1" hangingPunct="1">
              <a:lnSpc>
                <a:spcPct val="90000"/>
              </a:lnSpc>
              <a:buFont typeface="Wingdings" pitchFamily="2" charset="2"/>
              <a:buChar char="§"/>
              <a:defRPr/>
            </a:pPr>
            <a:r>
              <a:rPr lang="en-US" sz="3200" dirty="0">
                <a:latin typeface="Arial" charset="0"/>
                <a:ea typeface="+mn-ea"/>
                <a:cs typeface="Times New Roman" charset="0"/>
              </a:rPr>
              <a:t>s</a:t>
            </a:r>
            <a:r>
              <a:rPr lang="en-US" sz="3200" dirty="0" smtClean="0">
                <a:latin typeface="Arial" charset="0"/>
                <a:ea typeface="+mn-ea"/>
                <a:cs typeface="Times New Roman" charset="0"/>
              </a:rPr>
              <a:t>ome </a:t>
            </a:r>
            <a:r>
              <a:rPr lang="en-US" sz="3200" dirty="0">
                <a:latin typeface="Arial" charset="0"/>
                <a:ea typeface="+mn-ea"/>
                <a:cs typeface="Times New Roman" charset="0"/>
              </a:rPr>
              <a:t>rape victims </a:t>
            </a:r>
            <a:r>
              <a:rPr lang="en-US" sz="3200" dirty="0" smtClean="0">
                <a:latin typeface="Arial" charset="0"/>
                <a:ea typeface="+mn-ea"/>
                <a:cs typeface="Times New Roman" charset="0"/>
              </a:rPr>
              <a:t>report the incident &gt; 3 days after </a:t>
            </a:r>
            <a:r>
              <a:rPr lang="en-US" sz="3200" dirty="0">
                <a:latin typeface="Arial" charset="0"/>
                <a:ea typeface="+mn-ea"/>
                <a:cs typeface="Times New Roman" charset="0"/>
              </a:rPr>
              <a:t>the </a:t>
            </a:r>
            <a:r>
              <a:rPr lang="en-US" sz="3200" dirty="0" smtClean="0">
                <a:latin typeface="Arial" charset="0"/>
                <a:ea typeface="+mn-ea"/>
                <a:cs typeface="Times New Roman" charset="0"/>
              </a:rPr>
              <a:t>incident</a:t>
            </a:r>
          </a:p>
          <a:p>
            <a:pPr marL="255588" lvl="1" indent="0" eaLnBrk="1" hangingPunct="1">
              <a:lnSpc>
                <a:spcPct val="90000"/>
              </a:lnSpc>
              <a:buFont typeface="Wingdings" charset="0"/>
              <a:buNone/>
              <a:defRPr/>
            </a:pPr>
            <a:r>
              <a:rPr lang="en-US" sz="2800" dirty="0" smtClean="0">
                <a:latin typeface="Arial" charset="0"/>
                <a:ea typeface="+mn-ea"/>
                <a:cs typeface="Times New Roman" charset="0"/>
              </a:rPr>
              <a:t>e.g. </a:t>
            </a:r>
            <a:r>
              <a:rPr lang="en-US" sz="2800" dirty="0">
                <a:latin typeface="Arial" charset="0"/>
                <a:ea typeface="+mn-ea"/>
                <a:cs typeface="Times New Roman" charset="0"/>
              </a:rPr>
              <a:t>i</a:t>
            </a:r>
            <a:r>
              <a:rPr lang="en-US" sz="2800" dirty="0" smtClean="0">
                <a:latin typeface="Arial" charset="0"/>
                <a:ea typeface="+mn-ea"/>
                <a:cs typeface="Times New Roman" charset="0"/>
              </a:rPr>
              <a:t>ncapacitation by drink or drugs/ acquaintance rape</a:t>
            </a:r>
            <a:endParaRPr lang="en-US" sz="3200" dirty="0" smtClean="0">
              <a:latin typeface="Arial" charset="0"/>
              <a:ea typeface="+mn-ea"/>
              <a:cs typeface="Times New Roman" charset="0"/>
            </a:endParaRPr>
          </a:p>
          <a:p>
            <a:pPr eaLnBrk="1" hangingPunct="1">
              <a:lnSpc>
                <a:spcPct val="90000"/>
              </a:lnSpc>
              <a:buFont typeface="Wingdings" pitchFamily="2" charset="2"/>
              <a:buChar char="§"/>
              <a:defRPr/>
            </a:pPr>
            <a:r>
              <a:rPr lang="en-US" sz="3200" dirty="0" smtClean="0">
                <a:latin typeface="Arial" charset="0"/>
                <a:ea typeface="+mn-ea"/>
                <a:cs typeface="Times New Roman" charset="0"/>
              </a:rPr>
              <a:t>in </a:t>
            </a:r>
            <a:r>
              <a:rPr lang="en-US" sz="3200" dirty="0">
                <a:latin typeface="Arial" charset="0"/>
                <a:ea typeface="+mn-ea"/>
                <a:cs typeface="Times New Roman" charset="0"/>
              </a:rPr>
              <a:t>many jurisdictions, no intimate samples collected from rape victims if reported &gt; 3 </a:t>
            </a:r>
            <a:r>
              <a:rPr lang="en-US" sz="3200" dirty="0" smtClean="0">
                <a:latin typeface="Arial" charset="0"/>
                <a:ea typeface="+mn-ea"/>
                <a:cs typeface="Times New Roman" charset="0"/>
              </a:rPr>
              <a:t>days </a:t>
            </a:r>
          </a:p>
          <a:p>
            <a:pPr marL="457200" lvl="1" indent="0" eaLnBrk="1" hangingPunct="1">
              <a:lnSpc>
                <a:spcPct val="90000"/>
              </a:lnSpc>
              <a:buFont typeface="Wingdings" charset="0"/>
              <a:buNone/>
              <a:defRPr/>
            </a:pPr>
            <a:r>
              <a:rPr lang="en-US" sz="2400" dirty="0" smtClean="0">
                <a:latin typeface="Arial" charset="0"/>
                <a:ea typeface="+mn-ea"/>
              </a:rPr>
              <a:t> </a:t>
            </a:r>
            <a:endParaRPr lang="en-US" sz="2400" dirty="0">
              <a:latin typeface="Arial" charset="0"/>
              <a:ea typeface="+mn-ea"/>
            </a:endParaRPr>
          </a:p>
        </p:txBody>
      </p:sp>
      <p:sp>
        <p:nvSpPr>
          <p:cNvPr id="21507" name="Slide Number Placeholder 1"/>
          <p:cNvSpPr>
            <a:spLocks noGrp="1"/>
          </p:cNvSpPr>
          <p:nvPr>
            <p:ph type="sldNum" sz="quarter" idx="12"/>
          </p:nvPr>
        </p:nvSpPr>
        <p:spPr bwMode="auto">
          <a:xfrm>
            <a:off x="8777288" y="6492875"/>
            <a:ext cx="36671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E4BE639-C51C-DB4A-B877-98BCF0CAEE14}" type="slidenum">
              <a:rPr lang="en-US" sz="1000" b="0">
                <a:solidFill>
                  <a:srgbClr val="A6A6A6"/>
                </a:solidFill>
              </a:rPr>
              <a:pPr eaLnBrk="1" hangingPunct="1"/>
              <a:t>5</a:t>
            </a:fld>
            <a:endParaRPr lang="en-US" sz="1000" b="0">
              <a:solidFill>
                <a:srgbClr val="A6A6A6"/>
              </a:solidFill>
            </a:endParaRPr>
          </a:p>
        </p:txBody>
      </p:sp>
    </p:spTree>
    <p:extLst>
      <p:ext uri="{BB962C8B-B14F-4D97-AF65-F5344CB8AC3E}">
        <p14:creationId xmlns:p14="http://schemas.microsoft.com/office/powerpoint/2010/main" xmlns="" val="4064018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35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357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9357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35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57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309418" y="1073295"/>
            <a:ext cx="8407400" cy="503237"/>
          </a:xfrm>
        </p:spPr>
        <p:txBody>
          <a:bodyPr>
            <a:noAutofit/>
          </a:bodyPr>
          <a:lstStyle/>
          <a:p>
            <a:pPr algn="ctr"/>
            <a:r>
              <a:rPr lang="en-US" sz="4000" u="sng" dirty="0">
                <a:latin typeface="Myriad Pro" charset="0"/>
              </a:rPr>
              <a:t>Post Coital Sperm Persistence in the Vaginal Tract </a:t>
            </a:r>
          </a:p>
        </p:txBody>
      </p:sp>
      <p:sp>
        <p:nvSpPr>
          <p:cNvPr id="3" name="Content Placeholder 2"/>
          <p:cNvSpPr>
            <a:spLocks noGrp="1"/>
          </p:cNvSpPr>
          <p:nvPr>
            <p:ph idx="1"/>
          </p:nvPr>
        </p:nvSpPr>
        <p:spPr>
          <a:xfrm>
            <a:off x="186170" y="1924916"/>
            <a:ext cx="8699500" cy="4062413"/>
          </a:xfrm>
        </p:spPr>
        <p:txBody>
          <a:bodyPr/>
          <a:lstStyle/>
          <a:p>
            <a:pPr marL="342900" lvl="1" indent="-342900">
              <a:buClr>
                <a:schemeClr val="accent2">
                  <a:lumMod val="60000"/>
                  <a:lumOff val="40000"/>
                </a:schemeClr>
              </a:buClr>
            </a:pPr>
            <a:r>
              <a:rPr lang="en-US" sz="2800" dirty="0">
                <a:latin typeface="Arial" charset="0"/>
                <a:cs typeface="Arial" charset="0"/>
              </a:rPr>
              <a:t>myth or fact?  sperm normally only persist in observable numbers in the post-coital vagina up to 3 days after </a:t>
            </a:r>
            <a:r>
              <a:rPr lang="en-US" sz="2800" dirty="0" smtClean="0">
                <a:latin typeface="Arial" charset="0"/>
                <a:cs typeface="Arial" charset="0"/>
              </a:rPr>
              <a:t>intercourse</a:t>
            </a:r>
          </a:p>
          <a:p>
            <a:pPr marL="581025" lvl="2" indent="-342900">
              <a:buClr>
                <a:schemeClr val="tx1"/>
              </a:buClr>
            </a:pPr>
            <a:r>
              <a:rPr lang="en-US" dirty="0" smtClean="0">
                <a:latin typeface="Arial" charset="0"/>
                <a:cs typeface="Arial" charset="0"/>
              </a:rPr>
              <a:t>standard </a:t>
            </a:r>
            <a:r>
              <a:rPr lang="en-US" dirty="0">
                <a:latin typeface="Arial" charset="0"/>
                <a:cs typeface="Arial" charset="0"/>
              </a:rPr>
              <a:t>DNA-STR profiling is not possible in late reported intimate post coital samples</a:t>
            </a:r>
          </a:p>
          <a:p>
            <a:pPr eaLnBrk="1" hangingPunct="1">
              <a:lnSpc>
                <a:spcPct val="90000"/>
              </a:lnSpc>
              <a:buClr>
                <a:schemeClr val="accent2">
                  <a:lumMod val="60000"/>
                  <a:lumOff val="40000"/>
                </a:schemeClr>
              </a:buClr>
            </a:pPr>
            <a:r>
              <a:rPr lang="en-US" sz="2800" dirty="0">
                <a:solidFill>
                  <a:schemeClr val="tx1"/>
                </a:solidFill>
                <a:latin typeface="Arial" charset="0"/>
                <a:cs typeface="Arial" charset="0"/>
              </a:rPr>
              <a:t>male </a:t>
            </a:r>
            <a:r>
              <a:rPr lang="en-US" sz="2800" dirty="0" smtClean="0">
                <a:solidFill>
                  <a:schemeClr val="tx1"/>
                </a:solidFill>
                <a:latin typeface="Arial" charset="0"/>
                <a:cs typeface="Arial" charset="0"/>
              </a:rPr>
              <a:t>DNA profile </a:t>
            </a:r>
            <a:r>
              <a:rPr lang="en-US" sz="2800" dirty="0">
                <a:solidFill>
                  <a:schemeClr val="tx1"/>
                </a:solidFill>
                <a:latin typeface="Arial" charset="0"/>
                <a:cs typeface="Arial" charset="0"/>
              </a:rPr>
              <a:t>recovery success diminishes rapidly as the post-coital interval is </a:t>
            </a:r>
            <a:r>
              <a:rPr lang="en-US" sz="2800" dirty="0" smtClean="0">
                <a:solidFill>
                  <a:schemeClr val="tx1"/>
                </a:solidFill>
                <a:latin typeface="Arial" charset="0"/>
                <a:cs typeface="Arial" charset="0"/>
              </a:rPr>
              <a:t>extended:  </a:t>
            </a:r>
            <a:r>
              <a:rPr lang="en-US" sz="2800" u="sng" dirty="0">
                <a:solidFill>
                  <a:schemeClr val="tx1"/>
                </a:solidFill>
                <a:latin typeface="Arial" charset="0"/>
                <a:cs typeface="Arial" charset="0"/>
              </a:rPr>
              <a:t>&gt;</a:t>
            </a:r>
            <a:r>
              <a:rPr lang="en-US" sz="2800" dirty="0">
                <a:solidFill>
                  <a:schemeClr val="tx1"/>
                </a:solidFill>
                <a:latin typeface="Arial" charset="0"/>
                <a:cs typeface="Arial" charset="0"/>
              </a:rPr>
              <a:t> 24-48h difficult  </a:t>
            </a:r>
            <a:r>
              <a:rPr lang="en-US" sz="2800" u="sng" dirty="0">
                <a:solidFill>
                  <a:schemeClr val="tx1"/>
                </a:solidFill>
                <a:latin typeface="Arial" charset="0"/>
                <a:cs typeface="Arial" charset="0"/>
              </a:rPr>
              <a:t>&gt;</a:t>
            </a:r>
            <a:r>
              <a:rPr lang="en-US" sz="2800" dirty="0">
                <a:solidFill>
                  <a:schemeClr val="tx1"/>
                </a:solidFill>
                <a:latin typeface="Arial" charset="0"/>
                <a:cs typeface="Arial" charset="0"/>
              </a:rPr>
              <a:t>72 h not normally possible</a:t>
            </a:r>
          </a:p>
          <a:p>
            <a:pPr marL="581025" lvl="2" indent="-342900">
              <a:buClr>
                <a:schemeClr val="tx1"/>
              </a:buClr>
            </a:pPr>
            <a:r>
              <a:rPr lang="en-US" sz="2200" dirty="0" smtClean="0">
                <a:latin typeface="Arial" charset="0"/>
                <a:cs typeface="Arial" charset="0"/>
              </a:rPr>
              <a:t>BUT from </a:t>
            </a:r>
            <a:r>
              <a:rPr lang="en-US" sz="2200" dirty="0">
                <a:latin typeface="Arial" charset="0"/>
                <a:cs typeface="Arial" charset="0"/>
              </a:rPr>
              <a:t>the literature sperm </a:t>
            </a:r>
            <a:r>
              <a:rPr lang="en-US" sz="2200" dirty="0" smtClean="0">
                <a:latin typeface="Arial" charset="0"/>
                <a:cs typeface="Arial" charset="0"/>
              </a:rPr>
              <a:t>(albeit </a:t>
            </a:r>
            <a:r>
              <a:rPr lang="en-US" sz="2200" dirty="0">
                <a:latin typeface="Arial" charset="0"/>
                <a:cs typeface="Arial" charset="0"/>
              </a:rPr>
              <a:t>few in number) may be detectable in the vaginal canal 7-10 days after intercourse</a:t>
            </a:r>
            <a:endParaRPr lang="en-US" sz="2200" dirty="0">
              <a:latin typeface="Myriad Pro" charset="0"/>
              <a:cs typeface="Arial" charset="0"/>
            </a:endParaRPr>
          </a:p>
        </p:txBody>
      </p:sp>
      <p:sp>
        <p:nvSpPr>
          <p:cNvPr id="22531"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D183E91-77D4-5C41-9C14-40CA69944F57}" type="slidenum">
              <a:rPr lang="en-US" sz="1000">
                <a:solidFill>
                  <a:srgbClr val="A6A6A6"/>
                </a:solidFill>
              </a:rPr>
              <a:pPr eaLnBrk="1" hangingPunct="1"/>
              <a:t>6</a:t>
            </a:fld>
            <a:endParaRPr lang="en-US" sz="1000">
              <a:solidFill>
                <a:srgbClr val="A6A6A6"/>
              </a:solidFill>
            </a:endParaRPr>
          </a:p>
        </p:txBody>
      </p:sp>
    </p:spTree>
    <p:extLst>
      <p:ext uri="{BB962C8B-B14F-4D97-AF65-F5344CB8AC3E}">
        <p14:creationId xmlns:p14="http://schemas.microsoft.com/office/powerpoint/2010/main" xmlns="" val="2600461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reflecting-pond"/>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1588" y="25400"/>
            <a:ext cx="9110663" cy="683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4" name="WordArt 4"/>
          <p:cNvSpPr>
            <a:spLocks noChangeArrowheads="1" noChangeShapeType="1" noTextEdit="1"/>
          </p:cNvSpPr>
          <p:nvPr/>
        </p:nvSpPr>
        <p:spPr bwMode="auto">
          <a:xfrm>
            <a:off x="7162800" y="3763963"/>
            <a:ext cx="590550" cy="1036637"/>
          </a:xfrm>
          <a:prstGeom prst="rect">
            <a:avLst/>
          </a:prstGeom>
        </p:spPr>
        <p:txBody>
          <a:bodyPr wrap="none" fromWordArt="1">
            <a:prstTxWarp prst="textCascadeUp">
              <a:avLst>
                <a:gd name="adj" fmla="val 44444"/>
              </a:avLst>
            </a:prstTxWarp>
            <a:scene3d>
              <a:camera prst="legacyPerspectiveFront">
                <a:rot lat="20519964" lon="1080000" rev="0"/>
              </a:camera>
              <a:lightRig rig="legacyHarsh2" dir="b"/>
            </a:scene3d>
            <a:sp3d extrusionH="430200" prstMaterial="legacyMatte">
              <a:extrusionClr>
                <a:srgbClr val="FF6600"/>
              </a:extrusionClr>
            </a:sp3d>
          </a:bodyPr>
          <a:lstStyle/>
          <a:p>
            <a:pPr algn="ctr"/>
            <a:r>
              <a:rPr lang="en-US" sz="4400" kern="10">
                <a:ln w="9525">
                  <a:round/>
                  <a:headEnd/>
                  <a:tailEnd/>
                </a:ln>
                <a:gradFill rotWithShape="1">
                  <a:gsLst>
                    <a:gs pos="0">
                      <a:srgbClr val="FFE701"/>
                    </a:gs>
                    <a:gs pos="100000">
                      <a:srgbClr val="FE3E02"/>
                    </a:gs>
                  </a:gsLst>
                  <a:lin ang="5400000" scaled="1"/>
                </a:gradFill>
                <a:latin typeface="Impact"/>
                <a:ea typeface="Impact"/>
                <a:cs typeface="Impact"/>
              </a:rPr>
              <a:t>??</a:t>
            </a:r>
          </a:p>
        </p:txBody>
      </p:sp>
      <p:sp>
        <p:nvSpPr>
          <p:cNvPr id="2" name="Rectangle 1"/>
          <p:cNvSpPr/>
          <p:nvPr/>
        </p:nvSpPr>
        <p:spPr>
          <a:xfrm>
            <a:off x="165584" y="222117"/>
            <a:ext cx="8943491" cy="2554545"/>
          </a:xfrm>
          <a:prstGeom prst="rect">
            <a:avLst/>
          </a:prstGeom>
          <a:noFill/>
          <a:ln>
            <a:solidFill>
              <a:srgbClr val="FFFFFF"/>
            </a:solidFill>
          </a:ln>
        </p:spPr>
        <p:txBody>
          <a:bodyPr>
            <a:spAutoFit/>
          </a:bodyPr>
          <a:lstStyle/>
          <a:p>
            <a:pPr algn="ctr">
              <a:defRPr/>
            </a:pPr>
            <a:r>
              <a:rPr lang="en-US" sz="4000" b="1" dirty="0" smtClean="0">
                <a:ln w="31550" cmpd="sng">
                  <a:noFill/>
                  <a:prstDash val="solid"/>
                </a:ln>
                <a:solidFill>
                  <a:schemeClr val="accent2">
                    <a:lumMod val="60000"/>
                    <a:lumOff val="40000"/>
                  </a:schemeClr>
                </a:solidFill>
                <a:effectLst>
                  <a:outerShdw blurRad="50800" dist="40000" dir="5400000" algn="tl" rotWithShape="0">
                    <a:srgbClr val="000000">
                      <a:shade val="5000"/>
                      <a:satMod val="120000"/>
                      <a:alpha val="33000"/>
                    </a:srgbClr>
                  </a:outerShdw>
                </a:effectLst>
                <a:ea typeface="+mn-ea"/>
                <a:cs typeface="+mn-cs"/>
              </a:rPr>
              <a:t>1998: maybe </a:t>
            </a:r>
            <a:r>
              <a:rPr lang="en-US" sz="4000" b="1" dirty="0">
                <a:ln w="31550" cmpd="sng">
                  <a:noFill/>
                  <a:prstDash val="solid"/>
                </a:ln>
                <a:solidFill>
                  <a:schemeClr val="accent2">
                    <a:lumMod val="60000"/>
                    <a:lumOff val="40000"/>
                  </a:schemeClr>
                </a:solidFill>
                <a:effectLst>
                  <a:outerShdw blurRad="50800" dist="40000" dir="5400000" algn="tl" rotWithShape="0">
                    <a:srgbClr val="000000">
                      <a:shade val="5000"/>
                      <a:satMod val="120000"/>
                      <a:alpha val="33000"/>
                    </a:srgbClr>
                  </a:outerShdw>
                </a:effectLst>
                <a:ea typeface="+mn-ea"/>
                <a:cs typeface="+mn-cs"/>
              </a:rPr>
              <a:t>Y chromosome analysis can help resolve rape cases that standard DNA analysis can’t?</a:t>
            </a:r>
          </a:p>
        </p:txBody>
      </p:sp>
      <p:sp>
        <p:nvSpPr>
          <p:cNvPr id="5" name="Rounded Rectangular Callout 4"/>
          <p:cNvSpPr>
            <a:spLocks noChangeArrowheads="1"/>
          </p:cNvSpPr>
          <p:nvPr/>
        </p:nvSpPr>
        <p:spPr bwMode="auto">
          <a:xfrm flipH="1">
            <a:off x="5815013" y="317500"/>
            <a:ext cx="2473325" cy="3008313"/>
          </a:xfrm>
          <a:prstGeom prst="wedgeRoundRectCallout">
            <a:avLst>
              <a:gd name="adj1" fmla="val -20833"/>
              <a:gd name="adj2" fmla="val 62500"/>
              <a:gd name="adj3" fmla="val 16667"/>
            </a:avLst>
          </a:prstGeom>
          <a:noFill/>
          <a:ln>
            <a:noFill/>
          </a:ln>
          <a:effectLst>
            <a:outerShdw blurRad="40000" dist="23000" dir="5400000" rotWithShape="0">
              <a:srgbClr val="000000">
                <a:alpha val="3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cs typeface="+mn-cs"/>
            </a:endParaRPr>
          </a:p>
        </p:txBody>
      </p:sp>
      <p:sp>
        <p:nvSpPr>
          <p:cNvPr id="23557"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B682295-1E92-1D47-910D-F5BCFF0E905B}" type="slidenum">
              <a:rPr lang="en-US" sz="1000">
                <a:solidFill>
                  <a:srgbClr val="A6A6A6"/>
                </a:solidFill>
              </a:rPr>
              <a:pPr eaLnBrk="1" hangingPunct="1"/>
              <a:t>7</a:t>
            </a:fld>
            <a:endParaRPr lang="en-US" sz="1000">
              <a:solidFill>
                <a:srgbClr val="A6A6A6"/>
              </a:solidFill>
            </a:endParaRPr>
          </a:p>
        </p:txBody>
      </p:sp>
    </p:spTree>
    <p:extLst>
      <p:ext uri="{BB962C8B-B14F-4D97-AF65-F5344CB8AC3E}">
        <p14:creationId xmlns:p14="http://schemas.microsoft.com/office/powerpoint/2010/main" xmlns="" val="891314804"/>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882774" y="176213"/>
            <a:ext cx="5813425" cy="957262"/>
          </a:xfrm>
        </p:spPr>
        <p:txBody>
          <a:bodyPr>
            <a:noAutofit/>
          </a:bodyPr>
          <a:lstStyle/>
          <a:p>
            <a:r>
              <a:rPr lang="en-US" sz="6600" u="sng" dirty="0" smtClean="0">
                <a:latin typeface="Myriad Pro" charset="0"/>
              </a:rPr>
              <a:t>Why the Y?</a:t>
            </a:r>
            <a:endParaRPr lang="en-US" sz="6600" u="sng" dirty="0">
              <a:latin typeface="Myriad Pro" charset="0"/>
            </a:endParaRPr>
          </a:p>
        </p:txBody>
      </p:sp>
      <p:pic>
        <p:nvPicPr>
          <p:cNvPr id="24580" name="Picture 2" descr="030619cover.jpg"/>
          <p:cNvPicPr>
            <a:picLocks noGrp="1" noChangeAspect="1"/>
          </p:cNvPicPr>
          <p:nvPr>
            <p:ph sz="half" idx="1"/>
          </p:nvPr>
        </p:nvPicPr>
        <p:blipFill>
          <a:blip r:embed="rId2" cstate="email">
            <a:extLst>
              <a:ext uri="{28A0092B-C50C-407E-A947-70E740481C1C}">
                <a14:useLocalDpi xmlns:a14="http://schemas.microsoft.com/office/drawing/2010/main" xmlns=""/>
              </a:ext>
            </a:extLst>
          </a:blip>
          <a:srcRect l="-11386" r="-5643"/>
          <a:stretch>
            <a:fillRect/>
          </a:stretch>
        </p:blipFill>
        <p:spPr>
          <a:xfrm>
            <a:off x="0" y="1489075"/>
            <a:ext cx="3889374" cy="4365625"/>
          </a:xfrm>
        </p:spPr>
      </p:pic>
      <p:sp>
        <p:nvSpPr>
          <p:cNvPr id="24578" name="Content Placeholder 3"/>
          <p:cNvSpPr>
            <a:spLocks noGrp="1"/>
          </p:cNvSpPr>
          <p:nvPr>
            <p:ph sz="half" idx="2"/>
          </p:nvPr>
        </p:nvSpPr>
        <p:spPr>
          <a:xfrm>
            <a:off x="4170362" y="1435100"/>
            <a:ext cx="4668837" cy="4721225"/>
          </a:xfrm>
        </p:spPr>
        <p:txBody>
          <a:bodyPr>
            <a:normAutofit lnSpcReduction="10000"/>
          </a:bodyPr>
          <a:lstStyle/>
          <a:p>
            <a:r>
              <a:rPr lang="en-US" dirty="0">
                <a:latin typeface="Myriad Pro" charset="0"/>
              </a:rPr>
              <a:t>Only found in males</a:t>
            </a:r>
          </a:p>
          <a:p>
            <a:r>
              <a:rPr lang="en-US" dirty="0">
                <a:latin typeface="Myriad Pro" charset="0"/>
              </a:rPr>
              <a:t>Can </a:t>
            </a:r>
            <a:r>
              <a:rPr lang="ja-JP" altLang="en-US" dirty="0">
                <a:latin typeface="Myriad Pro" charset="0"/>
              </a:rPr>
              <a:t>‘</a:t>
            </a:r>
            <a:r>
              <a:rPr lang="en-US" altLang="ja-JP" dirty="0">
                <a:latin typeface="Myriad Pro" charset="0"/>
              </a:rPr>
              <a:t>ignore</a:t>
            </a:r>
            <a:r>
              <a:rPr lang="ja-JP" altLang="en-US" dirty="0">
                <a:latin typeface="Myriad Pro" charset="0"/>
              </a:rPr>
              <a:t>’</a:t>
            </a:r>
            <a:r>
              <a:rPr lang="en-US" altLang="ja-JP" dirty="0">
                <a:latin typeface="Myriad Pro" charset="0"/>
              </a:rPr>
              <a:t> any female DNA from victim</a:t>
            </a:r>
          </a:p>
          <a:p>
            <a:r>
              <a:rPr lang="en-US" dirty="0">
                <a:latin typeface="Myriad Pro" charset="0"/>
              </a:rPr>
              <a:t>In mixed M/F samples sometimes standard DNA analysis cannot detect the M component</a:t>
            </a:r>
          </a:p>
          <a:p>
            <a:pPr lvl="1"/>
            <a:r>
              <a:rPr lang="en-US" dirty="0" smtClean="0">
                <a:latin typeface="Myriad Pro" charset="0"/>
              </a:rPr>
              <a:t>Although discrimination </a:t>
            </a:r>
            <a:r>
              <a:rPr lang="en-US" dirty="0">
                <a:latin typeface="Myriad Pro" charset="0"/>
              </a:rPr>
              <a:t>not as good as autosomal DNA-STR testing</a:t>
            </a:r>
          </a:p>
          <a:p>
            <a:r>
              <a:rPr lang="en-US" b="1" dirty="0">
                <a:latin typeface="Myriad Pro" charset="0"/>
              </a:rPr>
              <a:t>Use Y!!!</a:t>
            </a:r>
          </a:p>
          <a:p>
            <a:endParaRPr lang="en-US" dirty="0">
              <a:latin typeface="Myriad Pro" charset="0"/>
            </a:endParaRPr>
          </a:p>
          <a:p>
            <a:pPr>
              <a:buFont typeface="Wingdings" charset="0"/>
              <a:buNone/>
            </a:pPr>
            <a:endParaRPr lang="en-US" dirty="0">
              <a:latin typeface="Myriad Pro" charset="0"/>
            </a:endParaRPr>
          </a:p>
        </p:txBody>
      </p:sp>
      <p:sp>
        <p:nvSpPr>
          <p:cNvPr id="24579"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06D2DB6-9B42-F04A-BF81-404A58C2351C}" type="slidenum">
              <a:rPr lang="en-US" sz="1000">
                <a:solidFill>
                  <a:srgbClr val="A6A6A6"/>
                </a:solidFill>
              </a:rPr>
              <a:pPr eaLnBrk="1" hangingPunct="1"/>
              <a:t>8</a:t>
            </a:fld>
            <a:endParaRPr lang="en-US" sz="1000">
              <a:solidFill>
                <a:srgbClr val="A6A6A6"/>
              </a:solidFill>
            </a:endParaRPr>
          </a:p>
        </p:txBody>
      </p:sp>
    </p:spTree>
    <p:extLst>
      <p:ext uri="{BB962C8B-B14F-4D97-AF65-F5344CB8AC3E}">
        <p14:creationId xmlns:p14="http://schemas.microsoft.com/office/powerpoint/2010/main" xmlns="" val="2004279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6D44F86-F102-B14C-956E-0E1F05378B33}" type="slidenum">
              <a:rPr lang="en-US" sz="1400"/>
              <a:pPr eaLnBrk="1" hangingPunct="1"/>
              <a:t>9</a:t>
            </a:fld>
            <a:endParaRPr lang="en-US" sz="1400"/>
          </a:p>
        </p:txBody>
      </p:sp>
      <p:pic>
        <p:nvPicPr>
          <p:cNvPr id="43010" name="Picture 2" descr="Ballantyne_Figure 3 copy.tif"/>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68167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1" name="TextBox 1"/>
          <p:cNvSpPr txBox="1">
            <a:spLocks noChangeArrowheads="1"/>
          </p:cNvSpPr>
          <p:nvPr/>
        </p:nvSpPr>
        <p:spPr bwMode="auto">
          <a:xfrm>
            <a:off x="6858000" y="2514600"/>
            <a:ext cx="2286000"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New Y-STR Kits</a:t>
            </a:r>
          </a:p>
          <a:p>
            <a:pPr eaLnBrk="1" hangingPunct="1"/>
            <a:r>
              <a:rPr lang="en-US" sz="1800"/>
              <a:t>-more loci</a:t>
            </a:r>
          </a:p>
          <a:p>
            <a:pPr eaLnBrk="1" hangingPunct="1"/>
            <a:r>
              <a:rPr lang="en-US" sz="1800"/>
              <a:t>-more discrimination</a:t>
            </a:r>
          </a:p>
          <a:p>
            <a:pPr eaLnBrk="1" hangingPunct="1"/>
            <a:r>
              <a:rPr lang="en-US" sz="1800"/>
              <a:t>-better chemistry</a:t>
            </a:r>
          </a:p>
          <a:p>
            <a:pPr eaLnBrk="1" hangingPunct="1"/>
            <a:r>
              <a:rPr lang="en-US" sz="1800"/>
              <a:t>-RM loci: </a:t>
            </a:r>
            <a:r>
              <a:rPr lang="en-US" sz="1400"/>
              <a:t>higher probability of discriminating patrilineal relatives</a:t>
            </a:r>
          </a:p>
        </p:txBody>
      </p:sp>
    </p:spTree>
    <p:extLst>
      <p:ext uri="{BB962C8B-B14F-4D97-AF65-F5344CB8AC3E}">
        <p14:creationId xmlns:p14="http://schemas.microsoft.com/office/powerpoint/2010/main" xmlns="" val="404795804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64326</TotalTime>
  <Words>1037</Words>
  <Application>Microsoft Office PowerPoint</Application>
  <PresentationFormat>On-screen Show (4:3)</PresentationFormat>
  <Paragraphs>169</Paragraphs>
  <Slides>23</Slides>
  <Notes>5</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Thatch</vt:lpstr>
      <vt:lpstr> Why Forensic Service Providers Assisting Sexual Assault Investigations should Offer  Y Chromosome Testing Services</vt:lpstr>
      <vt:lpstr>Slide 2</vt:lpstr>
      <vt:lpstr>Slide 3</vt:lpstr>
      <vt:lpstr>Slide 4</vt:lpstr>
      <vt:lpstr>One of the Problems!</vt:lpstr>
      <vt:lpstr>Post Coital Sperm Persistence in the Vaginal Tract </vt:lpstr>
      <vt:lpstr>Slide 7</vt:lpstr>
      <vt:lpstr>Why the Y?</vt:lpstr>
      <vt:lpstr>Slide 9</vt:lpstr>
      <vt:lpstr>New(ish) DNA Quant Kits facilitate standard STR versus Y-STR workflow </vt:lpstr>
      <vt:lpstr>Recognition of current importance of Y-STRs: SWGDAM Y-STR Interpretation Guidelines (2014)</vt:lpstr>
      <vt:lpstr>Slide 12</vt:lpstr>
      <vt:lpstr>Slide 13</vt:lpstr>
      <vt:lpstr>Slide 14</vt:lpstr>
      <vt:lpstr>Slide 15</vt:lpstr>
      <vt:lpstr>Slide 16</vt:lpstr>
      <vt:lpstr>National U.S. Y-STR Database</vt:lpstr>
      <vt:lpstr>Database Home Page: www.usystrdatabase.org</vt:lpstr>
      <vt:lpstr>Slide 19</vt:lpstr>
      <vt:lpstr>Slide 20</vt:lpstr>
      <vt:lpstr>Slide 21</vt:lpstr>
      <vt:lpstr>Future Policy and Research</vt:lpstr>
      <vt:lpstr>   </vt:lpstr>
    </vt:vector>
  </TitlesOfParts>
  <Company>Life Technologies</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Cormier, Karen</dc:creator>
  <cp:lastModifiedBy>qqs20942</cp:lastModifiedBy>
  <cp:revision>3440</cp:revision>
  <cp:lastPrinted>2015-02-13T17:51:15Z</cp:lastPrinted>
  <dcterms:created xsi:type="dcterms:W3CDTF">2011-05-17T22:55:57Z</dcterms:created>
  <dcterms:modified xsi:type="dcterms:W3CDTF">2015-05-06T15:02:30Z</dcterms:modified>
</cp:coreProperties>
</file>