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83" r:id="rId3"/>
    <p:sldId id="257" r:id="rId4"/>
    <p:sldId id="284" r:id="rId5"/>
    <p:sldId id="305" r:id="rId6"/>
    <p:sldId id="306" r:id="rId7"/>
    <p:sldId id="307" r:id="rId8"/>
    <p:sldId id="308" r:id="rId9"/>
    <p:sldId id="309" r:id="rId10"/>
    <p:sldId id="258" r:id="rId11"/>
    <p:sldId id="316" r:id="rId12"/>
    <p:sldId id="259" r:id="rId13"/>
    <p:sldId id="310" r:id="rId14"/>
    <p:sldId id="267" r:id="rId15"/>
    <p:sldId id="268" r:id="rId16"/>
    <p:sldId id="269" r:id="rId17"/>
    <p:sldId id="271" r:id="rId18"/>
    <p:sldId id="276" r:id="rId19"/>
    <p:sldId id="277" r:id="rId20"/>
    <p:sldId id="281" r:id="rId21"/>
    <p:sldId id="280" r:id="rId22"/>
    <p:sldId id="312" r:id="rId23"/>
    <p:sldId id="314" r:id="rId24"/>
    <p:sldId id="317" r:id="rId25"/>
    <p:sldId id="261" r:id="rId26"/>
    <p:sldId id="311" r:id="rId27"/>
    <p:sldId id="263"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3" d="100"/>
          <a:sy n="93" d="100"/>
        </p:scale>
        <p:origin x="-18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50CA8-A8AD-A945-ADF3-E5914D690691}" type="datetimeFigureOut">
              <a:rPr lang="en-US" smtClean="0"/>
              <a:pPr/>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5600E-8D84-6943-A6BB-BA3E118E1DDF}" type="slidenum">
              <a:rPr lang="en-US" smtClean="0"/>
              <a:pPr/>
              <a:t>‹#›</a:t>
            </a:fld>
            <a:endParaRPr lang="en-US"/>
          </a:p>
        </p:txBody>
      </p:sp>
    </p:spTree>
    <p:extLst>
      <p:ext uri="{BB962C8B-B14F-4D97-AF65-F5344CB8AC3E}">
        <p14:creationId xmlns:p14="http://schemas.microsoft.com/office/powerpoint/2010/main" xmlns="" val="2689902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9309C457-AECE-4484-8019-7FA26CB8B35C}" type="slidenum">
              <a:rPr lang="en-US" smtClean="0"/>
              <a:pPr/>
              <a:t>14</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xfrm>
            <a:off x="686420" y="4342854"/>
            <a:ext cx="5485160" cy="4115268"/>
          </a:xfrm>
          <a:noFill/>
          <a:ln/>
        </p:spPr>
        <p:txBody>
          <a:bodyPr/>
          <a:lstStyle/>
          <a:p>
            <a:pPr eaLnBrk="1" hangingPunct="1"/>
            <a:endParaRPr lang="en-US" smtClean="0"/>
          </a:p>
        </p:txBody>
      </p:sp>
    </p:spTree>
    <p:extLst>
      <p:ext uri="{BB962C8B-B14F-4D97-AF65-F5344CB8AC3E}">
        <p14:creationId xmlns:p14="http://schemas.microsoft.com/office/powerpoint/2010/main" xmlns="" val="5866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E4C345A0-F4B4-45B6-854F-BB2CB3563646}" type="slidenum">
              <a:rPr lang="en-US" smtClean="0"/>
              <a:pPr/>
              <a:t>15</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686420" y="4342854"/>
            <a:ext cx="5485160" cy="4115268"/>
          </a:xfrm>
          <a:noFill/>
          <a:ln/>
        </p:spPr>
        <p:txBody>
          <a:bodyPr/>
          <a:lstStyle/>
          <a:p>
            <a:pPr eaLnBrk="1" hangingPunct="1"/>
            <a:endParaRPr lang="en-US" smtClean="0"/>
          </a:p>
        </p:txBody>
      </p:sp>
    </p:spTree>
    <p:extLst>
      <p:ext uri="{BB962C8B-B14F-4D97-AF65-F5344CB8AC3E}">
        <p14:creationId xmlns:p14="http://schemas.microsoft.com/office/powerpoint/2010/main" xmlns="" val="14793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5/11/2015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ustice.gov/ncfs/meeting-materials" TargetMode="External"/><Relationship Id="rId2" Type="http://schemas.openxmlformats.org/officeDocument/2006/relationships/hyperlink" Target="http://www.justice.gov/ncfs/work-products" TargetMode="External"/><Relationship Id="rId1" Type="http://schemas.openxmlformats.org/officeDocument/2006/relationships/slideLayout" Target="../slideLayouts/slideLayout7.xml"/><Relationship Id="rId5" Type="http://schemas.openxmlformats.org/officeDocument/2006/relationships/hyperlink" Target="http://www.justice.gov/sites/default/files/ncfs/legacy/2014/07/31/ncfs-bylaws.pdf" TargetMode="External"/><Relationship Id="rId4" Type="http://schemas.openxmlformats.org/officeDocument/2006/relationships/hyperlink" Target="http://www.justice.gov/sites/default/files/ncfs/legacy/2014/05/13/ncfs-charter.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Produce Courtroom Ready Forensic Scientists</a:t>
            </a:r>
            <a:endParaRPr lang="en-US" dirty="0"/>
          </a:p>
        </p:txBody>
      </p:sp>
      <p:sp>
        <p:nvSpPr>
          <p:cNvPr id="3" name="Subtitle 2"/>
          <p:cNvSpPr>
            <a:spLocks noGrp="1"/>
          </p:cNvSpPr>
          <p:nvPr>
            <p:ph type="subTitle" idx="1"/>
          </p:nvPr>
        </p:nvSpPr>
        <p:spPr>
          <a:xfrm>
            <a:off x="1096211" y="3556001"/>
            <a:ext cx="6951577" cy="1473200"/>
          </a:xfrm>
        </p:spPr>
        <p:txBody>
          <a:bodyPr>
            <a:normAutofit lnSpcReduction="10000"/>
          </a:bodyPr>
          <a:lstStyle/>
          <a:p>
            <a:r>
              <a:rPr lang="en-US" dirty="0" smtClean="0"/>
              <a:t>ASCLD Annual Meeting April 29, 2015</a:t>
            </a:r>
          </a:p>
          <a:p>
            <a:r>
              <a:rPr lang="en-US" dirty="0" smtClean="0"/>
              <a:t>Professor Carol Henderson</a:t>
            </a:r>
          </a:p>
          <a:p>
            <a:r>
              <a:rPr lang="en-US" dirty="0" smtClean="0"/>
              <a:t>National Clearinghouse for Science, Technology and the Law</a:t>
            </a:r>
          </a:p>
          <a:p>
            <a:r>
              <a:rPr lang="en-US" dirty="0" smtClean="0"/>
              <a:t>Stetson University College of Law</a:t>
            </a:r>
            <a:endParaRPr lang="en-US" dirty="0"/>
          </a:p>
        </p:txBody>
      </p:sp>
    </p:spTree>
    <p:extLst>
      <p:ext uri="{BB962C8B-B14F-4D97-AF65-F5344CB8AC3E}">
        <p14:creationId xmlns:p14="http://schemas.microsoft.com/office/powerpoint/2010/main" xmlns="" val="249088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b="1" dirty="0"/>
              <a:t>NCFS </a:t>
            </a:r>
            <a:r>
              <a:rPr lang="en-US" b="1" dirty="0" smtClean="0"/>
              <a:t>&amp; OSAC Differences  </a:t>
            </a:r>
            <a:endParaRPr lang="en-US" b="1" dirty="0"/>
          </a:p>
        </p:txBody>
      </p:sp>
      <p:pic>
        <p:nvPicPr>
          <p:cNvPr id="4" name="Picture 3" descr="DOJ LOGO.bmp"/>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0"/>
            <a:ext cx="1219200" cy="1219200"/>
          </a:xfrm>
          <a:prstGeom prst="rect">
            <a:avLst/>
          </a:prstGeom>
        </p:spPr>
      </p:pic>
      <p:pic>
        <p:nvPicPr>
          <p:cNvPr id="5" name="Picture 4" descr="NIST LOG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3800" y="106680"/>
            <a:ext cx="1600200" cy="960120"/>
          </a:xfrm>
          <a:prstGeom prst="rect">
            <a:avLst/>
          </a:prstGeom>
        </p:spPr>
      </p:pic>
      <p:sp>
        <p:nvSpPr>
          <p:cNvPr id="6" name="TextBox 5"/>
          <p:cNvSpPr txBox="1"/>
          <p:nvPr/>
        </p:nvSpPr>
        <p:spPr>
          <a:xfrm>
            <a:off x="213874" y="1581158"/>
            <a:ext cx="3748526" cy="4555093"/>
          </a:xfrm>
          <a:prstGeom prst="rect">
            <a:avLst/>
          </a:prstGeom>
          <a:noFill/>
          <a:ln w="28575">
            <a:solidFill>
              <a:srgbClr val="3333CC"/>
            </a:solidFill>
          </a:ln>
        </p:spPr>
        <p:txBody>
          <a:bodyPr wrap="square" rtlCol="0">
            <a:spAutoFit/>
          </a:bodyPr>
          <a:lstStyle/>
          <a:p>
            <a:r>
              <a:rPr lang="en-US" sz="3200" b="1" dirty="0" smtClean="0"/>
              <a:t>NCFS</a:t>
            </a:r>
          </a:p>
          <a:p>
            <a:endParaRPr lang="en-US" dirty="0" smtClean="0"/>
          </a:p>
          <a:p>
            <a:pPr>
              <a:buFont typeface="Arial" pitchFamily="34" charset="0"/>
              <a:buChar char="•"/>
            </a:pPr>
            <a:r>
              <a:rPr lang="en-US" sz="2400" dirty="0" smtClean="0"/>
              <a:t>Federal Advisory Committee that advises the Attorney General</a:t>
            </a:r>
          </a:p>
          <a:p>
            <a:pPr>
              <a:buFont typeface="Arial" pitchFamily="34" charset="0"/>
              <a:buChar char="•"/>
            </a:pPr>
            <a:endParaRPr lang="en-US" sz="2400" dirty="0" smtClean="0"/>
          </a:p>
          <a:p>
            <a:pPr>
              <a:buFont typeface="Arial" pitchFamily="34" charset="0"/>
              <a:buChar char="•"/>
            </a:pPr>
            <a:r>
              <a:rPr lang="en-US" sz="2400" dirty="0" smtClean="0"/>
              <a:t>Reports to Attorney General</a:t>
            </a:r>
          </a:p>
          <a:p>
            <a:pPr>
              <a:buFont typeface="Arial" pitchFamily="34" charset="0"/>
              <a:buChar char="•"/>
            </a:pPr>
            <a:endParaRPr lang="en-US" sz="2400" dirty="0" smtClean="0"/>
          </a:p>
          <a:p>
            <a:pPr>
              <a:buFont typeface="Arial" pitchFamily="34" charset="0"/>
              <a:buChar char="•"/>
            </a:pPr>
            <a:r>
              <a:rPr lang="en-US" sz="2400" dirty="0" smtClean="0"/>
              <a:t>Develops </a:t>
            </a:r>
            <a:r>
              <a:rPr lang="en-US" sz="2400" dirty="0"/>
              <a:t>p</a:t>
            </a:r>
            <a:r>
              <a:rPr lang="en-US" sz="2400" dirty="0" smtClean="0"/>
              <a:t>olicy</a:t>
            </a:r>
          </a:p>
          <a:p>
            <a:pPr>
              <a:buFont typeface="Arial" pitchFamily="34" charset="0"/>
              <a:buChar char="•"/>
            </a:pPr>
            <a:endParaRPr lang="en-US" sz="2400" dirty="0" smtClean="0"/>
          </a:p>
          <a:p>
            <a:pPr>
              <a:buFont typeface="Arial" pitchFamily="34" charset="0"/>
              <a:buChar char="•"/>
            </a:pPr>
            <a:r>
              <a:rPr lang="en-US" sz="2400" dirty="0" smtClean="0"/>
              <a:t>Limited duration</a:t>
            </a:r>
          </a:p>
        </p:txBody>
      </p:sp>
      <p:sp>
        <p:nvSpPr>
          <p:cNvPr id="7" name="TextBox 6"/>
          <p:cNvSpPr txBox="1"/>
          <p:nvPr/>
        </p:nvSpPr>
        <p:spPr>
          <a:xfrm>
            <a:off x="4343400" y="1581158"/>
            <a:ext cx="3886200" cy="4647426"/>
          </a:xfrm>
          <a:prstGeom prst="rect">
            <a:avLst/>
          </a:prstGeom>
          <a:noFill/>
          <a:ln w="28575">
            <a:solidFill>
              <a:srgbClr val="3333CC"/>
            </a:solidFill>
          </a:ln>
        </p:spPr>
        <p:txBody>
          <a:bodyPr wrap="square" rtlCol="0">
            <a:spAutoFit/>
          </a:bodyPr>
          <a:lstStyle/>
          <a:p>
            <a:r>
              <a:rPr lang="en-US" sz="3200" b="1" dirty="0" smtClean="0"/>
              <a:t>OSAC</a:t>
            </a:r>
          </a:p>
          <a:p>
            <a:endParaRPr lang="en-US" sz="2400" dirty="0" smtClean="0"/>
          </a:p>
          <a:p>
            <a:pPr>
              <a:buFont typeface="Arial" pitchFamily="34" charset="0"/>
              <a:buChar char="•"/>
            </a:pPr>
            <a:r>
              <a:rPr lang="en-US" sz="2400" dirty="0" smtClean="0"/>
              <a:t>Not a Federal Advisory Committee</a:t>
            </a:r>
          </a:p>
          <a:p>
            <a:pPr lvl="1"/>
            <a:endParaRPr lang="en-US" sz="2400" dirty="0" smtClean="0"/>
          </a:p>
          <a:p>
            <a:pPr>
              <a:buFont typeface="Arial" pitchFamily="34" charset="0"/>
              <a:buChar char="•"/>
            </a:pPr>
            <a:r>
              <a:rPr lang="en-US" sz="2400" dirty="0" smtClean="0"/>
              <a:t>Administered by NIST</a:t>
            </a:r>
          </a:p>
          <a:p>
            <a:pPr>
              <a:buFont typeface="Arial" pitchFamily="34" charset="0"/>
              <a:buChar char="•"/>
            </a:pPr>
            <a:endParaRPr lang="en-US" sz="2400" dirty="0" smtClean="0"/>
          </a:p>
          <a:p>
            <a:pPr>
              <a:buFont typeface="Arial" pitchFamily="34" charset="0"/>
              <a:buChar char="•"/>
            </a:pPr>
            <a:r>
              <a:rPr lang="en-US" sz="2400" dirty="0" smtClean="0"/>
              <a:t>Develops discipline-specific practice standards and guidelines</a:t>
            </a:r>
          </a:p>
          <a:p>
            <a:endParaRPr lang="en-US" sz="2400" dirty="0" smtClean="0"/>
          </a:p>
          <a:p>
            <a:pPr>
              <a:buFont typeface="Arial" pitchFamily="34" charset="0"/>
              <a:buChar char="•"/>
            </a:pPr>
            <a:r>
              <a:rPr lang="en-US" sz="2400" dirty="0" smtClean="0"/>
              <a:t>Indefinite duration</a:t>
            </a:r>
          </a:p>
        </p:txBody>
      </p:sp>
      <p:sp>
        <p:nvSpPr>
          <p:cNvPr id="9" name="Slide Number Placeholder 3"/>
          <p:cNvSpPr>
            <a:spLocks noGrp="1"/>
          </p:cNvSpPr>
          <p:nvPr>
            <p:ph type="sldNum" sz="quarter" idx="12"/>
          </p:nvPr>
        </p:nvSpPr>
        <p:spPr>
          <a:xfrm>
            <a:off x="6553200" y="6356350"/>
            <a:ext cx="2133600" cy="365125"/>
          </a:xfrm>
        </p:spPr>
        <p:txBody>
          <a:bodyPr/>
          <a:lstStyle/>
          <a:p>
            <a:fld id="{DE29AE85-5160-4003-953E-C375A28B03B9}" type="slidenum">
              <a:rPr lang="en-US" smtClean="0"/>
              <a:pPr/>
              <a:t>10</a:t>
            </a:fld>
            <a:endParaRPr lang="en-US" dirty="0"/>
          </a:p>
        </p:txBody>
      </p:sp>
    </p:spTree>
    <p:extLst>
      <p:ext uri="{BB962C8B-B14F-4D97-AF65-F5344CB8AC3E}">
        <p14:creationId xmlns:p14="http://schemas.microsoft.com/office/powerpoint/2010/main" xmlns="" val="58626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NFSC Training on Science and Law Subcommittee</a:t>
            </a:r>
          </a:p>
          <a:p>
            <a:r>
              <a:rPr lang="en-US" sz="3200" dirty="0" smtClean="0"/>
              <a:t>OSAC Legal Resources Committee – responds to and advises FSSB and subcommittees. Future? Standards for  testimony in forensic science disciplines</a:t>
            </a:r>
            <a:endParaRPr lang="en-US" sz="3200" dirty="0"/>
          </a:p>
        </p:txBody>
      </p:sp>
      <p:sp>
        <p:nvSpPr>
          <p:cNvPr id="3" name="Title 2"/>
          <p:cNvSpPr>
            <a:spLocks noGrp="1"/>
          </p:cNvSpPr>
          <p:nvPr>
            <p:ph type="title"/>
          </p:nvPr>
        </p:nvSpPr>
        <p:spPr/>
        <p:txBody>
          <a:bodyPr/>
          <a:lstStyle/>
          <a:p>
            <a:r>
              <a:rPr lang="en-US" dirty="0" smtClean="0"/>
              <a:t>NFSC and OSAC Committees </a:t>
            </a:r>
            <a:endParaRPr lang="en-US" dirty="0"/>
          </a:p>
        </p:txBody>
      </p:sp>
    </p:spTree>
    <p:extLst>
      <p:ext uri="{BB962C8B-B14F-4D97-AF65-F5344CB8AC3E}">
        <p14:creationId xmlns:p14="http://schemas.microsoft.com/office/powerpoint/2010/main" xmlns="" val="293554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8384"/>
            <a:ext cx="6797003" cy="954107"/>
          </a:xfrm>
          <a:prstGeom prst="rect">
            <a:avLst/>
          </a:prstGeom>
          <a:noFill/>
        </p:spPr>
        <p:txBody>
          <a:bodyPr wrap="none" rtlCol="0">
            <a:spAutoFit/>
          </a:bodyPr>
          <a:lstStyle/>
          <a:p>
            <a:r>
              <a:rPr lang="en-US" sz="2800" dirty="0" smtClean="0"/>
              <a:t>National Commission on Forensic Science</a:t>
            </a:r>
          </a:p>
          <a:p>
            <a:pPr algn="ctr"/>
            <a:r>
              <a:rPr lang="en-US" sz="2800" dirty="0" smtClean="0"/>
              <a:t>                      Documents</a:t>
            </a:r>
            <a:endParaRPr lang="en-US" sz="2800" dirty="0"/>
          </a:p>
        </p:txBody>
      </p:sp>
      <p:sp>
        <p:nvSpPr>
          <p:cNvPr id="3" name="TextBox 2"/>
          <p:cNvSpPr txBox="1"/>
          <p:nvPr/>
        </p:nvSpPr>
        <p:spPr>
          <a:xfrm>
            <a:off x="995037" y="1066800"/>
            <a:ext cx="4308359" cy="646331"/>
          </a:xfrm>
          <a:prstGeom prst="rect">
            <a:avLst/>
          </a:prstGeom>
          <a:noFill/>
        </p:spPr>
        <p:txBody>
          <a:bodyPr wrap="none" rtlCol="0">
            <a:spAutoFit/>
          </a:bodyPr>
          <a:lstStyle/>
          <a:p>
            <a:r>
              <a:rPr lang="en-US" i="1" dirty="0" smtClean="0"/>
              <a:t>Work Products</a:t>
            </a:r>
          </a:p>
          <a:p>
            <a:r>
              <a:rPr lang="en-US" dirty="0" smtClean="0">
                <a:hlinkClick r:id="rId2"/>
              </a:rPr>
              <a:t>http://www.justice.gov/ncfs/work-products</a:t>
            </a:r>
            <a:r>
              <a:rPr lang="en-US" dirty="0" smtClean="0"/>
              <a:t> </a:t>
            </a:r>
            <a:endParaRPr lang="en-US" dirty="0"/>
          </a:p>
        </p:txBody>
      </p:sp>
      <p:sp>
        <p:nvSpPr>
          <p:cNvPr id="4" name="TextBox 3"/>
          <p:cNvSpPr txBox="1"/>
          <p:nvPr/>
        </p:nvSpPr>
        <p:spPr>
          <a:xfrm>
            <a:off x="995037" y="2133600"/>
            <a:ext cx="4622035" cy="923330"/>
          </a:xfrm>
          <a:prstGeom prst="rect">
            <a:avLst/>
          </a:prstGeom>
          <a:noFill/>
        </p:spPr>
        <p:txBody>
          <a:bodyPr wrap="none" rtlCol="0">
            <a:spAutoFit/>
          </a:bodyPr>
          <a:lstStyle/>
          <a:p>
            <a:r>
              <a:rPr lang="en-US" i="1" dirty="0" smtClean="0"/>
              <a:t>Meeting Materials</a:t>
            </a:r>
          </a:p>
          <a:p>
            <a:r>
              <a:rPr lang="en-US" dirty="0" smtClean="0">
                <a:hlinkClick r:id="rId3"/>
              </a:rPr>
              <a:t>http://www.justice.gov/ncfs/meeting-materials</a:t>
            </a:r>
            <a:endParaRPr lang="en-US" dirty="0" smtClean="0"/>
          </a:p>
          <a:p>
            <a:endParaRPr lang="en-US" i="1" dirty="0"/>
          </a:p>
        </p:txBody>
      </p:sp>
      <p:sp>
        <p:nvSpPr>
          <p:cNvPr id="5" name="TextBox 4"/>
          <p:cNvSpPr txBox="1"/>
          <p:nvPr/>
        </p:nvSpPr>
        <p:spPr>
          <a:xfrm>
            <a:off x="995037" y="3429000"/>
            <a:ext cx="7465069" cy="1477328"/>
          </a:xfrm>
          <a:prstGeom prst="rect">
            <a:avLst/>
          </a:prstGeom>
          <a:noFill/>
        </p:spPr>
        <p:txBody>
          <a:bodyPr wrap="none" rtlCol="0">
            <a:spAutoFit/>
          </a:bodyPr>
          <a:lstStyle/>
          <a:p>
            <a:r>
              <a:rPr lang="en-US" i="1" dirty="0" smtClean="0"/>
              <a:t>Governing Documents</a:t>
            </a:r>
          </a:p>
          <a:p>
            <a:r>
              <a:rPr lang="en-US" dirty="0" smtClean="0">
                <a:hlinkClick r:id="rId4"/>
              </a:rPr>
              <a:t>http://www.justice.gov/sites/default/files/ncfs/legacy/2014/05/13/</a:t>
            </a:r>
          </a:p>
          <a:p>
            <a:r>
              <a:rPr lang="en-US" dirty="0" smtClean="0">
                <a:hlinkClick r:id="rId4"/>
              </a:rPr>
              <a:t>ncfs-charter.pdf</a:t>
            </a:r>
            <a:endParaRPr lang="en-US" dirty="0" smtClean="0"/>
          </a:p>
          <a:p>
            <a:r>
              <a:rPr lang="en-US" dirty="0" smtClean="0">
                <a:hlinkClick r:id="rId5"/>
              </a:rPr>
              <a:t>http://www.justice.gov/sites/default/files/ncfs/legacy/2014/07/31/</a:t>
            </a:r>
          </a:p>
          <a:p>
            <a:r>
              <a:rPr lang="en-US" dirty="0" smtClean="0">
                <a:hlinkClick r:id="rId5"/>
              </a:rPr>
              <a:t>ncfs-bylaws.pdf</a:t>
            </a:r>
            <a:r>
              <a:rPr lang="en-US" dirty="0" smtClean="0"/>
              <a:t> </a:t>
            </a:r>
            <a:endParaRPr lang="en-US" dirty="0"/>
          </a:p>
        </p:txBody>
      </p:sp>
    </p:spTree>
    <p:extLst>
      <p:ext uri="{BB962C8B-B14F-4D97-AF65-F5344CB8AC3E}">
        <p14:creationId xmlns:p14="http://schemas.microsoft.com/office/powerpoint/2010/main" xmlns="" val="1610518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Pretrial Discovery of Forensic Materials</a:t>
            </a:r>
          </a:p>
          <a:p>
            <a:r>
              <a:rPr lang="en-US" sz="3200" dirty="0" smtClean="0"/>
              <a:t>Testimony Using the Term Scientific Certainty</a:t>
            </a:r>
          </a:p>
          <a:p>
            <a:r>
              <a:rPr lang="en-US" sz="3200" dirty="0" smtClean="0"/>
              <a:t>Recommendation on National Code of Ethics and Professional Responsibility for the Forensic Sciences</a:t>
            </a:r>
          </a:p>
          <a:p>
            <a:pPr marL="0" indent="0">
              <a:buNone/>
            </a:pPr>
            <a:endParaRPr lang="en-US" sz="3200" dirty="0"/>
          </a:p>
        </p:txBody>
      </p:sp>
      <p:sp>
        <p:nvSpPr>
          <p:cNvPr id="3" name="Title 2"/>
          <p:cNvSpPr>
            <a:spLocks noGrp="1"/>
          </p:cNvSpPr>
          <p:nvPr>
            <p:ph type="title"/>
          </p:nvPr>
        </p:nvSpPr>
        <p:spPr/>
        <p:txBody>
          <a:bodyPr/>
          <a:lstStyle/>
          <a:p>
            <a:r>
              <a:rPr lang="en-US" dirty="0" smtClean="0"/>
              <a:t>NFSC Draft Documents of Interest</a:t>
            </a:r>
            <a:endParaRPr lang="en-US" dirty="0"/>
          </a:p>
        </p:txBody>
      </p:sp>
    </p:spTree>
    <p:extLst>
      <p:ext uri="{BB962C8B-B14F-4D97-AF65-F5344CB8AC3E}">
        <p14:creationId xmlns:p14="http://schemas.microsoft.com/office/powerpoint/2010/main" xmlns="" val="123492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idx="1"/>
          </p:nvPr>
        </p:nvSpPr>
        <p:spPr/>
        <p:txBody>
          <a:bodyPr/>
          <a:lstStyle/>
          <a:p>
            <a:pPr eaLnBrk="1" hangingPunct="1"/>
            <a:r>
              <a:rPr lang="en-US" sz="4400" smtClean="0"/>
              <a:t>It is more likely than not</a:t>
            </a:r>
          </a:p>
          <a:p>
            <a:pPr eaLnBrk="1" hangingPunct="1"/>
            <a:r>
              <a:rPr lang="en-US" sz="4400" smtClean="0"/>
              <a:t>It is highly likely</a:t>
            </a:r>
          </a:p>
          <a:p>
            <a:pPr eaLnBrk="1" hangingPunct="1"/>
            <a:r>
              <a:rPr lang="en-US" sz="4400" smtClean="0"/>
              <a:t>The random match probability is 1 in 387,929.</a:t>
            </a:r>
          </a:p>
        </p:txBody>
      </p:sp>
      <p:sp>
        <p:nvSpPr>
          <p:cNvPr id="144386" name="Rectangle 2"/>
          <p:cNvSpPr>
            <a:spLocks noGrp="1" noChangeArrowheads="1"/>
          </p:cNvSpPr>
          <p:nvPr>
            <p:ph type="title"/>
          </p:nvPr>
        </p:nvSpPr>
        <p:spPr/>
        <p:txBody>
          <a:bodyPr>
            <a:normAutofit fontScale="90000"/>
          </a:bodyPr>
          <a:lstStyle/>
          <a:p>
            <a:pPr eaLnBrk="1" hangingPunct="1">
              <a:defRPr/>
            </a:pPr>
            <a:r>
              <a:rPr lang="en-US" sz="4000" smtClean="0"/>
              <a:t>What Are Probabilistic </a:t>
            </a:r>
            <a:br>
              <a:rPr lang="en-US" sz="4000" smtClean="0"/>
            </a:br>
            <a:r>
              <a:rPr lang="en-US" sz="4000" smtClean="0"/>
              <a:t>Testimony Options?</a:t>
            </a:r>
          </a:p>
        </p:txBody>
      </p:sp>
    </p:spTree>
    <p:extLst>
      <p:ext uri="{BB962C8B-B14F-4D97-AF65-F5344CB8AC3E}">
        <p14:creationId xmlns:p14="http://schemas.microsoft.com/office/powerpoint/2010/main" xmlns="" val="338362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p:txBody>
          <a:bodyPr/>
          <a:lstStyle/>
          <a:p>
            <a:pPr eaLnBrk="1" hangingPunct="1"/>
            <a:r>
              <a:rPr lang="en-US" sz="4400" smtClean="0"/>
              <a:t>What are the data?</a:t>
            </a:r>
          </a:p>
          <a:p>
            <a:pPr eaLnBrk="1" hangingPunct="1"/>
            <a:r>
              <a:rPr lang="en-US" sz="4400" smtClean="0"/>
              <a:t>What is the examiner’s experiential basis for this conclusion?</a:t>
            </a:r>
          </a:p>
        </p:txBody>
      </p:sp>
      <p:sp>
        <p:nvSpPr>
          <p:cNvPr id="145410" name="Rectangle 2"/>
          <p:cNvSpPr>
            <a:spLocks noGrp="1" noChangeArrowheads="1"/>
          </p:cNvSpPr>
          <p:nvPr>
            <p:ph type="title"/>
          </p:nvPr>
        </p:nvSpPr>
        <p:spPr/>
        <p:txBody>
          <a:bodyPr>
            <a:normAutofit/>
          </a:bodyPr>
          <a:lstStyle/>
          <a:p>
            <a:pPr eaLnBrk="1" hangingPunct="1">
              <a:defRPr/>
            </a:pPr>
            <a:r>
              <a:rPr lang="en-US" smtClean="0"/>
              <a:t>Is There a Foundational Basis?</a:t>
            </a:r>
          </a:p>
        </p:txBody>
      </p:sp>
    </p:spTree>
    <p:extLst>
      <p:ext uri="{BB962C8B-B14F-4D97-AF65-F5344CB8AC3E}">
        <p14:creationId xmlns:p14="http://schemas.microsoft.com/office/powerpoint/2010/main" xmlns="" val="3303235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Expert Testimony </a:t>
            </a:r>
            <a:r>
              <a:rPr lang="en-US" i="1" dirty="0" smtClean="0"/>
              <a:t>on the discipline</a:t>
            </a:r>
            <a:endParaRPr lang="en-US" dirty="0"/>
          </a:p>
        </p:txBody>
      </p:sp>
      <p:sp>
        <p:nvSpPr>
          <p:cNvPr id="3" name="Content Placeholder 2"/>
          <p:cNvSpPr>
            <a:spLocks noGrp="1"/>
          </p:cNvSpPr>
          <p:nvPr>
            <p:ph idx="1"/>
          </p:nvPr>
        </p:nvSpPr>
        <p:spPr/>
        <p:txBody>
          <a:bodyPr/>
          <a:lstStyle/>
          <a:p>
            <a:r>
              <a:rPr lang="en-US" dirty="0" smtClean="0"/>
              <a:t>Consider the expert who will testify that a discipline is not yet a science</a:t>
            </a:r>
          </a:p>
          <a:p>
            <a:r>
              <a:rPr lang="en-US" dirty="0" smtClean="0"/>
              <a:t>The expert who will explain “error rates” and cognitive bias</a:t>
            </a:r>
            <a:endParaRPr lang="en-US" dirty="0"/>
          </a:p>
        </p:txBody>
      </p:sp>
    </p:spTree>
    <p:extLst>
      <p:ext uri="{BB962C8B-B14F-4D97-AF65-F5344CB8AC3E}">
        <p14:creationId xmlns:p14="http://schemas.microsoft.com/office/powerpoint/2010/main" xmlns="" val="382288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“Nuanced” Gatekeeping by the Court</a:t>
            </a:r>
            <a:endParaRPr lang="en-US" dirty="0"/>
          </a:p>
        </p:txBody>
      </p:sp>
      <p:sp>
        <p:nvSpPr>
          <p:cNvPr id="3" name="Content Placeholder 2"/>
          <p:cNvSpPr>
            <a:spLocks noGrp="1"/>
          </p:cNvSpPr>
          <p:nvPr>
            <p:ph idx="1"/>
          </p:nvPr>
        </p:nvSpPr>
        <p:spPr>
          <a:xfrm>
            <a:off x="872067" y="1978526"/>
            <a:ext cx="7408333" cy="4705685"/>
          </a:xfrm>
        </p:spPr>
        <p:txBody>
          <a:bodyPr>
            <a:normAutofit fontScale="92500" lnSpcReduction="10000"/>
          </a:bodyPr>
          <a:lstStyle/>
          <a:p>
            <a:r>
              <a:rPr lang="en-US" sz="3200" b="1" dirty="0" smtClean="0"/>
              <a:t>It’s not only “admit or exclude”</a:t>
            </a:r>
          </a:p>
          <a:p>
            <a:r>
              <a:rPr lang="en-US" sz="3200" b="1" dirty="0" smtClean="0"/>
              <a:t>It’s </a:t>
            </a:r>
          </a:p>
          <a:p>
            <a:pPr lvl="1"/>
            <a:r>
              <a:rPr lang="en-US" sz="3200" b="1" dirty="0">
                <a:solidFill>
                  <a:schemeClr val="tx1"/>
                </a:solidFill>
              </a:rPr>
              <a:t>A</a:t>
            </a:r>
            <a:r>
              <a:rPr lang="en-US" sz="3200" b="1" dirty="0" smtClean="0">
                <a:solidFill>
                  <a:schemeClr val="tx1"/>
                </a:solidFill>
              </a:rPr>
              <a:t>dmit to show similarities</a:t>
            </a:r>
          </a:p>
          <a:p>
            <a:pPr lvl="1"/>
            <a:r>
              <a:rPr lang="en-US" sz="3200" b="1" dirty="0" smtClean="0">
                <a:solidFill>
                  <a:schemeClr val="tx1"/>
                </a:solidFill>
              </a:rPr>
              <a:t>Admit to establish a lack of exclusion</a:t>
            </a:r>
          </a:p>
          <a:p>
            <a:pPr lvl="1"/>
            <a:r>
              <a:rPr lang="en-US" sz="3200" b="1" dirty="0" smtClean="0">
                <a:solidFill>
                  <a:schemeClr val="tx1"/>
                </a:solidFill>
              </a:rPr>
              <a:t>Admit but without certain verbiage</a:t>
            </a:r>
          </a:p>
          <a:p>
            <a:pPr lvl="2"/>
            <a:r>
              <a:rPr lang="en-US" sz="3200" b="1" dirty="0" smtClean="0"/>
              <a:t>“science”</a:t>
            </a:r>
          </a:p>
          <a:p>
            <a:pPr lvl="2"/>
            <a:r>
              <a:rPr lang="en-US" sz="3200" b="1" dirty="0" smtClean="0"/>
              <a:t>“from this gun”</a:t>
            </a:r>
          </a:p>
          <a:p>
            <a:pPr lvl="2"/>
            <a:r>
              <a:rPr lang="en-US" sz="3200" b="1" dirty="0" smtClean="0"/>
              <a:t>“unique”; “to the exclusion of all others”</a:t>
            </a:r>
          </a:p>
          <a:p>
            <a:pPr lvl="2"/>
            <a:endParaRPr lang="en-US" sz="3200" b="1" dirty="0" smtClean="0"/>
          </a:p>
          <a:p>
            <a:endParaRPr lang="en-US" dirty="0"/>
          </a:p>
        </p:txBody>
      </p:sp>
    </p:spTree>
    <p:extLst>
      <p:ext uri="{BB962C8B-B14F-4D97-AF65-F5344CB8AC3E}">
        <p14:creationId xmlns:p14="http://schemas.microsoft.com/office/powerpoint/2010/main" xmlns="" val="259148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2015 rand survey – is the science valid?</a:t>
            </a:r>
            <a:br>
              <a:rPr lang="en-US" dirty="0" smtClean="0"/>
            </a:br>
            <a:endParaRPr lang="en-US" dirty="0"/>
          </a:p>
        </p:txBody>
      </p:sp>
      <p:sp>
        <p:nvSpPr>
          <p:cNvPr id="4" name="Content Placeholder 3"/>
          <p:cNvSpPr>
            <a:spLocks noGrp="1"/>
          </p:cNvSpPr>
          <p:nvPr>
            <p:ph sz="half" idx="4294967295"/>
          </p:nvPr>
        </p:nvSpPr>
        <p:spPr>
          <a:xfrm>
            <a:off x="457200" y="1600200"/>
            <a:ext cx="3520440" cy="4525963"/>
          </a:xfrm>
          <a:prstGeom prst="rect">
            <a:avLst/>
          </a:prstGeom>
        </p:spPr>
        <p:txBody>
          <a:bodyPr/>
          <a:lstStyle/>
          <a:p>
            <a:endParaRPr lang="en-US"/>
          </a:p>
        </p:txBody>
      </p:sp>
      <p:sp>
        <p:nvSpPr>
          <p:cNvPr id="5" name="Content Placeholder 4"/>
          <p:cNvSpPr>
            <a:spLocks noGrp="1"/>
          </p:cNvSpPr>
          <p:nvPr>
            <p:ph sz="half" idx="4294967295"/>
          </p:nvPr>
        </p:nvSpPr>
        <p:spPr>
          <a:xfrm>
            <a:off x="4178808" y="1600200"/>
            <a:ext cx="3520440" cy="4525963"/>
          </a:xfrm>
          <a:prstGeom prst="rect">
            <a:avLst/>
          </a:prstGeom>
        </p:spPr>
        <p:txBody>
          <a:bodyPr/>
          <a:lstStyle/>
          <a:p>
            <a:endParaRPr lang="en-US"/>
          </a:p>
        </p:txBody>
      </p:sp>
      <p:pic>
        <p:nvPicPr>
          <p:cNvPr id="1026" name="Picture 2" descr="http://static.guim.co.uk/sys-images/Guardian/About/General/2013/10/14/1381767673550/Judge-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87321"/>
            <a:ext cx="3825240" cy="45388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huffpost.com/gen/1959319/images/o-FEMALE-SCIENTIST-faceboo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8808" y="1627031"/>
            <a:ext cx="3520440" cy="4499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3338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7239000" cy="1600200"/>
          </a:xfrm>
        </p:spPr>
        <p:txBody>
          <a:bodyPr>
            <a:normAutofit/>
          </a:bodyPr>
          <a:lstStyle/>
          <a:p>
            <a:pPr algn="ctr"/>
            <a:r>
              <a:rPr lang="en-US" dirty="0" smtClean="0"/>
              <a:t>Rand Study </a:t>
            </a:r>
            <a:br>
              <a:rPr lang="en-US" dirty="0" smtClean="0"/>
            </a:br>
            <a:r>
              <a:rPr lang="en-US" dirty="0" smtClean="0"/>
              <a:t>Sarah </a:t>
            </a:r>
            <a:r>
              <a:rPr lang="en-US" dirty="0" err="1" smtClean="0"/>
              <a:t>Greathouse</a:t>
            </a:r>
            <a:r>
              <a:rPr lang="en-US" dirty="0" smtClean="0"/>
              <a:t>, PhD</a:t>
            </a:r>
            <a:endParaRPr lang="en-US" dirty="0"/>
          </a:p>
        </p:txBody>
      </p:sp>
      <p:sp>
        <p:nvSpPr>
          <p:cNvPr id="6" name="Content Placeholder 5"/>
          <p:cNvSpPr>
            <a:spLocks noGrp="1"/>
          </p:cNvSpPr>
          <p:nvPr>
            <p:ph idx="1"/>
          </p:nvPr>
        </p:nvSpPr>
        <p:spPr/>
        <p:txBody>
          <a:bodyPr/>
          <a:lstStyle/>
          <a:p>
            <a:r>
              <a:rPr lang="en-US" dirty="0" smtClean="0"/>
              <a:t>160 Federal Judges and 160 scientists</a:t>
            </a:r>
          </a:p>
          <a:p>
            <a:r>
              <a:rPr lang="en-US" dirty="0" smtClean="0"/>
              <a:t>View case summary and defense motion to exclude the expert testimony</a:t>
            </a:r>
          </a:p>
          <a:p>
            <a:r>
              <a:rPr lang="en-US" dirty="0" smtClean="0"/>
              <a:t>Will examine the judges’ sensitivity to scientific validity of the expert testimony</a:t>
            </a:r>
          </a:p>
          <a:p>
            <a:r>
              <a:rPr lang="en-US" dirty="0" smtClean="0"/>
              <a:t>Will examine the level of agreement between the scientific experts’ views on scientific validity of the expert testimony with the views of the judges</a:t>
            </a:r>
          </a:p>
          <a:p>
            <a:endParaRPr lang="en-US" dirty="0"/>
          </a:p>
        </p:txBody>
      </p:sp>
    </p:spTree>
    <p:extLst>
      <p:ext uri="{BB962C8B-B14F-4D97-AF65-F5344CB8AC3E}">
        <p14:creationId xmlns:p14="http://schemas.microsoft.com/office/powerpoint/2010/main" xmlns="" val="243251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dirty="0" smtClean="0"/>
              <a:t>NAS Report</a:t>
            </a:r>
          </a:p>
          <a:p>
            <a:r>
              <a:rPr lang="en-US" dirty="0" smtClean="0"/>
              <a:t>ASCLD/LAB</a:t>
            </a:r>
          </a:p>
          <a:p>
            <a:r>
              <a:rPr lang="en-US" dirty="0" smtClean="0"/>
              <a:t>NFSC Policy</a:t>
            </a:r>
          </a:p>
          <a:p>
            <a:r>
              <a:rPr lang="en-US" dirty="0" smtClean="0"/>
              <a:t>OSAC Guidelines</a:t>
            </a:r>
          </a:p>
          <a:p>
            <a:r>
              <a:rPr lang="en-US" dirty="0" smtClean="0"/>
              <a:t>Judges’ and Lawyers’ Expectations</a:t>
            </a:r>
            <a:endParaRPr lang="en-US" dirty="0"/>
          </a:p>
        </p:txBody>
      </p:sp>
      <p:sp>
        <p:nvSpPr>
          <p:cNvPr id="3" name="Title 2"/>
          <p:cNvSpPr>
            <a:spLocks noGrp="1"/>
          </p:cNvSpPr>
          <p:nvPr>
            <p:ph type="title"/>
          </p:nvPr>
        </p:nvSpPr>
        <p:spPr>
          <a:xfrm>
            <a:off x="457200" y="338328"/>
            <a:ext cx="8229600" cy="985146"/>
          </a:xfrm>
        </p:spPr>
        <p:txBody>
          <a:bodyPr>
            <a:normAutofit fontScale="90000"/>
          </a:bodyPr>
          <a:lstStyle/>
          <a:p>
            <a:pPr algn="r"/>
            <a:r>
              <a:rPr lang="en-US" dirty="0" smtClean="0"/>
              <a:t/>
            </a:r>
            <a:br>
              <a:rPr lang="en-US" dirty="0" smtClean="0"/>
            </a:br>
            <a:r>
              <a:rPr lang="en-US" dirty="0" smtClean="0"/>
              <a:t>Incentives for Creating</a:t>
            </a:r>
            <a:br>
              <a:rPr lang="en-US" dirty="0" smtClean="0"/>
            </a:br>
            <a:r>
              <a:rPr lang="en-US" dirty="0" smtClean="0"/>
              <a:t> “Courtroom Ready”</a:t>
            </a:r>
            <a:br>
              <a:rPr lang="en-US" dirty="0" smtClean="0"/>
            </a:br>
            <a:r>
              <a:rPr lang="en-US" dirty="0"/>
              <a:t> </a:t>
            </a:r>
            <a:r>
              <a:rPr lang="en-US" dirty="0" smtClean="0"/>
              <a:t> Forensic Scientists</a:t>
            </a:r>
            <a:endParaRPr lang="en-US" dirty="0"/>
          </a:p>
        </p:txBody>
      </p:sp>
    </p:spTree>
    <p:extLst>
      <p:ext uri="{BB962C8B-B14F-4D97-AF65-F5344CB8AC3E}">
        <p14:creationId xmlns:p14="http://schemas.microsoft.com/office/powerpoint/2010/main" xmlns="" val="599442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normAutofit fontScale="90000"/>
          </a:bodyPr>
          <a:lstStyle/>
          <a:p>
            <a:r>
              <a:rPr lang="en-US" dirty="0" smtClean="0"/>
              <a:t>International Efforts</a:t>
            </a:r>
            <a:endParaRPr lang="en-US" dirty="0"/>
          </a:p>
        </p:txBody>
      </p:sp>
      <p:sp>
        <p:nvSpPr>
          <p:cNvPr id="6" name="Vertical Text Placeholder 5"/>
          <p:cNvSpPr>
            <a:spLocks noGrp="1"/>
          </p:cNvSpPr>
          <p:nvPr>
            <p:ph idx="1"/>
          </p:nvPr>
        </p:nvSpPr>
        <p:spPr>
          <a:xfrm>
            <a:off x="457200" y="2032000"/>
            <a:ext cx="7696200" cy="4692316"/>
          </a:xfrm>
        </p:spPr>
        <p:txBody>
          <a:bodyPr>
            <a:normAutofit/>
          </a:bodyPr>
          <a:lstStyle/>
          <a:p>
            <a:r>
              <a:rPr lang="en-US" dirty="0" smtClean="0"/>
              <a:t>The Paradigm Shift for UK Forensic Science, Scientific Discussion Meeting, February 2-3 2015, The Royal Society, London – organized by Professors Sue Black and </a:t>
            </a:r>
            <a:r>
              <a:rPr lang="en-US" dirty="0" err="1" smtClean="0"/>
              <a:t>Niamh</a:t>
            </a:r>
            <a:r>
              <a:rPr lang="en-US" dirty="0" smtClean="0"/>
              <a:t> </a:t>
            </a:r>
            <a:r>
              <a:rPr lang="en-US" dirty="0" err="1" smtClean="0"/>
              <a:t>Nic</a:t>
            </a:r>
            <a:r>
              <a:rPr lang="en-US" dirty="0" smtClean="0"/>
              <a:t> </a:t>
            </a:r>
            <a:r>
              <a:rPr lang="en-US" dirty="0" err="1" smtClean="0"/>
              <a:t>Daeid</a:t>
            </a:r>
            <a:r>
              <a:rPr lang="en-US" dirty="0" smtClean="0"/>
              <a:t>, University of Dundee</a:t>
            </a:r>
          </a:p>
          <a:p>
            <a:r>
              <a:rPr lang="en-US" dirty="0" smtClean="0"/>
              <a:t>Speakers included </a:t>
            </a:r>
            <a:r>
              <a:rPr lang="en-US" dirty="0" err="1" smtClean="0"/>
              <a:t>Rt</a:t>
            </a:r>
            <a:r>
              <a:rPr lang="en-US" dirty="0" smtClean="0"/>
              <a:t> Hon Lord Thomas, Lord Chief Justice of England and Wales and Sir Geoffrey Nice</a:t>
            </a:r>
          </a:p>
          <a:p>
            <a:r>
              <a:rPr lang="en-US" dirty="0" smtClean="0"/>
              <a:t>Satellite Meeting, February 4-5, </a:t>
            </a:r>
            <a:r>
              <a:rPr lang="en-US" dirty="0" err="1" smtClean="0"/>
              <a:t>Chicheley</a:t>
            </a:r>
            <a:r>
              <a:rPr lang="en-US" dirty="0" smtClean="0"/>
              <a:t> Hall, Five groups each led by a Judge</a:t>
            </a:r>
          </a:p>
          <a:p>
            <a:r>
              <a:rPr lang="en-US" dirty="0" err="1"/>
              <a:t>Chicheley</a:t>
            </a:r>
            <a:r>
              <a:rPr lang="en-US" dirty="0"/>
              <a:t> Working Group and Advisory </a:t>
            </a:r>
            <a:r>
              <a:rPr lang="en-US" dirty="0" smtClean="0"/>
              <a:t>Panel</a:t>
            </a:r>
          </a:p>
          <a:p>
            <a:r>
              <a:rPr lang="en-US" dirty="0" smtClean="0"/>
              <a:t>Report forthcoming this summer</a:t>
            </a:r>
          </a:p>
          <a:p>
            <a:endParaRPr lang="en-US" dirty="0"/>
          </a:p>
        </p:txBody>
      </p:sp>
    </p:spTree>
    <p:extLst>
      <p:ext uri="{BB962C8B-B14F-4D97-AF65-F5344CB8AC3E}">
        <p14:creationId xmlns:p14="http://schemas.microsoft.com/office/powerpoint/2010/main" xmlns="" val="1068960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Judicial Education Programs</a:t>
            </a:r>
            <a:endParaRPr lang="en-US" dirty="0"/>
          </a:p>
        </p:txBody>
      </p:sp>
      <p:sp>
        <p:nvSpPr>
          <p:cNvPr id="3" name="Content Placeholder 2"/>
          <p:cNvSpPr>
            <a:spLocks noGrp="1"/>
          </p:cNvSpPr>
          <p:nvPr>
            <p:ph idx="1"/>
          </p:nvPr>
        </p:nvSpPr>
        <p:spPr>
          <a:xfrm>
            <a:off x="872067" y="1965158"/>
            <a:ext cx="7408333" cy="4161005"/>
          </a:xfrm>
        </p:spPr>
        <p:txBody>
          <a:bodyPr>
            <a:normAutofit lnSpcReduction="10000"/>
          </a:bodyPr>
          <a:lstStyle/>
          <a:p>
            <a:r>
              <a:rPr lang="en-US" dirty="0" smtClean="0"/>
              <a:t>Center for State Courts</a:t>
            </a:r>
          </a:p>
          <a:p>
            <a:r>
              <a:rPr lang="en-US" dirty="0" smtClean="0"/>
              <a:t>National Judicial College</a:t>
            </a:r>
          </a:p>
          <a:p>
            <a:r>
              <a:rPr lang="en-US" dirty="0" smtClean="0"/>
              <a:t>Federal Judicial Center</a:t>
            </a:r>
          </a:p>
          <a:p>
            <a:r>
              <a:rPr lang="en-US" dirty="0" smtClean="0"/>
              <a:t>ASTAR</a:t>
            </a:r>
          </a:p>
          <a:p>
            <a:r>
              <a:rPr lang="en-US" dirty="0" smtClean="0"/>
              <a:t>AAAS - neuroscience</a:t>
            </a:r>
          </a:p>
          <a:p>
            <a:r>
              <a:rPr lang="en-US" dirty="0" smtClean="0"/>
              <a:t>Independent State Programs, e.g., Arizona, Texas</a:t>
            </a:r>
          </a:p>
          <a:p>
            <a:r>
              <a:rPr lang="en-US" dirty="0" smtClean="0"/>
              <a:t>ABA Judicial Division Forensic Science Committee  - April 10 Symposium in Chicago</a:t>
            </a:r>
          </a:p>
          <a:p>
            <a:r>
              <a:rPr lang="en-US" dirty="0" smtClean="0"/>
              <a:t>BJA Grant 2015-4143 Advanced Concepts in Criminal Justice: Judicial Training including forensics</a:t>
            </a:r>
          </a:p>
          <a:p>
            <a:pPr marL="0" indent="0">
              <a:buNone/>
            </a:pPr>
            <a:endParaRPr lang="en-US" dirty="0"/>
          </a:p>
        </p:txBody>
      </p:sp>
    </p:spTree>
    <p:extLst>
      <p:ext uri="{BB962C8B-B14F-4D97-AF65-F5344CB8AC3E}">
        <p14:creationId xmlns:p14="http://schemas.microsoft.com/office/powerpoint/2010/main" xmlns="" val="371357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Books on Testimony</a:t>
            </a:r>
          </a:p>
          <a:p>
            <a:pPr algn="just"/>
            <a:r>
              <a:rPr lang="en-US" dirty="0" smtClean="0"/>
              <a:t>Power Points</a:t>
            </a:r>
          </a:p>
          <a:p>
            <a:pPr algn="just"/>
            <a:r>
              <a:rPr lang="en-US" dirty="0" smtClean="0"/>
              <a:t>Training Manuals/Materials</a:t>
            </a:r>
          </a:p>
          <a:p>
            <a:pPr algn="just"/>
            <a:r>
              <a:rPr lang="en-US" dirty="0" smtClean="0"/>
              <a:t>Courses – In Person and On line</a:t>
            </a:r>
          </a:p>
          <a:p>
            <a:pPr algn="just"/>
            <a:r>
              <a:rPr lang="en-US" dirty="0" smtClean="0"/>
              <a:t>Funding Sources – Federal and Private</a:t>
            </a:r>
          </a:p>
          <a:p>
            <a:pPr algn="just"/>
            <a:r>
              <a:rPr lang="en-US" dirty="0" smtClean="0"/>
              <a:t>Recent Case Law citing Melendez-Diaz v. Massachusetts and </a:t>
            </a:r>
            <a:r>
              <a:rPr lang="en-US" dirty="0" err="1" smtClean="0"/>
              <a:t>Bullcoming</a:t>
            </a:r>
            <a:r>
              <a:rPr lang="en-US" dirty="0" smtClean="0"/>
              <a:t> v. New Mexico</a:t>
            </a:r>
            <a:endParaRPr lang="en-US" dirty="0"/>
          </a:p>
        </p:txBody>
      </p:sp>
      <p:sp>
        <p:nvSpPr>
          <p:cNvPr id="3" name="Title 2"/>
          <p:cNvSpPr>
            <a:spLocks noGrp="1"/>
          </p:cNvSpPr>
          <p:nvPr>
            <p:ph type="title"/>
          </p:nvPr>
        </p:nvSpPr>
        <p:spPr>
          <a:xfrm>
            <a:off x="457200" y="338328"/>
            <a:ext cx="8432800" cy="1399567"/>
          </a:xfrm>
        </p:spPr>
        <p:txBody>
          <a:bodyPr>
            <a:normAutofit fontScale="90000"/>
          </a:bodyPr>
          <a:lstStyle/>
          <a:p>
            <a:r>
              <a:rPr lang="en-US" dirty="0" smtClean="0"/>
              <a:t> Bibliography of Resources for  Courtroom Ready Forensic Scientists  </a:t>
            </a:r>
            <a:endParaRPr lang="en-US" dirty="0"/>
          </a:p>
        </p:txBody>
      </p:sp>
    </p:spTree>
    <p:extLst>
      <p:ext uri="{BB962C8B-B14F-4D97-AF65-F5344CB8AC3E}">
        <p14:creationId xmlns:p14="http://schemas.microsoft.com/office/powerpoint/2010/main" xmlns="" val="279705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0" y="-1714500"/>
            <a:ext cx="13716000" cy="10287000"/>
          </a:xfrm>
          <a:prstGeom prst="rect">
            <a:avLst/>
          </a:prstGeom>
        </p:spPr>
      </p:pic>
      <p:pic>
        <p:nvPicPr>
          <p:cNvPr id="3" name="Picture 2"/>
          <p:cNvPicPr>
            <a:picLocks noChangeAspect="1"/>
          </p:cNvPicPr>
          <p:nvPr/>
        </p:nvPicPr>
        <p:blipFill>
          <a:blip r:embed="rId3" cstate="print"/>
          <a:stretch>
            <a:fillRect/>
          </a:stretch>
        </p:blipFill>
        <p:spPr>
          <a:xfrm>
            <a:off x="-2171700" y="-1562100"/>
            <a:ext cx="13716000" cy="10287000"/>
          </a:xfrm>
          <a:prstGeom prst="rect">
            <a:avLst/>
          </a:prstGeom>
        </p:spPr>
      </p:pic>
    </p:spTree>
    <p:extLst>
      <p:ext uri="{BB962C8B-B14F-4D97-AF65-F5344CB8AC3E}">
        <p14:creationId xmlns:p14="http://schemas.microsoft.com/office/powerpoint/2010/main" xmlns="" val="1201230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86000" y="-1714500"/>
            <a:ext cx="13716000" cy="10287000"/>
          </a:xfrm>
          <a:prstGeom prst="rect">
            <a:avLst/>
          </a:prstGeom>
        </p:spPr>
      </p:pic>
    </p:spTree>
    <p:extLst>
      <p:ext uri="{BB962C8B-B14F-4D97-AF65-F5344CB8AC3E}">
        <p14:creationId xmlns:p14="http://schemas.microsoft.com/office/powerpoint/2010/main" xmlns="" val="330862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Immediate early </a:t>
            </a:r>
            <a:r>
              <a:rPr lang="en-US" dirty="0"/>
              <a:t>c</a:t>
            </a:r>
            <a:r>
              <a:rPr lang="en-US" dirty="0" smtClean="0"/>
              <a:t>ourtroom training – determine if person can “cut the mustard” in court setting</a:t>
            </a:r>
          </a:p>
          <a:p>
            <a:r>
              <a:rPr lang="en-US" dirty="0" smtClean="0"/>
              <a:t>Use video Q and A sessions</a:t>
            </a:r>
          </a:p>
          <a:p>
            <a:r>
              <a:rPr lang="en-US" dirty="0" smtClean="0"/>
              <a:t>Policy mock trials</a:t>
            </a:r>
          </a:p>
          <a:p>
            <a:r>
              <a:rPr lang="en-US" dirty="0" smtClean="0"/>
              <a:t>Process mock trials</a:t>
            </a:r>
          </a:p>
          <a:p>
            <a:r>
              <a:rPr lang="en-US" dirty="0" smtClean="0"/>
              <a:t>Proficiency mock trials if person not often in court</a:t>
            </a:r>
            <a:endParaRPr lang="en-US" dirty="0"/>
          </a:p>
        </p:txBody>
      </p:sp>
      <p:sp>
        <p:nvSpPr>
          <p:cNvPr id="3" name="Title 2"/>
          <p:cNvSpPr>
            <a:spLocks noGrp="1"/>
          </p:cNvSpPr>
          <p:nvPr>
            <p:ph type="title"/>
          </p:nvPr>
        </p:nvSpPr>
        <p:spPr/>
        <p:txBody>
          <a:bodyPr/>
          <a:lstStyle/>
          <a:p>
            <a:r>
              <a:rPr lang="en-US" dirty="0" smtClean="0"/>
              <a:t>Points to Ponder</a:t>
            </a:r>
            <a:endParaRPr lang="en-US" dirty="0"/>
          </a:p>
        </p:txBody>
      </p:sp>
    </p:spTree>
    <p:extLst>
      <p:ext uri="{BB962C8B-B14F-4D97-AF65-F5344CB8AC3E}">
        <p14:creationId xmlns:p14="http://schemas.microsoft.com/office/powerpoint/2010/main" xmlns="" val="3591210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to Sponsor</a:t>
            </a:r>
          </a:p>
          <a:p>
            <a:r>
              <a:rPr lang="en-US" dirty="0" smtClean="0"/>
              <a:t>Where to House</a:t>
            </a:r>
          </a:p>
          <a:p>
            <a:r>
              <a:rPr lang="en-US" dirty="0" smtClean="0"/>
              <a:t>How to Disseminate</a:t>
            </a:r>
          </a:p>
          <a:p>
            <a:r>
              <a:rPr lang="en-US" dirty="0" smtClean="0"/>
              <a:t>Develop a Pilot Program</a:t>
            </a:r>
            <a:endParaRPr lang="en-US" dirty="0"/>
          </a:p>
        </p:txBody>
      </p:sp>
      <p:sp>
        <p:nvSpPr>
          <p:cNvPr id="3" name="Title 2"/>
          <p:cNvSpPr>
            <a:spLocks noGrp="1"/>
          </p:cNvSpPr>
          <p:nvPr>
            <p:ph type="title"/>
          </p:nvPr>
        </p:nvSpPr>
        <p:spPr/>
        <p:txBody>
          <a:bodyPr/>
          <a:lstStyle/>
          <a:p>
            <a:r>
              <a:rPr lang="en-US" dirty="0" smtClean="0"/>
              <a:t>Centralized Training Resource</a:t>
            </a:r>
            <a:endParaRPr lang="en-US" dirty="0"/>
          </a:p>
        </p:txBody>
      </p:sp>
    </p:spTree>
    <p:extLst>
      <p:ext uri="{BB962C8B-B14F-4D97-AF65-F5344CB8AC3E}">
        <p14:creationId xmlns:p14="http://schemas.microsoft.com/office/powerpoint/2010/main" xmlns="" val="1696049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346" name="Picture 2" descr="bizarro expe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066800"/>
            <a:ext cx="419100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8302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8" name="Picture 2" descr="witatwrksh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838200"/>
            <a:ext cx="6858000"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36418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254541" y="-1563498"/>
            <a:ext cx="13716000" cy="10287000"/>
          </a:xfrm>
          <a:prstGeom prst="rect">
            <a:avLst/>
          </a:prstGeom>
        </p:spPr>
      </p:pic>
      <p:pic>
        <p:nvPicPr>
          <p:cNvPr id="7" name="Picture 6"/>
          <p:cNvPicPr>
            <a:picLocks noChangeAspect="1"/>
          </p:cNvPicPr>
          <p:nvPr/>
        </p:nvPicPr>
        <p:blipFill>
          <a:blip r:embed="rId3" cstate="print"/>
          <a:stretch>
            <a:fillRect/>
          </a:stretch>
        </p:blipFill>
        <p:spPr>
          <a:xfrm>
            <a:off x="-2286000" y="-1714500"/>
            <a:ext cx="13716000" cy="10287000"/>
          </a:xfrm>
          <a:prstGeom prst="rect">
            <a:avLst/>
          </a:prstGeom>
        </p:spPr>
      </p:pic>
      <p:pic>
        <p:nvPicPr>
          <p:cNvPr id="8" name="Picture 7"/>
          <p:cNvPicPr>
            <a:picLocks noChangeAspect="1"/>
          </p:cNvPicPr>
          <p:nvPr/>
        </p:nvPicPr>
        <p:blipFill>
          <a:blip r:embed="rId4" cstate="print"/>
          <a:stretch>
            <a:fillRect/>
          </a:stretch>
        </p:blipFill>
        <p:spPr>
          <a:xfrm>
            <a:off x="-2171700" y="-1562100"/>
            <a:ext cx="13716000" cy="10287000"/>
          </a:xfrm>
          <a:prstGeom prst="rect">
            <a:avLst/>
          </a:prstGeom>
        </p:spPr>
      </p:pic>
    </p:spTree>
    <p:extLst>
      <p:ext uri="{BB962C8B-B14F-4D97-AF65-F5344CB8AC3E}">
        <p14:creationId xmlns:p14="http://schemas.microsoft.com/office/powerpoint/2010/main" xmlns="" val="313170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“Everyone in a laboratory needs orientation in…the legal system….effective expert testimony…..” at p. 232</a:t>
            </a:r>
          </a:p>
          <a:p>
            <a:r>
              <a:rPr lang="en-US" dirty="0" smtClean="0"/>
              <a:t>Training can be done in-service or through short courses</a:t>
            </a:r>
          </a:p>
          <a:p>
            <a:r>
              <a:rPr lang="en-US" dirty="0" smtClean="0"/>
              <a:t>Continuing education- core elements include: </a:t>
            </a:r>
          </a:p>
          <a:p>
            <a:pPr marL="0" indent="0">
              <a:buNone/>
            </a:pPr>
            <a:r>
              <a:rPr lang="en-US" dirty="0" smtClean="0"/>
              <a:t>Legal – expert testimony, depositions, rules of evidence, criminal and civil law and procedures and evidence authentication. At  p. 233</a:t>
            </a:r>
            <a:endParaRPr lang="en-US" dirty="0"/>
          </a:p>
        </p:txBody>
      </p:sp>
      <p:sp>
        <p:nvSpPr>
          <p:cNvPr id="3" name="Title 2"/>
          <p:cNvSpPr>
            <a:spLocks noGrp="1"/>
          </p:cNvSpPr>
          <p:nvPr>
            <p:ph type="title"/>
          </p:nvPr>
        </p:nvSpPr>
        <p:spPr/>
        <p:txBody>
          <a:bodyPr/>
          <a:lstStyle/>
          <a:p>
            <a:r>
              <a:rPr lang="en-US" dirty="0" smtClean="0"/>
              <a:t>NAS Report</a:t>
            </a:r>
            <a:endParaRPr lang="en-US" dirty="0"/>
          </a:p>
        </p:txBody>
      </p:sp>
    </p:spTree>
    <p:extLst>
      <p:ext uri="{BB962C8B-B14F-4D97-AF65-F5344CB8AC3E}">
        <p14:creationId xmlns:p14="http://schemas.microsoft.com/office/powerpoint/2010/main" xmlns="" val="310800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305799" cy="4343400"/>
          </a:xfrm>
        </p:spPr>
        <p:txBody>
          <a:bodyPr>
            <a:normAutofit fontScale="92500" lnSpcReduction="20000"/>
          </a:bodyPr>
          <a:lstStyle/>
          <a:p>
            <a:r>
              <a:rPr lang="en-US" b="1" dirty="0"/>
              <a:t>Training of Analysts:</a:t>
            </a:r>
          </a:p>
          <a:p>
            <a:pPr marL="0" indent="0">
              <a:buNone/>
            </a:pPr>
            <a:r>
              <a:rPr lang="en-US" dirty="0"/>
              <a:t> </a:t>
            </a:r>
          </a:p>
          <a:p>
            <a:r>
              <a:rPr lang="en-US" b="1" dirty="0"/>
              <a:t>5.2.1.2             </a:t>
            </a:r>
            <a:r>
              <a:rPr lang="en-US" dirty="0"/>
              <a:t>Where applicable, training programs shall also include </a:t>
            </a:r>
            <a:r>
              <a:rPr lang="en-US" b="1" dirty="0"/>
              <a:t>training in the presentation of evidence in court.</a:t>
            </a:r>
          </a:p>
          <a:p>
            <a:pPr marL="0" indent="0">
              <a:buNone/>
            </a:pPr>
            <a:endParaRPr lang="en-US" dirty="0"/>
          </a:p>
          <a:p>
            <a:r>
              <a:rPr lang="en-US" b="1" dirty="0"/>
              <a:t>Competency Testing:</a:t>
            </a:r>
          </a:p>
          <a:p>
            <a:pPr marL="0" indent="0">
              <a:buNone/>
            </a:pPr>
            <a:endParaRPr lang="en-US" dirty="0"/>
          </a:p>
          <a:p>
            <a:r>
              <a:rPr lang="en-US" b="1" dirty="0" smtClean="0"/>
              <a:t>5.2.6.2</a:t>
            </a:r>
            <a:r>
              <a:rPr lang="en-US" b="1" dirty="0"/>
              <a:t>               Competency testing</a:t>
            </a:r>
            <a:endParaRPr lang="en-US" dirty="0"/>
          </a:p>
          <a:p>
            <a:pPr marL="0" indent="0">
              <a:buNone/>
            </a:pPr>
            <a:endParaRPr lang="en-US" dirty="0"/>
          </a:p>
          <a:p>
            <a:r>
              <a:rPr lang="en-US" b="1" dirty="0" smtClean="0"/>
              <a:t>NOTE </a:t>
            </a:r>
            <a:r>
              <a:rPr lang="en-US" dirty="0"/>
              <a:t>Satisfactorily completing a competency test means achieving the intended results.   Failure to achieve the intended results would require review or retraining until testing achieves the intended results.  </a:t>
            </a:r>
          </a:p>
          <a:p>
            <a:endParaRPr lang="en-US" dirty="0"/>
          </a:p>
        </p:txBody>
      </p:sp>
      <p:sp>
        <p:nvSpPr>
          <p:cNvPr id="3" name="Title 2"/>
          <p:cNvSpPr>
            <a:spLocks noGrp="1"/>
          </p:cNvSpPr>
          <p:nvPr>
            <p:ph type="title"/>
          </p:nvPr>
        </p:nvSpPr>
        <p:spPr/>
        <p:txBody>
          <a:bodyPr>
            <a:normAutofit fontScale="90000"/>
          </a:bodyPr>
          <a:lstStyle/>
          <a:p>
            <a:r>
              <a:rPr lang="en-US" dirty="0"/>
              <a:t>ASCLD/LAB </a:t>
            </a:r>
            <a:r>
              <a:rPr lang="en-US" dirty="0" smtClean="0"/>
              <a:t/>
            </a:r>
            <a:br>
              <a:rPr lang="en-US" dirty="0" smtClean="0"/>
            </a:br>
            <a:r>
              <a:rPr lang="en-US" dirty="0" smtClean="0"/>
              <a:t>Courtroom </a:t>
            </a:r>
            <a:r>
              <a:rPr lang="en-US" dirty="0"/>
              <a:t>Testimony Standards</a:t>
            </a:r>
          </a:p>
        </p:txBody>
      </p:sp>
    </p:spTree>
    <p:extLst>
      <p:ext uri="{BB962C8B-B14F-4D97-AF65-F5344CB8AC3E}">
        <p14:creationId xmlns:p14="http://schemas.microsoft.com/office/powerpoint/2010/main" xmlns="" val="359635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305799" cy="4191000"/>
          </a:xfrm>
        </p:spPr>
        <p:txBody>
          <a:bodyPr>
            <a:normAutofit/>
          </a:bodyPr>
          <a:lstStyle/>
          <a:p>
            <a:r>
              <a:rPr lang="en-US" sz="2000" b="1" dirty="0" smtClean="0"/>
              <a:t>Competency Testing, cont.</a:t>
            </a:r>
          </a:p>
          <a:p>
            <a:r>
              <a:rPr lang="en-US" sz="2000" b="1" dirty="0" smtClean="0"/>
              <a:t>5.2.6.2.2</a:t>
            </a:r>
            <a:r>
              <a:rPr lang="en-US" sz="2000" dirty="0"/>
              <a:t>          For any laboratory personnel whose job responsibility includes test report writing,</a:t>
            </a:r>
            <a:r>
              <a:rPr lang="en-US" sz="2000" b="1" dirty="0"/>
              <a:t> a competency test shall include, at a minimum:</a:t>
            </a:r>
            <a:r>
              <a:rPr lang="en-US" sz="2000" dirty="0"/>
              <a:t> </a:t>
            </a:r>
            <a:endParaRPr lang="en-US" sz="2000" dirty="0" smtClean="0"/>
          </a:p>
          <a:p>
            <a:pPr marL="0" indent="0">
              <a:buNone/>
            </a:pPr>
            <a:r>
              <a:rPr lang="en-US" sz="2000" dirty="0"/>
              <a:t> </a:t>
            </a:r>
          </a:p>
          <a:p>
            <a:r>
              <a:rPr lang="en-US" sz="2000" dirty="0" smtClean="0"/>
              <a:t>A </a:t>
            </a:r>
            <a:r>
              <a:rPr lang="en-US" sz="2000" dirty="0"/>
              <a:t>written test report to demonstrate the individual’s ability to properly convey results and/or conclusions and the significance of those results/conclusions; and</a:t>
            </a:r>
          </a:p>
          <a:p>
            <a:r>
              <a:rPr lang="en-US" sz="2000" dirty="0" smtClean="0"/>
              <a:t>A </a:t>
            </a:r>
            <a:r>
              <a:rPr lang="en-US" sz="2000" dirty="0"/>
              <a:t>written or oral examination ( this maybe a question and answer. The laboratory may choose that, </a:t>
            </a:r>
            <a:r>
              <a:rPr lang="en-US" sz="2000" b="1" dirty="0"/>
              <a:t>or a mock court</a:t>
            </a:r>
            <a:r>
              <a:rPr lang="en-US" sz="2000" dirty="0"/>
              <a:t>) to assess the individual’s knowledge of the discipline, category of testing, or task being performed. </a:t>
            </a:r>
          </a:p>
          <a:p>
            <a:endParaRPr lang="en-US" sz="2000" dirty="0"/>
          </a:p>
        </p:txBody>
      </p:sp>
      <p:sp>
        <p:nvSpPr>
          <p:cNvPr id="3" name="Title 2"/>
          <p:cNvSpPr>
            <a:spLocks noGrp="1"/>
          </p:cNvSpPr>
          <p:nvPr>
            <p:ph type="title"/>
          </p:nvPr>
        </p:nvSpPr>
        <p:spPr/>
        <p:txBody>
          <a:bodyPr>
            <a:normAutofit fontScale="90000"/>
          </a:bodyPr>
          <a:lstStyle/>
          <a:p>
            <a:r>
              <a:rPr lang="en-US" dirty="0"/>
              <a:t>ASCLD/LAB </a:t>
            </a:r>
            <a:br>
              <a:rPr lang="en-US" dirty="0"/>
            </a:br>
            <a:r>
              <a:rPr lang="en-US" dirty="0"/>
              <a:t>Courtroom Testimony Standards</a:t>
            </a:r>
          </a:p>
        </p:txBody>
      </p:sp>
    </p:spTree>
    <p:extLst>
      <p:ext uri="{BB962C8B-B14F-4D97-AF65-F5344CB8AC3E}">
        <p14:creationId xmlns:p14="http://schemas.microsoft.com/office/powerpoint/2010/main" xmlns="" val="189823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38400"/>
            <a:ext cx="8305799" cy="3962400"/>
          </a:xfrm>
        </p:spPr>
        <p:txBody>
          <a:bodyPr/>
          <a:lstStyle/>
          <a:p>
            <a:r>
              <a:rPr lang="en-US" dirty="0"/>
              <a:t>Courtroom Testimony monitoring</a:t>
            </a:r>
            <a:r>
              <a:rPr lang="en-US" dirty="0" smtClean="0"/>
              <a:t>:</a:t>
            </a:r>
          </a:p>
          <a:p>
            <a:pPr marL="0" indent="0">
              <a:buNone/>
            </a:pPr>
            <a:r>
              <a:rPr lang="en-US" dirty="0"/>
              <a:t> </a:t>
            </a:r>
          </a:p>
          <a:p>
            <a:r>
              <a:rPr lang="en-US" b="1" dirty="0"/>
              <a:t>5.9.6</a:t>
            </a:r>
            <a:r>
              <a:rPr lang="en-US" dirty="0"/>
              <a:t> </a:t>
            </a:r>
            <a:r>
              <a:rPr lang="en-US" i="1" dirty="0"/>
              <a:t>               </a:t>
            </a:r>
            <a:r>
              <a:rPr lang="en-US" dirty="0"/>
              <a:t>The laboratory shall have and follow a procedure whereby the testimony of all testifying personnel is </a:t>
            </a:r>
            <a:r>
              <a:rPr lang="en-US" b="1" dirty="0"/>
              <a:t>monitored on an annual basis</a:t>
            </a:r>
            <a:r>
              <a:rPr lang="en-US" dirty="0"/>
              <a:t>.  Each individual shall</a:t>
            </a:r>
            <a:r>
              <a:rPr lang="en-US" i="1" dirty="0"/>
              <a:t> </a:t>
            </a:r>
            <a:r>
              <a:rPr lang="en-US" dirty="0"/>
              <a:t>be given feedback, both positive and in any area needing improvement, and the monitoring procedure shall prescribe the remedial action that is to be taken should the evaluation be less than satisfactory.</a:t>
            </a:r>
            <a:endParaRPr lang="en-US" i="1" dirty="0"/>
          </a:p>
          <a:p>
            <a:endParaRPr lang="en-US" dirty="0"/>
          </a:p>
        </p:txBody>
      </p:sp>
      <p:sp>
        <p:nvSpPr>
          <p:cNvPr id="3" name="Title 2"/>
          <p:cNvSpPr>
            <a:spLocks noGrp="1"/>
          </p:cNvSpPr>
          <p:nvPr>
            <p:ph type="title"/>
          </p:nvPr>
        </p:nvSpPr>
        <p:spPr/>
        <p:txBody>
          <a:bodyPr>
            <a:normAutofit fontScale="90000"/>
          </a:bodyPr>
          <a:lstStyle/>
          <a:p>
            <a:r>
              <a:rPr lang="en-US" dirty="0"/>
              <a:t>ASCLD/LAB </a:t>
            </a:r>
            <a:br>
              <a:rPr lang="en-US" dirty="0"/>
            </a:br>
            <a:r>
              <a:rPr lang="en-US" dirty="0"/>
              <a:t>Courtroom Testimony Standards</a:t>
            </a:r>
          </a:p>
        </p:txBody>
      </p:sp>
    </p:spTree>
    <p:extLst>
      <p:ext uri="{BB962C8B-B14F-4D97-AF65-F5344CB8AC3E}">
        <p14:creationId xmlns:p14="http://schemas.microsoft.com/office/powerpoint/2010/main" xmlns="" val="805182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381999" cy="4191000"/>
          </a:xfrm>
        </p:spPr>
        <p:txBody>
          <a:bodyPr>
            <a:normAutofit lnSpcReduction="10000"/>
          </a:bodyPr>
          <a:lstStyle/>
          <a:p>
            <a:r>
              <a:rPr lang="en-US" dirty="0"/>
              <a:t>Courtroom Testimony </a:t>
            </a:r>
            <a:r>
              <a:rPr lang="en-US" dirty="0" smtClean="0"/>
              <a:t>monitoring, cont.</a:t>
            </a:r>
          </a:p>
          <a:p>
            <a:pPr marL="0" indent="0">
              <a:buNone/>
            </a:pPr>
            <a:endParaRPr lang="en-US" dirty="0" smtClean="0"/>
          </a:p>
          <a:p>
            <a:r>
              <a:rPr lang="en-US" b="1" dirty="0"/>
              <a:t>NOTE 1 (Notes are not requirements</a:t>
            </a:r>
            <a:r>
              <a:rPr lang="en-US" dirty="0"/>
              <a:t>) Methods by which testimony monitoring</a:t>
            </a:r>
            <a:r>
              <a:rPr lang="en-US" b="1" dirty="0"/>
              <a:t> may</a:t>
            </a:r>
            <a:r>
              <a:rPr lang="en-US" dirty="0"/>
              <a:t> be carried out </a:t>
            </a:r>
            <a:r>
              <a:rPr lang="en-US" b="1" dirty="0"/>
              <a:t>include observation</a:t>
            </a:r>
            <a:r>
              <a:rPr lang="en-US" dirty="0"/>
              <a:t> </a:t>
            </a:r>
            <a:r>
              <a:rPr lang="en-US" b="1" dirty="0"/>
              <a:t>of the testimony</a:t>
            </a:r>
            <a:r>
              <a:rPr lang="en-US" dirty="0"/>
              <a:t> by a supervisor or a peer; </a:t>
            </a:r>
            <a:r>
              <a:rPr lang="en-US" b="1" dirty="0"/>
              <a:t>review of </a:t>
            </a:r>
            <a:r>
              <a:rPr lang="en-US" b="1" dirty="0" smtClean="0"/>
              <a:t>transcripts</a:t>
            </a:r>
            <a:r>
              <a:rPr lang="en-US" dirty="0" smtClean="0"/>
              <a:t> </a:t>
            </a:r>
            <a:r>
              <a:rPr lang="en-US" dirty="0"/>
              <a:t>of testimony given; having one or more</a:t>
            </a:r>
            <a:r>
              <a:rPr lang="en-US" b="1" dirty="0"/>
              <a:t> officers of the court</a:t>
            </a:r>
            <a:r>
              <a:rPr lang="en-US" dirty="0"/>
              <a:t> fill out and return a </a:t>
            </a:r>
            <a:r>
              <a:rPr lang="en-US" b="1" dirty="0"/>
              <a:t>testimony evaluation form</a:t>
            </a:r>
            <a:r>
              <a:rPr lang="en-US" dirty="0"/>
              <a:t> (checklist and/or comment sheet) provided by the laboratory; or telephone solicitation by a laboratory director or supervisor to one or more officers of the court for responses to the evaluation form.</a:t>
            </a:r>
            <a:endParaRPr lang="en-US" i="1" dirty="0"/>
          </a:p>
          <a:p>
            <a:endParaRPr lang="en-US" dirty="0"/>
          </a:p>
        </p:txBody>
      </p:sp>
      <p:sp>
        <p:nvSpPr>
          <p:cNvPr id="3" name="Title 2"/>
          <p:cNvSpPr>
            <a:spLocks noGrp="1"/>
          </p:cNvSpPr>
          <p:nvPr>
            <p:ph type="title"/>
          </p:nvPr>
        </p:nvSpPr>
        <p:spPr/>
        <p:txBody>
          <a:bodyPr>
            <a:normAutofit fontScale="90000"/>
          </a:bodyPr>
          <a:lstStyle/>
          <a:p>
            <a:r>
              <a:rPr lang="en-US" dirty="0"/>
              <a:t>ASCLD/LAB </a:t>
            </a:r>
            <a:br>
              <a:rPr lang="en-US" dirty="0"/>
            </a:br>
            <a:r>
              <a:rPr lang="en-US" dirty="0"/>
              <a:t>Courtroom Testimony Standards</a:t>
            </a:r>
          </a:p>
        </p:txBody>
      </p:sp>
    </p:spTree>
    <p:extLst>
      <p:ext uri="{BB962C8B-B14F-4D97-AF65-F5344CB8AC3E}">
        <p14:creationId xmlns:p14="http://schemas.microsoft.com/office/powerpoint/2010/main" xmlns="" val="319581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381999" cy="4343400"/>
          </a:xfrm>
        </p:spPr>
        <p:txBody>
          <a:bodyPr/>
          <a:lstStyle/>
          <a:p>
            <a:r>
              <a:rPr lang="en-US" dirty="0"/>
              <a:t>Courtroom Testimony monitoring, cont.</a:t>
            </a:r>
          </a:p>
          <a:p>
            <a:r>
              <a:rPr lang="en-US" b="1" i="1" dirty="0"/>
              <a:t>NOTE 2</a:t>
            </a:r>
            <a:r>
              <a:rPr lang="en-US" i="1" dirty="0"/>
              <a:t> Areas that should be evaluated include appearance, poise, performance under direct or cross-examination, ability to present information in an understandable manner to a lay jury, and most importantly a determination that the testimony given is consistent with the work documented in the case record.</a:t>
            </a:r>
            <a:r>
              <a:rPr lang="en-US" b="1" i="1" dirty="0"/>
              <a:t> Neither review of transcripts or feedback from the court officials can provide the quality of evaluation that is available through direct observation; therefore, especially for new analysts (however named), supervisory observation in the courtroom is the recommended method.</a:t>
            </a:r>
            <a:endParaRPr lang="en-US" b="1" dirty="0"/>
          </a:p>
        </p:txBody>
      </p:sp>
      <p:sp>
        <p:nvSpPr>
          <p:cNvPr id="3" name="Title 2"/>
          <p:cNvSpPr>
            <a:spLocks noGrp="1"/>
          </p:cNvSpPr>
          <p:nvPr>
            <p:ph type="title"/>
          </p:nvPr>
        </p:nvSpPr>
        <p:spPr/>
        <p:txBody>
          <a:bodyPr>
            <a:normAutofit fontScale="90000"/>
          </a:bodyPr>
          <a:lstStyle/>
          <a:p>
            <a:r>
              <a:rPr lang="en-US" dirty="0"/>
              <a:t>ASCLD/LAB </a:t>
            </a:r>
            <a:br>
              <a:rPr lang="en-US" dirty="0"/>
            </a:br>
            <a:r>
              <a:rPr lang="en-US" dirty="0"/>
              <a:t>Courtroom Testimony Standards</a:t>
            </a:r>
          </a:p>
        </p:txBody>
      </p:sp>
    </p:spTree>
    <p:extLst>
      <p:ext uri="{BB962C8B-B14F-4D97-AF65-F5344CB8AC3E}">
        <p14:creationId xmlns:p14="http://schemas.microsoft.com/office/powerpoint/2010/main" xmlns="" val="97813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242</TotalTime>
  <Words>859</Words>
  <Application>Microsoft Office PowerPoint</Application>
  <PresentationFormat>On-screen Show (4:3)</PresentationFormat>
  <Paragraphs>142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How to Produce Courtroom Ready Forensic Scientists</vt:lpstr>
      <vt:lpstr> Incentives for Creating  “Courtroom Ready”   Forensic Scientists</vt:lpstr>
      <vt:lpstr>Slide 3</vt:lpstr>
      <vt:lpstr>NAS Report</vt:lpstr>
      <vt:lpstr>ASCLD/LAB  Courtroom Testimony Standards</vt:lpstr>
      <vt:lpstr>ASCLD/LAB  Courtroom Testimony Standards</vt:lpstr>
      <vt:lpstr>ASCLD/LAB  Courtroom Testimony Standards</vt:lpstr>
      <vt:lpstr>ASCLD/LAB  Courtroom Testimony Standards</vt:lpstr>
      <vt:lpstr>ASCLD/LAB  Courtroom Testimony Standards</vt:lpstr>
      <vt:lpstr>NCFS &amp; OSAC Differences  </vt:lpstr>
      <vt:lpstr>NFSC and OSAC Committees </vt:lpstr>
      <vt:lpstr>Slide 12</vt:lpstr>
      <vt:lpstr>NFSC Draft Documents of Interest</vt:lpstr>
      <vt:lpstr>What Are Probabilistic  Testimony Options?</vt:lpstr>
      <vt:lpstr>Is There a Foundational Basis?</vt:lpstr>
      <vt:lpstr>  Expert Testimony on the discipline</vt:lpstr>
      <vt:lpstr>“Nuanced” Gatekeeping by the Court</vt:lpstr>
      <vt:lpstr> 2015 rand survey – is the science valid? </vt:lpstr>
      <vt:lpstr>Rand Study  Sarah Greathouse, PhD</vt:lpstr>
      <vt:lpstr>International Efforts</vt:lpstr>
      <vt:lpstr> Judicial Education Programs</vt:lpstr>
      <vt:lpstr> Bibliography of Resources for  Courtroom Ready Forensic Scientists  </vt:lpstr>
      <vt:lpstr>Slide 23</vt:lpstr>
      <vt:lpstr>Slide 24</vt:lpstr>
      <vt:lpstr>Points to Ponder</vt:lpstr>
      <vt:lpstr>Centralized Training Resource</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Produce Courtroom Ready Forensic Scientists</dc:title>
  <dc:creator>Carol Henderson</dc:creator>
  <cp:lastModifiedBy>qqs20942</cp:lastModifiedBy>
  <cp:revision>30</cp:revision>
  <dcterms:created xsi:type="dcterms:W3CDTF">2015-04-23T18:30:21Z</dcterms:created>
  <dcterms:modified xsi:type="dcterms:W3CDTF">2015-05-11T19:23:27Z</dcterms:modified>
</cp:coreProperties>
</file>