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445" r:id="rId1"/>
  </p:sldMasterIdLst>
  <p:notesMasterIdLst>
    <p:notesMasterId r:id="rId28"/>
  </p:notesMasterIdLst>
  <p:handoutMasterIdLst>
    <p:handoutMasterId r:id="rId29"/>
  </p:handoutMasterIdLst>
  <p:sldIdLst>
    <p:sldId id="461" r:id="rId2"/>
    <p:sldId id="518" r:id="rId3"/>
    <p:sldId id="457" r:id="rId4"/>
    <p:sldId id="437" r:id="rId5"/>
    <p:sldId id="439" r:id="rId6"/>
    <p:sldId id="458" r:id="rId7"/>
    <p:sldId id="470" r:id="rId8"/>
    <p:sldId id="504" r:id="rId9"/>
    <p:sldId id="443" r:id="rId10"/>
    <p:sldId id="515" r:id="rId11"/>
    <p:sldId id="516" r:id="rId12"/>
    <p:sldId id="501" r:id="rId13"/>
    <p:sldId id="517" r:id="rId14"/>
    <p:sldId id="499" r:id="rId15"/>
    <p:sldId id="497" r:id="rId16"/>
    <p:sldId id="498" r:id="rId17"/>
    <p:sldId id="483" r:id="rId18"/>
    <p:sldId id="508" r:id="rId19"/>
    <p:sldId id="509" r:id="rId20"/>
    <p:sldId id="512" r:id="rId21"/>
    <p:sldId id="478" r:id="rId22"/>
    <p:sldId id="462" r:id="rId23"/>
    <p:sldId id="463" r:id="rId24"/>
    <p:sldId id="465" r:id="rId25"/>
    <p:sldId id="454" r:id="rId26"/>
    <p:sldId id="507"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A"/>
    <a:srgbClr val="00FFFF"/>
    <a:srgbClr val="000099"/>
    <a:srgbClr val="99CC00"/>
    <a:srgbClr val="6699FF"/>
    <a:srgbClr val="D0D8E8"/>
    <a:srgbClr val="0000FF"/>
    <a:srgbClr val="E9EDF4"/>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7" autoAdjust="0"/>
    <p:restoredTop sz="90460" autoAdjust="0"/>
  </p:normalViewPr>
  <p:slideViewPr>
    <p:cSldViewPr snapToObjects="1">
      <p:cViewPr varScale="1">
        <p:scale>
          <a:sx n="67" d="100"/>
          <a:sy n="67" d="100"/>
        </p:scale>
        <p:origin x="145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4" d="100"/>
          <a:sy n="84" d="100"/>
        </p:scale>
        <p:origin x="-3756" y="-6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8999133-1FA2-4D82-AAD8-21BB5A746DC3}" type="datetimeFigureOut">
              <a:rPr lang="en-US" smtClean="0"/>
              <a:pPr/>
              <a:t>4/24/2015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08E808-344B-4D1E-B949-EE792AA2F61A}" type="slidenum">
              <a:rPr lang="en-US" smtClean="0"/>
              <a:pPr/>
              <a:t>‹#›</a:t>
            </a:fld>
            <a:endParaRPr lang="en-US" dirty="0"/>
          </a:p>
        </p:txBody>
      </p:sp>
    </p:spTree>
    <p:extLst>
      <p:ext uri="{BB962C8B-B14F-4D97-AF65-F5344CB8AC3E}">
        <p14:creationId xmlns:p14="http://schemas.microsoft.com/office/powerpoint/2010/main" val="2355501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983"/>
          </a:xfrm>
          <a:prstGeom prst="rect">
            <a:avLst/>
          </a:prstGeom>
        </p:spPr>
        <p:txBody>
          <a:bodyPr vert="horz" lIns="93571" tIns="46785" rIns="93571" bIns="46785"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9" y="2"/>
            <a:ext cx="3037840" cy="464983"/>
          </a:xfrm>
          <a:prstGeom prst="rect">
            <a:avLst/>
          </a:prstGeom>
        </p:spPr>
        <p:txBody>
          <a:bodyPr vert="horz" lIns="93571" tIns="46785" rIns="93571" bIns="46785" rtlCol="0"/>
          <a:lstStyle>
            <a:lvl1pPr algn="r" fontAlgn="auto">
              <a:spcBef>
                <a:spcPts val="0"/>
              </a:spcBef>
              <a:spcAft>
                <a:spcPts val="0"/>
              </a:spcAft>
              <a:defRPr sz="1200">
                <a:latin typeface="+mn-lt"/>
                <a:cs typeface="+mn-cs"/>
              </a:defRPr>
            </a:lvl1pPr>
          </a:lstStyle>
          <a:p>
            <a:pPr>
              <a:defRPr/>
            </a:pPr>
            <a:fld id="{24AADB63-694A-4B80-8B6F-09997B09BB1B}" type="datetimeFigureOut">
              <a:rPr lang="en-US"/>
              <a:pPr>
                <a:defRPr/>
              </a:pPr>
              <a:t>4/24/2015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71" tIns="46785" rIns="93571" bIns="46785" rtlCol="0" anchor="ctr"/>
          <a:lstStyle/>
          <a:p>
            <a:pPr lvl="0"/>
            <a:endParaRPr lang="en-US" noProof="0" dirty="0"/>
          </a:p>
        </p:txBody>
      </p:sp>
      <p:sp>
        <p:nvSpPr>
          <p:cNvPr id="5" name="Notes Placeholder 4"/>
          <p:cNvSpPr>
            <a:spLocks noGrp="1"/>
          </p:cNvSpPr>
          <p:nvPr>
            <p:ph type="body" sz="quarter" idx="3"/>
          </p:nvPr>
        </p:nvSpPr>
        <p:spPr>
          <a:xfrm>
            <a:off x="701041" y="4415709"/>
            <a:ext cx="5608320" cy="4183218"/>
          </a:xfrm>
          <a:prstGeom prst="rect">
            <a:avLst/>
          </a:prstGeom>
        </p:spPr>
        <p:txBody>
          <a:bodyPr vert="horz" lIns="93571" tIns="46785" rIns="93571" bIns="467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794"/>
            <a:ext cx="3037840" cy="464983"/>
          </a:xfrm>
          <a:prstGeom prst="rect">
            <a:avLst/>
          </a:prstGeom>
        </p:spPr>
        <p:txBody>
          <a:bodyPr vert="horz" lIns="93571" tIns="46785" rIns="93571" bIns="46785"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9" y="8829794"/>
            <a:ext cx="3037840" cy="464983"/>
          </a:xfrm>
          <a:prstGeom prst="rect">
            <a:avLst/>
          </a:prstGeom>
        </p:spPr>
        <p:txBody>
          <a:bodyPr vert="horz" lIns="93571" tIns="46785" rIns="93571" bIns="46785" rtlCol="0" anchor="b"/>
          <a:lstStyle>
            <a:lvl1pPr algn="r" fontAlgn="auto">
              <a:spcBef>
                <a:spcPts val="0"/>
              </a:spcBef>
              <a:spcAft>
                <a:spcPts val="0"/>
              </a:spcAft>
              <a:defRPr sz="1200">
                <a:latin typeface="+mn-lt"/>
                <a:cs typeface="+mn-cs"/>
              </a:defRPr>
            </a:lvl1pPr>
          </a:lstStyle>
          <a:p>
            <a:pPr>
              <a:defRPr/>
            </a:pPr>
            <a:fld id="{AB44E758-605F-48A4-91B9-BD4FBCFE5DA0}" type="slidenum">
              <a:rPr lang="en-US"/>
              <a:pPr>
                <a:defRPr/>
              </a:pPr>
              <a:t>‹#›</a:t>
            </a:fld>
            <a:endParaRPr lang="en-US" dirty="0"/>
          </a:p>
        </p:txBody>
      </p:sp>
    </p:spTree>
    <p:extLst>
      <p:ext uri="{BB962C8B-B14F-4D97-AF65-F5344CB8AC3E}">
        <p14:creationId xmlns:p14="http://schemas.microsoft.com/office/powerpoint/2010/main" val="1523730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r>
              <a:rPr lang="en-US" dirty="0" smtClean="0"/>
              <a:t>Asterisk(*) presenting authors when appropriate</a:t>
            </a:r>
            <a:endParaRPr lang="en-US" dirty="0"/>
          </a:p>
        </p:txBody>
      </p:sp>
      <p:sp>
        <p:nvSpPr>
          <p:cNvPr id="4" name="Slide Number Placeholder 3"/>
          <p:cNvSpPr>
            <a:spLocks noGrp="1"/>
          </p:cNvSpPr>
          <p:nvPr>
            <p:ph type="sldNum" sz="quarter" idx="10"/>
          </p:nvPr>
        </p:nvSpPr>
        <p:spPr/>
        <p:txBody>
          <a:bodyPr/>
          <a:lstStyle/>
          <a:p>
            <a:fld id="{CF33B654-647F-48A2-9348-87EEA9BE0851}" type="slidenum">
              <a:rPr lang="en-US" smtClean="0"/>
              <a:pPr/>
              <a:t>1</a:t>
            </a:fld>
            <a:endParaRPr lang="en-US" dirty="0"/>
          </a:p>
        </p:txBody>
      </p:sp>
    </p:spTree>
    <p:extLst>
      <p:ext uri="{BB962C8B-B14F-4D97-AF65-F5344CB8AC3E}">
        <p14:creationId xmlns:p14="http://schemas.microsoft.com/office/powerpoint/2010/main" val="127819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33B654-647F-48A2-9348-87EEA9BE0851}" type="slidenum">
              <a:rPr lang="en-US" smtClean="0"/>
              <a:pPr/>
              <a:t>3</a:t>
            </a:fld>
            <a:endParaRPr lang="en-US" dirty="0"/>
          </a:p>
        </p:txBody>
      </p:sp>
    </p:spTree>
    <p:extLst>
      <p:ext uri="{BB962C8B-B14F-4D97-AF65-F5344CB8AC3E}">
        <p14:creationId xmlns:p14="http://schemas.microsoft.com/office/powerpoint/2010/main" val="397825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44E758-605F-48A4-91B9-BD4FBCFE5DA0}" type="slidenum">
              <a:rPr lang="en-US" smtClean="0"/>
              <a:pPr>
                <a:defRPr/>
              </a:pPr>
              <a:t>4</a:t>
            </a:fld>
            <a:endParaRPr lang="en-US" dirty="0"/>
          </a:p>
        </p:txBody>
      </p:sp>
    </p:spTree>
    <p:extLst>
      <p:ext uri="{BB962C8B-B14F-4D97-AF65-F5344CB8AC3E}">
        <p14:creationId xmlns:p14="http://schemas.microsoft.com/office/powerpoint/2010/main" val="287322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33B654-647F-48A2-9348-87EEA9BE0851}" type="slidenum">
              <a:rPr lang="en-US" smtClean="0"/>
              <a:pPr/>
              <a:t>25</a:t>
            </a:fld>
            <a:endParaRPr lang="en-US" dirty="0"/>
          </a:p>
        </p:txBody>
      </p:sp>
    </p:spTree>
    <p:extLst>
      <p:ext uri="{BB962C8B-B14F-4D97-AF65-F5344CB8AC3E}">
        <p14:creationId xmlns:p14="http://schemas.microsoft.com/office/powerpoint/2010/main" val="175119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44E758-605F-48A4-91B9-BD4FBCFE5DA0}" type="slidenum">
              <a:rPr lang="en-US" smtClean="0"/>
              <a:pPr>
                <a:defRPr/>
              </a:pPr>
              <a:t>26</a:t>
            </a:fld>
            <a:endParaRPr lang="en-US" dirty="0"/>
          </a:p>
        </p:txBody>
      </p:sp>
    </p:spTree>
    <p:extLst>
      <p:ext uri="{BB962C8B-B14F-4D97-AF65-F5344CB8AC3E}">
        <p14:creationId xmlns:p14="http://schemas.microsoft.com/office/powerpoint/2010/main" val="1476644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DFSC Building.jpg"/>
          <p:cNvPicPr>
            <a:picLocks noChangeAspect="1"/>
          </p:cNvPicPr>
          <p:nvPr userDrawn="1"/>
        </p:nvPicPr>
        <p:blipFill>
          <a:blip r:embed="rId2" cstate="print"/>
          <a:srcRect t="9299"/>
          <a:stretch>
            <a:fillRect/>
          </a:stretch>
        </p:blipFill>
        <p:spPr>
          <a:xfrm>
            <a:off x="0" y="0"/>
            <a:ext cx="9147008" cy="5667375"/>
          </a:xfrm>
          <a:prstGeom prst="rect">
            <a:avLst/>
          </a:prstGeom>
        </p:spPr>
      </p:pic>
      <p:sp>
        <p:nvSpPr>
          <p:cNvPr id="8" name="Rectangle 7"/>
          <p:cNvSpPr/>
          <p:nvPr userDrawn="1"/>
        </p:nvSpPr>
        <p:spPr>
          <a:xfrm>
            <a:off x="0" y="5334000"/>
            <a:ext cx="9144000" cy="1524000"/>
          </a:xfrm>
          <a:prstGeom prst="rect">
            <a:avLst/>
          </a:prstGeom>
          <a:solidFill>
            <a:schemeClr val="bg1">
              <a:lumMod val="85000"/>
            </a:schemeClr>
          </a:solidFill>
          <a:ln>
            <a:solidFill>
              <a:srgbClr val="002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3962400" y="6590526"/>
            <a:ext cx="1219200" cy="276999"/>
          </a:xfrm>
          <a:prstGeom prst="rect">
            <a:avLst/>
          </a:prstGeom>
          <a:noFill/>
        </p:spPr>
        <p:txBody>
          <a:bodyPr wrap="square" rtlCol="0" anchor="ctr">
            <a:spAutoFit/>
          </a:bodyPr>
          <a:lstStyle/>
          <a:p>
            <a:pPr fontAlgn="auto">
              <a:spcBef>
                <a:spcPts val="0"/>
              </a:spcBef>
              <a:spcAft>
                <a:spcPts val="0"/>
              </a:spcAft>
            </a:pPr>
            <a:r>
              <a:rPr lang="en-US" sz="1200" dirty="0" smtClean="0">
                <a:solidFill>
                  <a:srgbClr val="00B050"/>
                </a:solidFill>
                <a:latin typeface="Tahoma" pitchFamily="34" charset="0"/>
                <a:ea typeface="Tahoma" pitchFamily="34" charset="0"/>
                <a:cs typeface="Tahoma" pitchFamily="34" charset="0"/>
              </a:rPr>
              <a:t>UNCLASSIFIED</a:t>
            </a:r>
            <a:endParaRPr lang="en-US" sz="1600" dirty="0">
              <a:solidFill>
                <a:srgbClr val="00B050"/>
              </a:solidFill>
              <a:latin typeface="Tahoma" pitchFamily="34" charset="0"/>
              <a:ea typeface="Tahoma" pitchFamily="34" charset="0"/>
              <a:cs typeface="Tahoma" pitchFamily="34" charset="0"/>
            </a:endParaRPr>
          </a:p>
        </p:txBody>
      </p:sp>
      <p:sp>
        <p:nvSpPr>
          <p:cNvPr id="10" name="TextBox 9"/>
          <p:cNvSpPr txBox="1"/>
          <p:nvPr userDrawn="1"/>
        </p:nvSpPr>
        <p:spPr>
          <a:xfrm>
            <a:off x="3962400" y="-28575"/>
            <a:ext cx="1219200" cy="276999"/>
          </a:xfrm>
          <a:prstGeom prst="rect">
            <a:avLst/>
          </a:prstGeom>
          <a:noFill/>
        </p:spPr>
        <p:txBody>
          <a:bodyPr wrap="square" rtlCol="0" anchor="ctr">
            <a:spAutoFit/>
          </a:bodyPr>
          <a:lstStyle/>
          <a:p>
            <a:pPr fontAlgn="auto">
              <a:spcBef>
                <a:spcPts val="0"/>
              </a:spcBef>
              <a:spcAft>
                <a:spcPts val="0"/>
              </a:spcAft>
            </a:pPr>
            <a:r>
              <a:rPr lang="en-US" sz="1200" dirty="0" smtClean="0">
                <a:solidFill>
                  <a:srgbClr val="00B050"/>
                </a:solidFill>
                <a:latin typeface="Tahoma" pitchFamily="34" charset="0"/>
                <a:ea typeface="Tahoma" pitchFamily="34" charset="0"/>
                <a:cs typeface="Tahoma" pitchFamily="34" charset="0"/>
              </a:rPr>
              <a:t>UNCLASSIFIED</a:t>
            </a:r>
            <a:endParaRPr lang="en-US" sz="1600" dirty="0">
              <a:solidFill>
                <a:srgbClr val="00B050"/>
              </a:solidFill>
              <a:latin typeface="Tahoma" pitchFamily="34" charset="0"/>
              <a:ea typeface="Tahoma" pitchFamily="34" charset="0"/>
              <a:cs typeface="Tahoma" pitchFamily="34" charset="0"/>
            </a:endParaRPr>
          </a:p>
        </p:txBody>
      </p:sp>
      <p:sp>
        <p:nvSpPr>
          <p:cNvPr id="12" name="TextBox 11"/>
          <p:cNvSpPr txBox="1"/>
          <p:nvPr userDrawn="1"/>
        </p:nvSpPr>
        <p:spPr>
          <a:xfrm>
            <a:off x="0" y="304800"/>
            <a:ext cx="9144000" cy="646331"/>
          </a:xfrm>
          <a:prstGeom prst="rect">
            <a:avLst/>
          </a:prstGeom>
          <a:noFill/>
        </p:spPr>
        <p:txBody>
          <a:bodyPr wrap="square" rtlCol="0">
            <a:spAutoFit/>
          </a:bodyPr>
          <a:lstStyle/>
          <a:p>
            <a:pPr algn="ctr"/>
            <a:r>
              <a:rPr lang="en-US" sz="3600" b="1" dirty="0" smtClean="0">
                <a:solidFill>
                  <a:srgbClr val="002D6A"/>
                </a:solidFill>
                <a:latin typeface="Tahoma" pitchFamily="34" charset="0"/>
                <a:ea typeface="Tahoma" pitchFamily="34" charset="0"/>
                <a:cs typeface="Tahoma" pitchFamily="34" charset="0"/>
              </a:rPr>
              <a:t>Defense Forensic Science Center</a:t>
            </a:r>
            <a:endParaRPr lang="en-US" sz="3600" b="1" dirty="0">
              <a:solidFill>
                <a:srgbClr val="002D6A"/>
              </a:solidFill>
            </a:endParaRPr>
          </a:p>
        </p:txBody>
      </p:sp>
      <p:sp>
        <p:nvSpPr>
          <p:cNvPr id="15" name="Title 14"/>
          <p:cNvSpPr>
            <a:spLocks noGrp="1"/>
          </p:cNvSpPr>
          <p:nvPr>
            <p:ph type="title"/>
          </p:nvPr>
        </p:nvSpPr>
        <p:spPr>
          <a:xfrm>
            <a:off x="914400" y="1371600"/>
            <a:ext cx="7315200" cy="1524000"/>
          </a:xfrm>
        </p:spPr>
        <p:txBody>
          <a:bodyPr/>
          <a:lstStyle>
            <a:lvl1pPr>
              <a:defRPr b="0"/>
            </a:lvl1pPr>
          </a:lstStyle>
          <a:p>
            <a:r>
              <a:rPr lang="en-US" dirty="0" smtClean="0"/>
              <a:t>Click to edit Master title style</a:t>
            </a:r>
            <a:endParaRPr lang="en-US" dirty="0"/>
          </a:p>
        </p:txBody>
      </p:sp>
      <p:sp>
        <p:nvSpPr>
          <p:cNvPr id="17" name="Text Placeholder 16"/>
          <p:cNvSpPr>
            <a:spLocks noGrp="1"/>
          </p:cNvSpPr>
          <p:nvPr>
            <p:ph type="body" sz="quarter" idx="10"/>
          </p:nvPr>
        </p:nvSpPr>
        <p:spPr>
          <a:xfrm>
            <a:off x="0" y="5562600"/>
            <a:ext cx="9144000" cy="1095375"/>
          </a:xfrm>
        </p:spPr>
        <p:txBody>
          <a:bodyPr>
            <a:noAutofit/>
          </a:bodyPr>
          <a:lstStyle>
            <a:lvl1pPr algn="ctr">
              <a:defRPr sz="2000" b="0">
                <a:effectLst/>
                <a:latin typeface="Tahoma" pitchFamily="34" charset="0"/>
                <a:ea typeface="Tahoma" pitchFamily="34" charset="0"/>
                <a:cs typeface="Tahoma" pitchFamily="34" charset="0"/>
              </a:defRPr>
            </a:lvl1pPr>
            <a:lvl2pPr algn="ctr">
              <a:buNone/>
              <a:defRPr/>
            </a:lvl2pPr>
            <a:lvl3pPr algn="ctr">
              <a:buNone/>
              <a:defRPr/>
            </a:lvl3pPr>
          </a:lstStyle>
          <a:p>
            <a:pPr lvl="0"/>
            <a:r>
              <a:rPr lang="en-US" dirty="0" smtClean="0"/>
              <a:t>Click to edit Master text styles</a:t>
            </a:r>
          </a:p>
          <a:p>
            <a:pPr lvl="0"/>
            <a:r>
              <a:rPr lang="en-US" dirty="0" smtClean="0"/>
              <a:t>Second level</a:t>
            </a:r>
          </a:p>
          <a:p>
            <a:pPr lvl="0"/>
            <a:r>
              <a:rPr lang="en-US" dirty="0"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6"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363469B1-0D1D-4FE2-A858-FDB428CC07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Veritcal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7038"/>
            <a:ext cx="7315200" cy="6397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47800"/>
            <a:ext cx="8229600" cy="4525963"/>
          </a:xfrm>
        </p:spPr>
        <p:txBody>
          <a:bodyPr vert="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EA729A38-1D58-42E8-99E7-72F367851E7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133600"/>
            <a:ext cx="3008313" cy="4481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3"/>
          <p:cNvSpPr>
            <a:spLocks noGrp="1"/>
          </p:cNvSpPr>
          <p:nvPr>
            <p:ph type="dt" sz="half" idx="10"/>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9"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363469B1-0D1D-4FE2-A858-FDB428CC07D9}" type="slidenum">
              <a:rPr lang="en-US" smtClean="0"/>
              <a:pPr/>
              <a:t>‹#›</a:t>
            </a:fld>
            <a:endParaRPr lang="en-US" dirty="0"/>
          </a:p>
        </p:txBody>
      </p:sp>
      <p:sp>
        <p:nvSpPr>
          <p:cNvPr id="10" name="Rectangle 9"/>
          <p:cNvSpPr/>
          <p:nvPr userDrawn="1"/>
        </p:nvSpPr>
        <p:spPr>
          <a:xfrm>
            <a:off x="914400" y="733425"/>
            <a:ext cx="7239000" cy="51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90600"/>
            <a:ext cx="3008313" cy="1143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6245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9"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363469B1-0D1D-4FE2-A858-FDB428CC07D9}" type="slidenum">
              <a:rPr lang="en-US" smtClean="0"/>
              <a:pPr/>
              <a:t>‹#›</a:t>
            </a:fld>
            <a:endParaRPr lang="en-US" dirty="0"/>
          </a:p>
        </p:txBody>
      </p:sp>
      <p:sp>
        <p:nvSpPr>
          <p:cNvPr id="7" name="Rectangle 6"/>
          <p:cNvSpPr/>
          <p:nvPr userDrawn="1"/>
        </p:nvSpPr>
        <p:spPr>
          <a:xfrm>
            <a:off x="1066800" y="838200"/>
            <a:ext cx="7010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792288" y="533400"/>
            <a:ext cx="5486400" cy="563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C">
    <p:spTree>
      <p:nvGrpSpPr>
        <p:cNvPr id="1" name=""/>
        <p:cNvGrpSpPr/>
        <p:nvPr/>
      </p:nvGrpSpPr>
      <p:grpSpPr>
        <a:xfrm>
          <a:off x="0" y="0"/>
          <a:ext cx="0" cy="0"/>
          <a:chOff x="0" y="0"/>
          <a:chExt cx="0" cy="0"/>
        </a:xfrm>
      </p:grpSpPr>
      <p:sp>
        <p:nvSpPr>
          <p:cNvPr id="28" name="Rectangle 27"/>
          <p:cNvSpPr/>
          <p:nvPr userDrawn="1"/>
        </p:nvSpPr>
        <p:spPr>
          <a:xfrm>
            <a:off x="2743200" y="1371600"/>
            <a:ext cx="36576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 name="Subtitle 2"/>
          <p:cNvSpPr>
            <a:spLocks noGrp="1"/>
          </p:cNvSpPr>
          <p:nvPr>
            <p:ph type="subTitle" idx="1"/>
          </p:nvPr>
        </p:nvSpPr>
        <p:spPr>
          <a:xfrm>
            <a:off x="0" y="5105400"/>
            <a:ext cx="6400800" cy="1371600"/>
          </a:xfrm>
        </p:spPr>
        <p:txBody>
          <a:bodyPr>
            <a:normAutofit/>
          </a:bodyPr>
          <a:lstStyle>
            <a:lvl1pPr marL="0" indent="0" algn="ctr">
              <a:buNone/>
              <a:defRPr sz="3000">
                <a:solidFill>
                  <a:srgbClr val="002D6A"/>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a:p>
        </p:txBody>
      </p:sp>
      <p:sp>
        <p:nvSpPr>
          <p:cNvPr id="8"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29" name="Rectangle 28"/>
          <p:cNvSpPr/>
          <p:nvPr userDrawn="1"/>
        </p:nvSpPr>
        <p:spPr>
          <a:xfrm>
            <a:off x="914400" y="838200"/>
            <a:ext cx="7315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C:\Users\rick.tontarski\AppData\Local\Microsoft\Windows\Temporary Internet Files\Content.Outlook\LGAD04ID\FINAL LOGO.png"/>
          <p:cNvPicPr>
            <a:picLocks noChangeAspect="1" noChangeArrowheads="1"/>
          </p:cNvPicPr>
          <p:nvPr userDrawn="1"/>
        </p:nvPicPr>
        <p:blipFill>
          <a:blip r:embed="rId2" cstate="print"/>
          <a:srcRect/>
          <a:stretch>
            <a:fillRect/>
          </a:stretch>
        </p:blipFill>
        <p:spPr bwMode="auto">
          <a:xfrm>
            <a:off x="2345436" y="428625"/>
            <a:ext cx="4453128" cy="4450147"/>
          </a:xfrm>
          <a:prstGeom prst="rect">
            <a:avLst/>
          </a:prstGeom>
          <a:noFill/>
        </p:spPr>
      </p:pic>
      <p:sp>
        <p:nvSpPr>
          <p:cNvPr id="7" name="Rectangle 6"/>
          <p:cNvSpPr/>
          <p:nvPr userDrawn="1"/>
        </p:nvSpPr>
        <p:spPr>
          <a:xfrm>
            <a:off x="7924800" y="152400"/>
            <a:ext cx="1219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OC">
    <p:spTree>
      <p:nvGrpSpPr>
        <p:cNvPr id="1" name=""/>
        <p:cNvGrpSpPr/>
        <p:nvPr/>
      </p:nvGrpSpPr>
      <p:grpSpPr>
        <a:xfrm>
          <a:off x="0" y="0"/>
          <a:ext cx="0" cy="0"/>
          <a:chOff x="0" y="0"/>
          <a:chExt cx="0" cy="0"/>
        </a:xfrm>
      </p:grpSpPr>
      <p:sp>
        <p:nvSpPr>
          <p:cNvPr id="28" name="Rectangle 27"/>
          <p:cNvSpPr/>
          <p:nvPr userDrawn="1"/>
        </p:nvSpPr>
        <p:spPr>
          <a:xfrm>
            <a:off x="2743200" y="1371600"/>
            <a:ext cx="36576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29" name="Rectangle 28"/>
          <p:cNvSpPr/>
          <p:nvPr userDrawn="1"/>
        </p:nvSpPr>
        <p:spPr>
          <a:xfrm>
            <a:off x="914400" y="838200"/>
            <a:ext cx="7315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6"/>
          <p:cNvGrpSpPr/>
          <p:nvPr userDrawn="1"/>
        </p:nvGrpSpPr>
        <p:grpSpPr>
          <a:xfrm>
            <a:off x="609600" y="295275"/>
            <a:ext cx="7924800" cy="5989320"/>
            <a:chOff x="609600" y="228600"/>
            <a:chExt cx="7924800" cy="5989320"/>
          </a:xfrm>
        </p:grpSpPr>
        <p:pic>
          <p:nvPicPr>
            <p:cNvPr id="9" name="Picture 8" descr="Mickey No Shadow .jpg"/>
            <p:cNvPicPr>
              <a:picLocks noChangeAspect="1"/>
            </p:cNvPicPr>
            <p:nvPr/>
          </p:nvPicPr>
          <p:blipFill>
            <a:blip r:embed="rId2" cstate="print"/>
            <a:srcRect l="17379" t="8806" r="16112" b="9354"/>
            <a:stretch>
              <a:fillRect/>
            </a:stretch>
          </p:blipFill>
          <p:spPr>
            <a:xfrm>
              <a:off x="6705600" y="4343400"/>
              <a:ext cx="1828800" cy="1874520"/>
            </a:xfrm>
            <a:prstGeom prst="rect">
              <a:avLst/>
            </a:prstGeom>
          </p:spPr>
        </p:pic>
        <p:pic>
          <p:nvPicPr>
            <p:cNvPr id="10" name="Picture 9" descr="FXD Logo_FED2015.png"/>
            <p:cNvPicPr>
              <a:picLocks noChangeAspect="1"/>
            </p:cNvPicPr>
            <p:nvPr/>
          </p:nvPicPr>
          <p:blipFill>
            <a:blip r:embed="rId3" cstate="print"/>
            <a:stretch>
              <a:fillRect/>
            </a:stretch>
          </p:blipFill>
          <p:spPr>
            <a:xfrm>
              <a:off x="609600" y="4343400"/>
              <a:ext cx="1876169" cy="1874520"/>
            </a:xfrm>
            <a:prstGeom prst="rect">
              <a:avLst/>
            </a:prstGeom>
          </p:spPr>
        </p:pic>
        <p:pic>
          <p:nvPicPr>
            <p:cNvPr id="11" name="Picture 10" descr="DFSC_FINAL LOGO.png"/>
            <p:cNvPicPr>
              <a:picLocks noChangeAspect="1"/>
            </p:cNvPicPr>
            <p:nvPr/>
          </p:nvPicPr>
          <p:blipFill>
            <a:blip r:embed="rId4" cstate="print"/>
            <a:stretch>
              <a:fillRect/>
            </a:stretch>
          </p:blipFill>
          <p:spPr>
            <a:xfrm>
              <a:off x="3611880" y="228600"/>
              <a:ext cx="1874520" cy="1874520"/>
            </a:xfrm>
            <a:prstGeom prst="rect">
              <a:avLst/>
            </a:prstGeom>
          </p:spPr>
        </p:pic>
        <p:pic>
          <p:nvPicPr>
            <p:cNvPr id="12" name="Picture 11" descr="OCS logo_COLOR_graphics and text_Final.png"/>
            <p:cNvPicPr>
              <a:picLocks noChangeAspect="1"/>
            </p:cNvPicPr>
            <p:nvPr/>
          </p:nvPicPr>
          <p:blipFill>
            <a:blip r:embed="rId5" cstate="print"/>
            <a:stretch>
              <a:fillRect/>
            </a:stretch>
          </p:blipFill>
          <p:spPr>
            <a:xfrm>
              <a:off x="3114675" y="2546985"/>
              <a:ext cx="2901850" cy="2011680"/>
            </a:xfrm>
            <a:prstGeom prst="rect">
              <a:avLst/>
            </a:prstGeom>
          </p:spPr>
        </p:pic>
      </p:grpSp>
      <p:sp>
        <p:nvSpPr>
          <p:cNvPr id="13" name="Rectangle 12"/>
          <p:cNvSpPr/>
          <p:nvPr userDrawn="1"/>
        </p:nvSpPr>
        <p:spPr>
          <a:xfrm>
            <a:off x="7772400" y="152400"/>
            <a:ext cx="1371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Slide">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EA729A38-1D58-42E8-99E7-72F367851E73}" type="slidenum">
              <a:rPr lang="en-US" smtClean="0"/>
              <a:pPr/>
              <a:t>‹#›</a:t>
            </a:fld>
            <a:endParaRPr lang="en-US" dirty="0"/>
          </a:p>
        </p:txBody>
      </p:sp>
      <p:sp>
        <p:nvSpPr>
          <p:cNvPr id="7" name="TextBox 6"/>
          <p:cNvSpPr txBox="1"/>
          <p:nvPr userDrawn="1"/>
        </p:nvSpPr>
        <p:spPr>
          <a:xfrm>
            <a:off x="1143000" y="466725"/>
            <a:ext cx="6858000" cy="553998"/>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rPr>
              <a:t>Disclaimer</a:t>
            </a:r>
            <a:endParaRPr lang="en-US" sz="3000" dirty="0"/>
          </a:p>
        </p:txBody>
      </p:sp>
      <p:sp>
        <p:nvSpPr>
          <p:cNvPr id="8" name="TextBox 7"/>
          <p:cNvSpPr txBox="1"/>
          <p:nvPr userDrawn="1"/>
        </p:nvSpPr>
        <p:spPr>
          <a:xfrm>
            <a:off x="647700" y="1364087"/>
            <a:ext cx="7848600" cy="5189113"/>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20000"/>
              </a:spcBef>
              <a:spcAft>
                <a:spcPts val="0"/>
              </a:spcAft>
              <a:buClr>
                <a:srgbClr val="FFC425"/>
              </a:buClr>
              <a:buSzTx/>
              <a:buFont typeface="Arial" pitchFamily="34" charset="0"/>
              <a:buNone/>
              <a:tabLst/>
              <a:defRPr/>
            </a:pPr>
            <a:r>
              <a:rPr kumimoji="0" lang="en-US" sz="24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rPr>
              <a:t>The opinions or assertions contained herein are the private views of the author and are not to be construed as official or as reflecting the views of the Department of the Army or the Department of Defense.</a:t>
            </a:r>
          </a:p>
          <a:p>
            <a:pPr marL="0" marR="0" lvl="0" indent="0" algn="l" defTabSz="914400" rtl="0" eaLnBrk="1" fontAlgn="auto" latinLnBrk="0" hangingPunct="1">
              <a:lnSpc>
                <a:spcPct val="100000"/>
              </a:lnSpc>
              <a:spcBef>
                <a:spcPct val="20000"/>
              </a:spcBef>
              <a:spcAft>
                <a:spcPts val="0"/>
              </a:spcAft>
              <a:buClr>
                <a:srgbClr val="FFC425"/>
              </a:buClr>
              <a:buSzTx/>
              <a:buFont typeface="Arial" pitchFamily="34" charset="0"/>
              <a:buNone/>
              <a:tabLst/>
              <a:defRPr/>
            </a:pPr>
            <a:endParaRPr kumimoji="0" lang="en-US" sz="24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ct val="20000"/>
              </a:spcBef>
              <a:spcAft>
                <a:spcPts val="0"/>
              </a:spcAft>
              <a:buClr>
                <a:srgbClr val="FFC425"/>
              </a:buClr>
              <a:buSzTx/>
              <a:buFont typeface="Arial" pitchFamily="34" charset="0"/>
              <a:buNone/>
              <a:tabLst/>
              <a:defRPr/>
            </a:pPr>
            <a:r>
              <a:rPr kumimoji="0" lang="en-US" sz="24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rPr>
              <a:t>Names of commercial manufacturers or products included are incidental only, and inclusion does not imply endorsement by the authors, DFSC, OPMG, DA or DoD.</a:t>
            </a:r>
          </a:p>
          <a:p>
            <a:pPr marL="0" marR="0" lvl="0" indent="0" algn="l" defTabSz="914400" rtl="0" eaLnBrk="1" fontAlgn="auto" latinLnBrk="0" hangingPunct="1">
              <a:lnSpc>
                <a:spcPct val="100000"/>
              </a:lnSpc>
              <a:spcBef>
                <a:spcPct val="20000"/>
              </a:spcBef>
              <a:spcAft>
                <a:spcPts val="0"/>
              </a:spcAft>
              <a:buClr>
                <a:srgbClr val="FFC425"/>
              </a:buClr>
              <a:buSzTx/>
              <a:buFont typeface="Arial" pitchFamily="34" charset="0"/>
              <a:buNone/>
              <a:tabLst/>
              <a:defRPr/>
            </a:pPr>
            <a:endParaRPr kumimoji="0" lang="en-US" sz="24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ct val="20000"/>
              </a:spcBef>
              <a:spcAft>
                <a:spcPts val="0"/>
              </a:spcAft>
              <a:buClr>
                <a:srgbClr val="FFC425"/>
              </a:buClr>
              <a:buSzTx/>
              <a:buFont typeface="Arial" pitchFamily="34" charset="0"/>
              <a:buNone/>
              <a:tabLst/>
              <a:defRPr/>
            </a:pPr>
            <a:r>
              <a:rPr kumimoji="0" lang="en-US" sz="24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rPr>
              <a:t>Unless otherwise noted, all figures, diagrams, media, and other materials used in this presentation are created by the respective author(s) and contributor(s) of the presentation and research.</a:t>
            </a:r>
            <a:endParaRPr lang="en-US" sz="16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efing Overview">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EA729A38-1D58-42E8-99E7-72F367851E73}" type="slidenum">
              <a:rPr lang="en-US" smtClean="0"/>
              <a:pPr/>
              <a:t>‹#›</a:t>
            </a:fld>
            <a:endParaRPr lang="en-US" dirty="0"/>
          </a:p>
        </p:txBody>
      </p:sp>
      <p:sp>
        <p:nvSpPr>
          <p:cNvPr id="7" name="Content Placeholder 2"/>
          <p:cNvSpPr>
            <a:spLocks noGrp="1"/>
          </p:cNvSpPr>
          <p:nvPr>
            <p:ph idx="1"/>
          </p:nvPr>
        </p:nvSpPr>
        <p:spPr>
          <a:xfrm>
            <a:off x="381000" y="1447800"/>
            <a:ext cx="8229600" cy="4525963"/>
          </a:xfrm>
        </p:spPr>
        <p:txBody>
          <a:bodyPr/>
          <a:lstStyle>
            <a:lvl1pPr>
              <a:buClr>
                <a:srgbClr val="002D6A"/>
              </a:buClr>
              <a:defRPr>
                <a:solidFill>
                  <a:srgbClr val="002D6A"/>
                </a:solidFill>
              </a:defRPr>
            </a:lvl1pPr>
            <a:lvl2pPr>
              <a:buClr>
                <a:srgbClr val="002D6A"/>
              </a:buClr>
              <a:defRPr>
                <a:solidFill>
                  <a:srgbClr val="002D6A"/>
                </a:solidFill>
              </a:defRPr>
            </a:lvl2pPr>
            <a:lvl3pPr>
              <a:buClr>
                <a:srgbClr val="002D6A"/>
              </a:buClr>
              <a:defRPr>
                <a:solidFill>
                  <a:srgbClr val="002D6A"/>
                </a:solidFill>
              </a:defRPr>
            </a:lvl3pPr>
            <a:lvl4pPr>
              <a:buClr>
                <a:srgbClr val="002D6A"/>
              </a:buClr>
              <a:defRPr>
                <a:solidFill>
                  <a:srgbClr val="002D6A"/>
                </a:solidFill>
              </a:defRPr>
            </a:lvl4pPr>
            <a:lvl5pPr>
              <a:buClr>
                <a:srgbClr val="002D6A"/>
              </a:buClr>
              <a:defRPr>
                <a:solidFill>
                  <a:srgbClr val="002D6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1066800" y="454164"/>
            <a:ext cx="7010400" cy="553998"/>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rPr>
              <a:t>Briefing Overview</a:t>
            </a:r>
            <a:endParaRPr lang="en-US" sz="300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EA729A38-1D58-42E8-99E7-72F367851E73}" type="slidenum">
              <a:rPr lang="en-US" smtClean="0"/>
              <a:pPr/>
              <a:t>‹#›</a:t>
            </a:fld>
            <a:endParaRPr lang="en-US" dirty="0"/>
          </a:p>
        </p:txBody>
      </p:sp>
      <p:sp>
        <p:nvSpPr>
          <p:cNvPr id="6" name="TextBox 5"/>
          <p:cNvSpPr txBox="1"/>
          <p:nvPr userDrawn="1"/>
        </p:nvSpPr>
        <p:spPr>
          <a:xfrm>
            <a:off x="1066800" y="457200"/>
            <a:ext cx="7010400" cy="553998"/>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rPr>
              <a:t>Summary</a:t>
            </a:r>
            <a:endParaRPr lang="en-US" sz="3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EA729A38-1D58-42E8-99E7-72F367851E73}" type="slidenum">
              <a:rPr lang="en-US" smtClean="0"/>
              <a:pPr/>
              <a:t>‹#›</a:t>
            </a:fld>
            <a:endParaRPr lang="en-US" dirty="0"/>
          </a:p>
        </p:txBody>
      </p:sp>
      <p:sp>
        <p:nvSpPr>
          <p:cNvPr id="7" name="TextBox 6"/>
          <p:cNvSpPr txBox="1"/>
          <p:nvPr userDrawn="1"/>
        </p:nvSpPr>
        <p:spPr>
          <a:xfrm>
            <a:off x="1066800" y="457200"/>
            <a:ext cx="7010400" cy="553998"/>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rPr>
              <a:t>Acknowledgement</a:t>
            </a:r>
            <a:endParaRPr lang="en-US" sz="3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EA729A38-1D58-42E8-99E7-72F367851E73}" type="slidenum">
              <a:rPr lang="en-US" smtClean="0"/>
              <a:pPr/>
              <a:t>‹#›</a:t>
            </a:fld>
            <a:endParaRPr lang="en-US" dirty="0"/>
          </a:p>
        </p:txBody>
      </p:sp>
      <p:sp>
        <p:nvSpPr>
          <p:cNvPr id="6" name="Title 1"/>
          <p:cNvSpPr>
            <a:spLocks noGrp="1"/>
          </p:cNvSpPr>
          <p:nvPr>
            <p:ph type="title"/>
          </p:nvPr>
        </p:nvSpPr>
        <p:spPr>
          <a:xfrm>
            <a:off x="914400" y="320702"/>
            <a:ext cx="7315200" cy="639762"/>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11"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363469B1-0D1D-4FE2-A858-FDB428CC07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2"/>
          </p:nvPr>
        </p:nvSpPr>
        <p:spPr>
          <a:xfrm>
            <a:off x="76200" y="6629400"/>
            <a:ext cx="838200" cy="228600"/>
          </a:xfrm>
          <a:prstGeom prst="rect">
            <a:avLst/>
          </a:prstGeom>
        </p:spPr>
        <p:txBody>
          <a:bodyPr/>
          <a:lstStyle>
            <a:lvl1pPr>
              <a:defRPr sz="800">
                <a:solidFill>
                  <a:srgbClr val="002D6A"/>
                </a:solidFill>
                <a:latin typeface="Arial" pitchFamily="34" charset="0"/>
                <a:cs typeface="Arial" pitchFamily="34" charset="0"/>
              </a:defRPr>
            </a:lvl1pPr>
          </a:lstStyle>
          <a:p>
            <a:endParaRPr lang="en-US" dirty="0"/>
          </a:p>
        </p:txBody>
      </p:sp>
      <p:sp>
        <p:nvSpPr>
          <p:cNvPr id="13" name="Slide Number Placeholder 5"/>
          <p:cNvSpPr>
            <a:spLocks noGrp="1"/>
          </p:cNvSpPr>
          <p:nvPr>
            <p:ph type="sldNum" sz="quarter" idx="13"/>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363469B1-0D1D-4FE2-A858-FDB428CC07D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endParaRPr lang="en-US" dirty="0"/>
          </a:p>
        </p:txBody>
      </p:sp>
      <p:sp>
        <p:nvSpPr>
          <p:cNvPr id="7" name="Slide Number Placeholder 5"/>
          <p:cNvSpPr>
            <a:spLocks noGrp="1"/>
          </p:cNvSpPr>
          <p:nvPr>
            <p:ph type="sldNum" sz="quarter" idx="4"/>
          </p:nvPr>
        </p:nvSpPr>
        <p:spPr>
          <a:xfrm>
            <a:off x="8686800" y="6629400"/>
            <a:ext cx="3810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fld id="{363469B1-0D1D-4FE2-A858-FDB428CC07D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4" descr="C:\Users\rick.tontarski\AppData\Local\Microsoft\Windows\Temporary Internet Files\Content.Outlook\LGAD04ID\OCS logo_Final_BW_OCS.png"/>
          <p:cNvPicPr>
            <a:picLocks noChangeAspect="1" noChangeArrowheads="1"/>
          </p:cNvPicPr>
          <p:nvPr userDrawn="1"/>
        </p:nvPicPr>
        <p:blipFill>
          <a:blip r:embed="rId17" cstate="print">
            <a:biLevel thresh="50000"/>
            <a:lum bright="97000" contrast="2000"/>
          </a:blip>
          <a:stretch>
            <a:fillRect/>
          </a:stretch>
        </p:blipFill>
        <p:spPr bwMode="auto">
          <a:xfrm>
            <a:off x="2678429" y="1555554"/>
            <a:ext cx="3787143" cy="3746893"/>
          </a:xfrm>
          <a:prstGeom prst="rect">
            <a:avLst/>
          </a:prstGeom>
          <a:noFill/>
          <a:ln>
            <a:noFill/>
          </a:ln>
        </p:spPr>
      </p:pic>
      <p:sp>
        <p:nvSpPr>
          <p:cNvPr id="2" name="Title Placeholder 1"/>
          <p:cNvSpPr>
            <a:spLocks noGrp="1"/>
          </p:cNvSpPr>
          <p:nvPr>
            <p:ph type="title"/>
          </p:nvPr>
        </p:nvSpPr>
        <p:spPr>
          <a:xfrm>
            <a:off x="914400" y="427038"/>
            <a:ext cx="7296150" cy="6397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8" name="Picture 7" descr="C:\Users\jwright\Desktop\DFBA_1013_PPT Template_Editable\FINAL\Links\Army Star_Logo.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3723" y="188583"/>
            <a:ext cx="694477" cy="8650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flipV="1">
            <a:off x="0" y="6835140"/>
            <a:ext cx="9144000" cy="45719"/>
          </a:xfrm>
          <a:prstGeom prst="rect">
            <a:avLst/>
          </a:prstGeom>
          <a:solidFill>
            <a:srgbClr val="002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5" name="Date Placeholder 3"/>
          <p:cNvSpPr>
            <a:spLocks noGrp="1"/>
          </p:cNvSpPr>
          <p:nvPr>
            <p:ph type="dt" sz="half" idx="2"/>
          </p:nvPr>
        </p:nvSpPr>
        <p:spPr>
          <a:xfrm>
            <a:off x="76200" y="6629400"/>
            <a:ext cx="838200" cy="228600"/>
          </a:xfrm>
          <a:prstGeom prst="rect">
            <a:avLst/>
          </a:prstGeom>
        </p:spPr>
        <p:txBody>
          <a:bodyPr/>
          <a:lstStyle>
            <a:lvl1pPr>
              <a:defRPr sz="800">
                <a:solidFill>
                  <a:srgbClr val="002D6A"/>
                </a:solidFill>
                <a:latin typeface="Tahoma" pitchFamily="34" charset="0"/>
                <a:ea typeface="Tahoma" pitchFamily="34" charset="0"/>
                <a:cs typeface="Tahoma" pitchFamily="34" charset="0"/>
              </a:defRPr>
            </a:lvl1pPr>
          </a:lstStyle>
          <a:p>
            <a:pPr fontAlgn="auto">
              <a:spcBef>
                <a:spcPts val="0"/>
              </a:spcBef>
              <a:spcAft>
                <a:spcPts val="0"/>
              </a:spcAft>
            </a:pPr>
            <a:endParaRPr lang="en-US" dirty="0"/>
          </a:p>
        </p:txBody>
      </p:sp>
      <p:sp>
        <p:nvSpPr>
          <p:cNvPr id="26" name="Slide Number Placeholder 5"/>
          <p:cNvSpPr>
            <a:spLocks noGrp="1"/>
          </p:cNvSpPr>
          <p:nvPr>
            <p:ph type="sldNum" sz="quarter" idx="4"/>
          </p:nvPr>
        </p:nvSpPr>
        <p:spPr>
          <a:xfrm>
            <a:off x="8686800" y="6629400"/>
            <a:ext cx="381000" cy="228600"/>
          </a:xfrm>
          <a:prstGeom prst="rect">
            <a:avLst/>
          </a:prstGeom>
        </p:spPr>
        <p:txBody>
          <a:bodyPr/>
          <a:lstStyle>
            <a:lvl1pPr algn="r">
              <a:defRPr sz="800">
                <a:solidFill>
                  <a:srgbClr val="002D6A"/>
                </a:solidFill>
                <a:latin typeface="Tahoma" pitchFamily="34" charset="0"/>
                <a:ea typeface="Tahoma" pitchFamily="34" charset="0"/>
                <a:cs typeface="Tahoma" pitchFamily="34" charset="0"/>
              </a:defRPr>
            </a:lvl1pPr>
          </a:lstStyle>
          <a:p>
            <a:pPr fontAlgn="auto">
              <a:spcBef>
                <a:spcPts val="0"/>
              </a:spcBef>
              <a:spcAft>
                <a:spcPts val="0"/>
              </a:spcAft>
            </a:pPr>
            <a:fld id="{363469B1-0D1D-4FE2-A858-FDB428CC07D9}" type="slidenum">
              <a:rPr lang="en-US" smtClean="0"/>
              <a:pPr fontAlgn="auto">
                <a:spcBef>
                  <a:spcPts val="0"/>
                </a:spcBef>
                <a:spcAft>
                  <a:spcPts val="0"/>
                </a:spcAft>
              </a:pPr>
              <a:t>‹#›</a:t>
            </a:fld>
            <a:endParaRPr lang="en-US" dirty="0"/>
          </a:p>
        </p:txBody>
      </p:sp>
      <p:sp>
        <p:nvSpPr>
          <p:cNvPr id="3" name="Text Placeholder 2"/>
          <p:cNvSpPr>
            <a:spLocks noGrp="1"/>
          </p:cNvSpPr>
          <p:nvPr>
            <p:ph type="body" idx="1"/>
          </p:nvPr>
        </p:nvSpPr>
        <p:spPr>
          <a:xfrm>
            <a:off x="3810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Rectangle 32"/>
          <p:cNvSpPr/>
          <p:nvPr userDrawn="1"/>
        </p:nvSpPr>
        <p:spPr>
          <a:xfrm flipV="1">
            <a:off x="0" y="0"/>
            <a:ext cx="9144000" cy="45719"/>
          </a:xfrm>
          <a:prstGeom prst="rect">
            <a:avLst/>
          </a:prstGeom>
          <a:solidFill>
            <a:srgbClr val="002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39" name="Group 7"/>
          <p:cNvGrpSpPr>
            <a:grpSpLocks/>
          </p:cNvGrpSpPr>
          <p:nvPr userDrawn="1"/>
        </p:nvGrpSpPr>
        <p:grpSpPr bwMode="auto">
          <a:xfrm>
            <a:off x="1066800" y="990600"/>
            <a:ext cx="7010400" cy="74613"/>
            <a:chOff x="1104" y="912"/>
            <a:chExt cx="4032" cy="42"/>
          </a:xfrm>
        </p:grpSpPr>
        <p:sp>
          <p:nvSpPr>
            <p:cNvPr id="40" name="Line 8"/>
            <p:cNvSpPr>
              <a:spLocks noChangeShapeType="1"/>
            </p:cNvSpPr>
            <p:nvPr/>
          </p:nvSpPr>
          <p:spPr bwMode="auto">
            <a:xfrm>
              <a:off x="1104" y="912"/>
              <a:ext cx="4032" cy="0"/>
            </a:xfrm>
            <a:prstGeom prst="line">
              <a:avLst/>
            </a:prstGeom>
            <a:noFill/>
            <a:ln w="57150">
              <a:solidFill>
                <a:srgbClr val="FF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sp>
          <p:nvSpPr>
            <p:cNvPr id="41" name="Line 9"/>
            <p:cNvSpPr>
              <a:spLocks noChangeShapeType="1"/>
            </p:cNvSpPr>
            <p:nvPr/>
          </p:nvSpPr>
          <p:spPr bwMode="auto">
            <a:xfrm>
              <a:off x="1104" y="954"/>
              <a:ext cx="4032" cy="0"/>
            </a:xfrm>
            <a:prstGeom prst="line">
              <a:avLst/>
            </a:prstGeom>
            <a:noFill/>
            <a:ln w="57150">
              <a:solidFill>
                <a:srgbClr val="333399"/>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charset="0"/>
              </a:endParaRPr>
            </a:p>
          </p:txBody>
        </p:sp>
      </p:grpSp>
      <p:sp>
        <p:nvSpPr>
          <p:cNvPr id="42" name="TextBox 41"/>
          <p:cNvSpPr txBox="1"/>
          <p:nvPr userDrawn="1"/>
        </p:nvSpPr>
        <p:spPr>
          <a:xfrm>
            <a:off x="3962400" y="6581001"/>
            <a:ext cx="1219200" cy="276999"/>
          </a:xfrm>
          <a:prstGeom prst="rect">
            <a:avLst/>
          </a:prstGeom>
          <a:noFill/>
        </p:spPr>
        <p:txBody>
          <a:bodyPr wrap="square" rtlCol="0" anchor="ctr">
            <a:spAutoFit/>
          </a:bodyPr>
          <a:lstStyle/>
          <a:p>
            <a:pPr fontAlgn="auto">
              <a:spcBef>
                <a:spcPts val="0"/>
              </a:spcBef>
              <a:spcAft>
                <a:spcPts val="0"/>
              </a:spcAft>
            </a:pPr>
            <a:r>
              <a:rPr lang="en-US" sz="1200" dirty="0" smtClean="0">
                <a:solidFill>
                  <a:srgbClr val="00B050"/>
                </a:solidFill>
                <a:latin typeface="Tahoma" pitchFamily="34" charset="0"/>
                <a:ea typeface="Tahoma" pitchFamily="34" charset="0"/>
                <a:cs typeface="Tahoma" pitchFamily="34" charset="0"/>
              </a:rPr>
              <a:t>UNCLASSIFIED</a:t>
            </a:r>
            <a:endParaRPr lang="en-US" sz="1600" dirty="0">
              <a:solidFill>
                <a:srgbClr val="00B050"/>
              </a:solidFill>
              <a:latin typeface="Tahoma" pitchFamily="34" charset="0"/>
              <a:ea typeface="Tahoma" pitchFamily="34" charset="0"/>
              <a:cs typeface="Tahoma" pitchFamily="34" charset="0"/>
            </a:endParaRPr>
          </a:p>
        </p:txBody>
      </p:sp>
      <p:sp>
        <p:nvSpPr>
          <p:cNvPr id="43" name="TextBox 42"/>
          <p:cNvSpPr txBox="1"/>
          <p:nvPr userDrawn="1"/>
        </p:nvSpPr>
        <p:spPr>
          <a:xfrm>
            <a:off x="3962400" y="19050"/>
            <a:ext cx="1219200" cy="276999"/>
          </a:xfrm>
          <a:prstGeom prst="rect">
            <a:avLst/>
          </a:prstGeom>
          <a:noFill/>
        </p:spPr>
        <p:txBody>
          <a:bodyPr wrap="square" rtlCol="0" anchor="ctr">
            <a:spAutoFit/>
          </a:bodyPr>
          <a:lstStyle/>
          <a:p>
            <a:pPr fontAlgn="auto">
              <a:spcBef>
                <a:spcPts val="0"/>
              </a:spcBef>
              <a:spcAft>
                <a:spcPts val="0"/>
              </a:spcAft>
            </a:pPr>
            <a:r>
              <a:rPr lang="en-US" sz="1200" dirty="0" smtClean="0">
                <a:solidFill>
                  <a:srgbClr val="00B050"/>
                </a:solidFill>
                <a:latin typeface="Tahoma" pitchFamily="34" charset="0"/>
                <a:ea typeface="Tahoma" pitchFamily="34" charset="0"/>
                <a:cs typeface="Tahoma" pitchFamily="34" charset="0"/>
              </a:rPr>
              <a:t>UNCLASSIFIED</a:t>
            </a:r>
            <a:endParaRPr lang="en-US" sz="1600" dirty="0">
              <a:solidFill>
                <a:srgbClr val="00B050"/>
              </a:solidFill>
              <a:latin typeface="Tahoma" pitchFamily="34" charset="0"/>
              <a:ea typeface="Tahoma" pitchFamily="34" charset="0"/>
              <a:cs typeface="Tahoma" pitchFamily="34" charset="0"/>
            </a:endParaRPr>
          </a:p>
        </p:txBody>
      </p:sp>
      <p:pic>
        <p:nvPicPr>
          <p:cNvPr id="15" name="Picture 2" descr="C:\Users\rick.tontarski\AppData\Local\Microsoft\Windows\Temporary Internet Files\Content.Outlook\LGAD04ID\OCS logo_Final.png"/>
          <p:cNvPicPr>
            <a:picLocks noChangeAspect="1" noChangeArrowheads="1"/>
          </p:cNvPicPr>
          <p:nvPr userDrawn="1"/>
        </p:nvPicPr>
        <p:blipFill>
          <a:blip r:embed="rId19" cstate="print"/>
          <a:srcRect/>
          <a:stretch>
            <a:fillRect/>
          </a:stretch>
        </p:blipFill>
        <p:spPr bwMode="auto">
          <a:xfrm>
            <a:off x="7962903" y="231324"/>
            <a:ext cx="1055218" cy="731520"/>
          </a:xfrm>
          <a:prstGeom prst="rect">
            <a:avLst/>
          </a:prstGeom>
          <a:noFill/>
        </p:spPr>
      </p:pic>
    </p:spTree>
  </p:cSld>
  <p:clrMap bg1="lt1" tx1="dk1" bg2="lt2" tx2="dk2" accent1="accent1" accent2="accent2" accent3="accent3" accent4="accent4" accent5="accent5" accent6="accent6" hlink="hlink" folHlink="folHlink"/>
  <p:sldLayoutIdLst>
    <p:sldLayoutId id="2147486456" r:id="rId1"/>
    <p:sldLayoutId id="2147486459" r:id="rId2"/>
    <p:sldLayoutId id="2147486447" r:id="rId3"/>
    <p:sldLayoutId id="2147486462" r:id="rId4"/>
    <p:sldLayoutId id="2147486461" r:id="rId5"/>
    <p:sldLayoutId id="2147486460" r:id="rId6"/>
    <p:sldLayoutId id="2147486448" r:id="rId7"/>
    <p:sldLayoutId id="2147486449" r:id="rId8"/>
    <p:sldLayoutId id="2147486450" r:id="rId9"/>
    <p:sldLayoutId id="2147486451" r:id="rId10"/>
    <p:sldLayoutId id="2147486457" r:id="rId11"/>
    <p:sldLayoutId id="2147486452" r:id="rId12"/>
    <p:sldLayoutId id="2147486453" r:id="rId13"/>
    <p:sldLayoutId id="2147486446" r:id="rId14"/>
    <p:sldLayoutId id="2147486463" r:id="rId15"/>
  </p:sldLayoutIdLst>
  <p:hf hdr="0" ftr="0" dt="0"/>
  <p:txStyles>
    <p:titleStyle>
      <a:lvl1pPr algn="ctr" defTabSz="914400" rtl="0" eaLnBrk="1" latinLnBrk="0" hangingPunct="1">
        <a:spcBef>
          <a:spcPct val="0"/>
        </a:spcBef>
        <a:buNone/>
        <a:defRPr sz="3000" kern="1200">
          <a:solidFill>
            <a:srgbClr val="002D6A"/>
          </a:solidFill>
          <a:latin typeface="Tahoma" pitchFamily="34" charset="0"/>
          <a:ea typeface="Tahoma" pitchFamily="34" charset="0"/>
          <a:cs typeface="Tahoma" pitchFamily="34" charset="0"/>
        </a:defRPr>
      </a:lvl1pPr>
    </p:titleStyle>
    <p:bodyStyle>
      <a:lvl1pPr marL="0" indent="0" algn="l" defTabSz="914400" rtl="0" eaLnBrk="1" latinLnBrk="0" hangingPunct="1">
        <a:spcBef>
          <a:spcPct val="20000"/>
        </a:spcBef>
        <a:buClr>
          <a:srgbClr val="002D6A"/>
        </a:buClr>
        <a:buFont typeface="Arial" pitchFamily="34" charset="0"/>
        <a:buNone/>
        <a:defRPr sz="2800" kern="1200">
          <a:solidFill>
            <a:srgbClr val="002D6A"/>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002D6A"/>
        </a:buClr>
        <a:buFont typeface="Wingdings" pitchFamily="2" charset="2"/>
        <a:buChar char="§"/>
        <a:defRPr sz="2400" kern="1200">
          <a:solidFill>
            <a:srgbClr val="002D6A"/>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002D6A"/>
        </a:buClr>
        <a:buFont typeface="Wingdings" pitchFamily="2" charset="2"/>
        <a:buChar char="§"/>
        <a:defRPr sz="2000" kern="1200">
          <a:solidFill>
            <a:srgbClr val="002D6A"/>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002D6A"/>
        </a:buClr>
        <a:buFont typeface="Wingdings" pitchFamily="2" charset="2"/>
        <a:buChar char="§"/>
        <a:defRPr sz="1800" kern="1200">
          <a:solidFill>
            <a:srgbClr val="002D6A"/>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002D6A"/>
        </a:buClr>
        <a:buFont typeface="Wingdings" pitchFamily="2" charset="2"/>
        <a:buChar char="§"/>
        <a:defRPr sz="1800" kern="1200">
          <a:solidFill>
            <a:srgbClr val="002D6A"/>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tiff"/><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2.tif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914400" y="838200"/>
            <a:ext cx="7315200" cy="1295400"/>
          </a:xfrm>
        </p:spPr>
        <p:txBody>
          <a:bodyPr/>
          <a:lstStyle/>
          <a:p>
            <a:r>
              <a:rPr lang="en-US" dirty="0" smtClean="0"/>
              <a:t>DNA Mixture Interpretation Study:  </a:t>
            </a:r>
            <a:br>
              <a:rPr lang="en-US" dirty="0" smtClean="0"/>
            </a:br>
            <a:r>
              <a:rPr lang="en-US" i="1" dirty="0" smtClean="0"/>
              <a:t>Inter- and Intra-laboratory Variation</a:t>
            </a:r>
            <a:endParaRPr lang="en-US" dirty="0"/>
          </a:p>
        </p:txBody>
      </p:sp>
      <p:sp>
        <p:nvSpPr>
          <p:cNvPr id="16" name="Text Placeholder 15"/>
          <p:cNvSpPr>
            <a:spLocks noGrp="1"/>
          </p:cNvSpPr>
          <p:nvPr>
            <p:ph type="body" sz="quarter" idx="10"/>
          </p:nvPr>
        </p:nvSpPr>
        <p:spPr>
          <a:xfrm>
            <a:off x="0" y="5257800"/>
            <a:ext cx="9144000" cy="1295400"/>
          </a:xfrm>
        </p:spPr>
        <p:txBody>
          <a:bodyPr/>
          <a:lstStyle/>
          <a:p>
            <a:r>
              <a:rPr lang="en-US" u="sng" dirty="0" smtClean="0"/>
              <a:t>Roman Aranda IV</a:t>
            </a:r>
            <a:r>
              <a:rPr lang="en-US" u="sng" baseline="30000" dirty="0" smtClean="0"/>
              <a:t>1</a:t>
            </a:r>
            <a:r>
              <a:rPr lang="en-US" dirty="0" smtClean="0"/>
              <a:t>, Emily Rogers</a:t>
            </a:r>
            <a:r>
              <a:rPr lang="en-US" baseline="30000" dirty="0" smtClean="0"/>
              <a:t>1</a:t>
            </a:r>
            <a:r>
              <a:rPr lang="en-US" dirty="0" smtClean="0"/>
              <a:t>, Karl Mereus</a:t>
            </a:r>
            <a:r>
              <a:rPr lang="en-US" baseline="30000" dirty="0" smtClean="0"/>
              <a:t>1</a:t>
            </a:r>
            <a:r>
              <a:rPr lang="en-US" dirty="0" smtClean="0"/>
              <a:t>, Phillippa Spencer</a:t>
            </a:r>
            <a:r>
              <a:rPr lang="en-US" baseline="30000" dirty="0" smtClean="0"/>
              <a:t>2</a:t>
            </a:r>
            <a:r>
              <a:rPr lang="en-US" dirty="0" smtClean="0"/>
              <a:t>, </a:t>
            </a:r>
          </a:p>
          <a:p>
            <a:r>
              <a:rPr lang="en-US" dirty="0" smtClean="0"/>
              <a:t>and Rick Tontarski</a:t>
            </a:r>
            <a:r>
              <a:rPr lang="en-US" baseline="30000" dirty="0" smtClean="0"/>
              <a:t>1</a:t>
            </a:r>
            <a:endParaRPr lang="en-US" dirty="0" smtClean="0"/>
          </a:p>
          <a:p>
            <a:r>
              <a:rPr lang="en-US" sz="1800" dirty="0" smtClean="0"/>
              <a:t>Office of the Chief Scientist</a:t>
            </a:r>
          </a:p>
          <a:p>
            <a:r>
              <a:rPr lang="en-US" sz="1800" dirty="0" smtClean="0"/>
              <a:t>ASCLD, 28 April 2015</a:t>
            </a:r>
          </a:p>
        </p:txBody>
      </p:sp>
      <p:grpSp>
        <p:nvGrpSpPr>
          <p:cNvPr id="4" name="Group 6"/>
          <p:cNvGrpSpPr>
            <a:grpSpLocks/>
          </p:cNvGrpSpPr>
          <p:nvPr/>
        </p:nvGrpSpPr>
        <p:grpSpPr bwMode="auto">
          <a:xfrm>
            <a:off x="7828354" y="6299298"/>
            <a:ext cx="629526" cy="292002"/>
            <a:chOff x="863962" y="1205021"/>
            <a:chExt cx="7200000" cy="3339418"/>
          </a:xfrm>
        </p:grpSpPr>
        <p:pic>
          <p:nvPicPr>
            <p:cNvPr id="5" name="Picture 5" descr="dstl-logo-trans-blac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stl-logo-trans-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descr="NIJ_Logo_1C_Black_Mac.tif"/>
          <p:cNvPicPr>
            <a:picLocks noChangeAspect="1"/>
          </p:cNvPicPr>
          <p:nvPr/>
        </p:nvPicPr>
        <p:blipFill>
          <a:blip r:embed="rId5" cstate="print"/>
          <a:stretch>
            <a:fillRect/>
          </a:stretch>
        </p:blipFill>
        <p:spPr>
          <a:xfrm>
            <a:off x="8534080" y="6248400"/>
            <a:ext cx="457837" cy="425386"/>
          </a:xfrm>
          <a:prstGeom prst="rect">
            <a:avLst/>
          </a:prstGeom>
        </p:spPr>
      </p:pic>
      <p:pic>
        <p:nvPicPr>
          <p:cNvPr id="8" name="Picture 7" descr="OCS logo_Final_no symbols.png"/>
          <p:cNvPicPr>
            <a:picLocks noChangeAspect="1"/>
          </p:cNvPicPr>
          <p:nvPr/>
        </p:nvPicPr>
        <p:blipFill>
          <a:blip r:embed="rId6" cstate="print"/>
          <a:stretch>
            <a:fillRect/>
          </a:stretch>
        </p:blipFill>
        <p:spPr>
          <a:xfrm>
            <a:off x="7010400" y="6161399"/>
            <a:ext cx="685800" cy="493337"/>
          </a:xfrm>
          <a:prstGeom prst="rect">
            <a:avLst/>
          </a:prstGeom>
        </p:spPr>
      </p:pic>
      <p:sp>
        <p:nvSpPr>
          <p:cNvPr id="9" name="TextBox 8"/>
          <p:cNvSpPr txBox="1"/>
          <p:nvPr/>
        </p:nvSpPr>
        <p:spPr>
          <a:xfrm>
            <a:off x="6792744" y="6100558"/>
            <a:ext cx="284052" cy="307777"/>
          </a:xfrm>
          <a:prstGeom prst="rect">
            <a:avLst/>
          </a:prstGeom>
          <a:noFill/>
        </p:spPr>
        <p:txBody>
          <a:bodyPr wrap="none" rtlCol="0">
            <a:spAutoFit/>
          </a:bodyPr>
          <a:lstStyle/>
          <a:p>
            <a:r>
              <a:rPr lang="en-US" sz="1400" dirty="0" smtClean="0"/>
              <a:t>1</a:t>
            </a:r>
            <a:endParaRPr lang="en-US" sz="1400" dirty="0"/>
          </a:p>
        </p:txBody>
      </p:sp>
      <p:sp>
        <p:nvSpPr>
          <p:cNvPr id="10" name="TextBox 9"/>
          <p:cNvSpPr txBox="1"/>
          <p:nvPr/>
        </p:nvSpPr>
        <p:spPr>
          <a:xfrm>
            <a:off x="7624276" y="6119608"/>
            <a:ext cx="284052" cy="307777"/>
          </a:xfrm>
          <a:prstGeom prst="rect">
            <a:avLst/>
          </a:prstGeom>
          <a:noFill/>
        </p:spPr>
        <p:txBody>
          <a:bodyPr wrap="none" rtlCol="0">
            <a:spAutoFit/>
          </a:bodyPr>
          <a:lstStyle/>
          <a:p>
            <a:r>
              <a:rPr lang="en-US" sz="1400" dirty="0" smtClean="0"/>
              <a:t>2</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00200" y="1676400"/>
            <a:ext cx="6058997" cy="4572000"/>
          </a:xfrm>
          <a:prstGeom prst="rect">
            <a:avLst/>
          </a:prstGeom>
          <a:noFill/>
          <a:ln w="9525">
            <a:noFill/>
            <a:miter lim="800000"/>
            <a:headEnd/>
            <a:tailEnd/>
          </a:ln>
          <a:effectLst/>
        </p:spPr>
      </p:pic>
      <p:sp>
        <p:nvSpPr>
          <p:cNvPr id="3" name="Slide Number Placeholder 2"/>
          <p:cNvSpPr>
            <a:spLocks noGrp="1"/>
          </p:cNvSpPr>
          <p:nvPr>
            <p:ph type="sldNum" sz="quarter" idx="4"/>
          </p:nvPr>
        </p:nvSpPr>
        <p:spPr/>
        <p:txBody>
          <a:bodyPr/>
          <a:lstStyle/>
          <a:p>
            <a:fld id="{EA729A38-1D58-42E8-99E7-72F367851E73}" type="slidenum">
              <a:rPr lang="en-US" smtClean="0"/>
              <a:pPr/>
              <a:t>10</a:t>
            </a:fld>
            <a:endParaRPr lang="en-US" dirty="0"/>
          </a:p>
        </p:txBody>
      </p:sp>
      <p:sp>
        <p:nvSpPr>
          <p:cNvPr id="4" name="Title 3"/>
          <p:cNvSpPr>
            <a:spLocks noGrp="1"/>
          </p:cNvSpPr>
          <p:nvPr>
            <p:ph type="title"/>
          </p:nvPr>
        </p:nvSpPr>
        <p:spPr/>
        <p:txBody>
          <a:bodyPr/>
          <a:lstStyle/>
          <a:p>
            <a:r>
              <a:rPr lang="en-US" dirty="0" smtClean="0"/>
              <a:t>Mixture 1:  3.5:1, 2-person</a:t>
            </a:r>
            <a:endParaRPr lang="en-US" dirty="0"/>
          </a:p>
        </p:txBody>
      </p:sp>
      <p:sp>
        <p:nvSpPr>
          <p:cNvPr id="6" name="TextBox 5"/>
          <p:cNvSpPr txBox="1"/>
          <p:nvPr/>
        </p:nvSpPr>
        <p:spPr>
          <a:xfrm rot="16200000">
            <a:off x="1184644" y="3694022"/>
            <a:ext cx="742511"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GIM</a:t>
            </a:r>
            <a:endParaRPr lang="en-US" sz="2400" dirty="0">
              <a:solidFill>
                <a:srgbClr val="002D6A"/>
              </a:solidFill>
              <a:latin typeface="Tahoma" pitchFamily="34" charset="0"/>
              <a:ea typeface="Tahoma" pitchFamily="34" charset="0"/>
              <a:cs typeface="Tahoma" pitchFamily="34" charset="0"/>
            </a:endParaRPr>
          </a:p>
        </p:txBody>
      </p:sp>
      <p:sp>
        <p:nvSpPr>
          <p:cNvPr id="7" name="TextBox 6"/>
          <p:cNvSpPr txBox="1"/>
          <p:nvPr/>
        </p:nvSpPr>
        <p:spPr>
          <a:xfrm>
            <a:off x="3124200" y="1369367"/>
            <a:ext cx="3238387" cy="400110"/>
          </a:xfrm>
          <a:prstGeom prst="rect">
            <a:avLst/>
          </a:prstGeom>
          <a:noFill/>
        </p:spPr>
        <p:txBody>
          <a:bodyPr wrap="none" rtlCol="0">
            <a:spAutoFit/>
          </a:bodyPr>
          <a:lstStyle/>
          <a:p>
            <a:r>
              <a:rPr lang="en-US" sz="2000" dirty="0" smtClean="0">
                <a:solidFill>
                  <a:srgbClr val="002D6A"/>
                </a:solidFill>
                <a:latin typeface="Tahoma" pitchFamily="34" charset="0"/>
                <a:ea typeface="Tahoma" pitchFamily="34" charset="0"/>
                <a:cs typeface="Tahoma" pitchFamily="34" charset="0"/>
              </a:rPr>
              <a:t>Major and Minor Combined</a:t>
            </a:r>
            <a:endParaRPr lang="en-US" sz="2000" dirty="0">
              <a:solidFill>
                <a:srgbClr val="002D6A"/>
              </a:solidFill>
              <a:latin typeface="Tahoma" pitchFamily="34" charset="0"/>
              <a:ea typeface="Tahoma" pitchFamily="34" charset="0"/>
              <a:cs typeface="Tahoma" pitchFamily="34" charset="0"/>
            </a:endParaRPr>
          </a:p>
        </p:txBody>
      </p:sp>
      <p:sp>
        <p:nvSpPr>
          <p:cNvPr id="8" name="TextBox 7"/>
          <p:cNvSpPr txBox="1"/>
          <p:nvPr/>
        </p:nvSpPr>
        <p:spPr>
          <a:xfrm>
            <a:off x="4114800" y="6167735"/>
            <a:ext cx="1110432"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Region</a:t>
            </a:r>
            <a:endParaRPr lang="en-US" sz="2400" dirty="0">
              <a:solidFill>
                <a:srgbClr val="002D6A"/>
              </a:solidFill>
              <a:latin typeface="Tahoma" pitchFamily="34" charset="0"/>
              <a:ea typeface="Tahoma" pitchFamily="34" charset="0"/>
              <a:cs typeface="Tahoma" pitchFamily="34" charset="0"/>
            </a:endParaRPr>
          </a:p>
        </p:txBody>
      </p:sp>
      <p:sp>
        <p:nvSpPr>
          <p:cNvPr id="9" name="Rectangle 8"/>
          <p:cNvSpPr/>
          <p:nvPr/>
        </p:nvSpPr>
        <p:spPr>
          <a:xfrm>
            <a:off x="2643408" y="5829300"/>
            <a:ext cx="5586192"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2D6A"/>
                </a:solidFill>
                <a:latin typeface="Tahoma" pitchFamily="34" charset="0"/>
                <a:ea typeface="Tahoma" pitchFamily="34" charset="0"/>
                <a:cs typeface="Tahoma" pitchFamily="34" charset="0"/>
              </a:rPr>
              <a:t>Local         State        Federal        Int’l/Other</a:t>
            </a:r>
            <a:endParaRPr lang="en-US" dirty="0">
              <a:solidFill>
                <a:srgbClr val="002D6A"/>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8181" t="5957" r="6945" b="5082"/>
          <a:stretch>
            <a:fillRect/>
          </a:stretch>
        </p:blipFill>
        <p:spPr bwMode="auto">
          <a:xfrm>
            <a:off x="1447800" y="1169961"/>
            <a:ext cx="6324600" cy="5002239"/>
          </a:xfrm>
          <a:prstGeom prst="rect">
            <a:avLst/>
          </a:prstGeom>
          <a:noFill/>
          <a:ln w="9525">
            <a:noFill/>
            <a:miter lim="800000"/>
            <a:headEnd/>
            <a:tailEnd/>
          </a:ln>
          <a:effectLst/>
        </p:spPr>
      </p:pic>
      <p:sp>
        <p:nvSpPr>
          <p:cNvPr id="3" name="Slide Number Placeholder 2"/>
          <p:cNvSpPr>
            <a:spLocks noGrp="1"/>
          </p:cNvSpPr>
          <p:nvPr>
            <p:ph type="sldNum" sz="quarter" idx="4"/>
          </p:nvPr>
        </p:nvSpPr>
        <p:spPr/>
        <p:txBody>
          <a:bodyPr/>
          <a:lstStyle/>
          <a:p>
            <a:fld id="{EA729A38-1D58-42E8-99E7-72F367851E73}" type="slidenum">
              <a:rPr lang="en-US" smtClean="0"/>
              <a:pPr/>
              <a:t>11</a:t>
            </a:fld>
            <a:endParaRPr lang="en-US" dirty="0"/>
          </a:p>
        </p:txBody>
      </p:sp>
      <p:sp>
        <p:nvSpPr>
          <p:cNvPr id="4" name="Title 3"/>
          <p:cNvSpPr>
            <a:spLocks noGrp="1"/>
          </p:cNvSpPr>
          <p:nvPr>
            <p:ph type="title"/>
          </p:nvPr>
        </p:nvSpPr>
        <p:spPr/>
        <p:txBody>
          <a:bodyPr/>
          <a:lstStyle/>
          <a:p>
            <a:r>
              <a:rPr lang="en-US" dirty="0" smtClean="0"/>
              <a:t>Mixture 1:  2-person, 3.5:1</a:t>
            </a:r>
            <a:endParaRPr lang="en-US" dirty="0"/>
          </a:p>
        </p:txBody>
      </p:sp>
      <p:sp>
        <p:nvSpPr>
          <p:cNvPr id="13" name="TextBox 12"/>
          <p:cNvSpPr txBox="1"/>
          <p:nvPr/>
        </p:nvSpPr>
        <p:spPr>
          <a:xfrm rot="16200000">
            <a:off x="676995" y="3285405"/>
            <a:ext cx="936475"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AF %</a:t>
            </a:r>
            <a:endParaRPr lang="en-US" sz="2400" dirty="0">
              <a:solidFill>
                <a:srgbClr val="002D6A"/>
              </a:solidFill>
              <a:latin typeface="Tahoma" pitchFamily="34" charset="0"/>
              <a:ea typeface="Tahoma" pitchFamily="34" charset="0"/>
              <a:cs typeface="Tahoma" pitchFamily="34" charset="0"/>
            </a:endParaRPr>
          </a:p>
        </p:txBody>
      </p:sp>
      <p:sp>
        <p:nvSpPr>
          <p:cNvPr id="14" name="TextBox 13"/>
          <p:cNvSpPr txBox="1"/>
          <p:nvPr/>
        </p:nvSpPr>
        <p:spPr>
          <a:xfrm>
            <a:off x="4329020" y="6167735"/>
            <a:ext cx="928780"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AT %</a:t>
            </a:r>
            <a:endParaRPr lang="en-US" sz="2400" dirty="0">
              <a:solidFill>
                <a:srgbClr val="002D6A"/>
              </a:solidFill>
              <a:latin typeface="Tahoma" pitchFamily="34" charset="0"/>
              <a:ea typeface="Tahoma" pitchFamily="34" charset="0"/>
              <a:cs typeface="Tahoma" pitchFamily="34" charset="0"/>
            </a:endParaRPr>
          </a:p>
        </p:txBody>
      </p:sp>
      <p:grpSp>
        <p:nvGrpSpPr>
          <p:cNvPr id="5" name="Group 4"/>
          <p:cNvGrpSpPr/>
          <p:nvPr/>
        </p:nvGrpSpPr>
        <p:grpSpPr>
          <a:xfrm>
            <a:off x="5943600" y="1457325"/>
            <a:ext cx="1526335" cy="1143000"/>
            <a:chOff x="5788865" y="1466850"/>
            <a:chExt cx="1526335" cy="1143000"/>
          </a:xfrm>
        </p:grpSpPr>
        <p:sp>
          <p:nvSpPr>
            <p:cNvPr id="6" name="Rectangle 5"/>
            <p:cNvSpPr/>
            <p:nvPr/>
          </p:nvSpPr>
          <p:spPr>
            <a:xfrm>
              <a:off x="5791200" y="1466850"/>
              <a:ext cx="152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p:cNvPicPr>
              <a:picLocks noChangeAspect="1" noChangeArrowheads="1"/>
            </p:cNvPicPr>
            <p:nvPr/>
          </p:nvPicPr>
          <p:blipFill>
            <a:blip r:embed="rId3" cstate="print"/>
            <a:srcRect l="70688" t="13146" r="23258" b="74354"/>
            <a:stretch>
              <a:fillRect/>
            </a:stretch>
          </p:blipFill>
          <p:spPr bwMode="auto">
            <a:xfrm>
              <a:off x="5788865" y="1828800"/>
              <a:ext cx="442820" cy="685800"/>
            </a:xfrm>
            <a:prstGeom prst="rect">
              <a:avLst/>
            </a:prstGeom>
            <a:noFill/>
            <a:ln w="9525">
              <a:noFill/>
              <a:miter lim="800000"/>
              <a:headEnd/>
              <a:tailEnd/>
            </a:ln>
            <a:effectLst/>
          </p:spPr>
        </p:pic>
        <p:sp>
          <p:nvSpPr>
            <p:cNvPr id="8" name="TextBox 7"/>
            <p:cNvSpPr txBox="1"/>
            <p:nvPr/>
          </p:nvSpPr>
          <p:spPr>
            <a:xfrm>
              <a:off x="6127535" y="1724025"/>
              <a:ext cx="832279"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Median</a:t>
              </a:r>
              <a:endParaRPr lang="en-US" sz="1600" dirty="0">
                <a:latin typeface="Tahoma" pitchFamily="34" charset="0"/>
                <a:ea typeface="Tahoma" pitchFamily="34" charset="0"/>
                <a:cs typeface="Tahoma" pitchFamily="34" charset="0"/>
              </a:endParaRPr>
            </a:p>
          </p:txBody>
        </p:sp>
        <p:sp>
          <p:nvSpPr>
            <p:cNvPr id="9" name="TextBox 8"/>
            <p:cNvSpPr txBox="1"/>
            <p:nvPr/>
          </p:nvSpPr>
          <p:spPr>
            <a:xfrm>
              <a:off x="6127535" y="2004596"/>
              <a:ext cx="1035861"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Method 1</a:t>
              </a:r>
              <a:endParaRPr lang="en-US" sz="1600" dirty="0">
                <a:latin typeface="Tahoma" pitchFamily="34" charset="0"/>
                <a:ea typeface="Tahoma" pitchFamily="34" charset="0"/>
                <a:cs typeface="Tahoma" pitchFamily="34" charset="0"/>
              </a:endParaRPr>
            </a:p>
          </p:txBody>
        </p:sp>
        <p:sp>
          <p:nvSpPr>
            <p:cNvPr id="10" name="TextBox 9"/>
            <p:cNvSpPr txBox="1"/>
            <p:nvPr/>
          </p:nvSpPr>
          <p:spPr>
            <a:xfrm>
              <a:off x="6124575" y="2261771"/>
              <a:ext cx="1035861"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Method 2</a:t>
              </a:r>
              <a:endParaRPr lang="en-US" sz="1600" dirty="0">
                <a:latin typeface="Tahoma" pitchFamily="34" charset="0"/>
                <a:ea typeface="Tahoma" pitchFamily="34" charset="0"/>
                <a:cs typeface="Tahoma" pitchFamily="34" charset="0"/>
              </a:endParaRPr>
            </a:p>
          </p:txBody>
        </p:sp>
      </p:grpSp>
      <p:sp>
        <p:nvSpPr>
          <p:cNvPr id="11" name="TextBox 10"/>
          <p:cNvSpPr txBox="1"/>
          <p:nvPr/>
        </p:nvSpPr>
        <p:spPr>
          <a:xfrm>
            <a:off x="2005948" y="1646218"/>
            <a:ext cx="2323072" cy="954107"/>
          </a:xfrm>
          <a:prstGeom prst="rect">
            <a:avLst/>
          </a:prstGeom>
          <a:noFill/>
        </p:spPr>
        <p:txBody>
          <a:bodyPr wrap="none" rtlCol="0">
            <a:spAutoFit/>
          </a:bodyPr>
          <a:lstStyle/>
          <a:p>
            <a:pPr algn="ctr"/>
            <a:r>
              <a:rPr lang="en-US" sz="1400" dirty="0" smtClean="0">
                <a:solidFill>
                  <a:srgbClr val="002D6A"/>
                </a:solidFill>
                <a:latin typeface="Tahoma" pitchFamily="34" charset="0"/>
                <a:ea typeface="Tahoma" pitchFamily="34" charset="0"/>
                <a:cs typeface="Tahoma" pitchFamily="34" charset="0"/>
              </a:rPr>
              <a:t>All Examiners </a:t>
            </a:r>
          </a:p>
          <a:p>
            <a:pPr algn="ctr"/>
            <a:r>
              <a:rPr lang="en-US" sz="1400" dirty="0" smtClean="0">
                <a:solidFill>
                  <a:srgbClr val="002D6A"/>
                </a:solidFill>
                <a:latin typeface="Tahoma" pitchFamily="34" charset="0"/>
                <a:ea typeface="Tahoma" pitchFamily="34" charset="0"/>
                <a:cs typeface="Tahoma" pitchFamily="34" charset="0"/>
              </a:rPr>
              <a:t>Plotted Individually</a:t>
            </a:r>
          </a:p>
          <a:p>
            <a:pPr algn="ctr"/>
            <a:endParaRPr lang="en-US" sz="1400" dirty="0" smtClean="0">
              <a:solidFill>
                <a:srgbClr val="002D6A"/>
              </a:solidFill>
              <a:latin typeface="Tahoma" pitchFamily="34" charset="0"/>
              <a:ea typeface="Tahoma" pitchFamily="34" charset="0"/>
              <a:cs typeface="Tahoma" pitchFamily="34" charset="0"/>
            </a:endParaRPr>
          </a:p>
          <a:p>
            <a:pPr algn="ctr"/>
            <a:r>
              <a:rPr lang="en-US" sz="1400" dirty="0" smtClean="0">
                <a:solidFill>
                  <a:srgbClr val="002D6A"/>
                </a:solidFill>
                <a:latin typeface="Tahoma" pitchFamily="34" charset="0"/>
                <a:ea typeface="Tahoma" pitchFamily="34" charset="0"/>
                <a:cs typeface="Tahoma" pitchFamily="34" charset="0"/>
              </a:rPr>
              <a:t>Major and Minor Combined</a:t>
            </a:r>
            <a:endParaRPr lang="en-US" sz="1400" dirty="0">
              <a:solidFill>
                <a:srgbClr val="002D6A"/>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fld id="{EA729A38-1D58-42E8-99E7-72F367851E73}" type="slidenum">
              <a:rPr lang="en-US" smtClean="0"/>
              <a:pPr/>
              <a:t>12</a:t>
            </a:fld>
            <a:endParaRPr lang="en-US" dirty="0"/>
          </a:p>
        </p:txBody>
      </p:sp>
      <p:sp>
        <p:nvSpPr>
          <p:cNvPr id="4" name="Title 3"/>
          <p:cNvSpPr>
            <a:spLocks noGrp="1"/>
          </p:cNvSpPr>
          <p:nvPr>
            <p:ph type="title"/>
          </p:nvPr>
        </p:nvSpPr>
        <p:spPr/>
        <p:txBody>
          <a:bodyPr/>
          <a:lstStyle/>
          <a:p>
            <a:r>
              <a:rPr lang="en-US" dirty="0" smtClean="0"/>
              <a:t>Mixture 2 &amp; 3:  2:1, 2-person</a:t>
            </a:r>
            <a:endParaRPr lang="en-US" dirty="0"/>
          </a:p>
        </p:txBody>
      </p:sp>
      <p:pic>
        <p:nvPicPr>
          <p:cNvPr id="35842" name="Picture 2"/>
          <p:cNvPicPr>
            <a:picLocks noChangeAspect="1" noChangeArrowheads="1"/>
          </p:cNvPicPr>
          <p:nvPr/>
        </p:nvPicPr>
        <p:blipFill>
          <a:blip r:embed="rId2" cstate="print"/>
          <a:srcRect l="6250" r="7812"/>
          <a:stretch>
            <a:fillRect/>
          </a:stretch>
        </p:blipFill>
        <p:spPr bwMode="auto">
          <a:xfrm>
            <a:off x="600075" y="1962150"/>
            <a:ext cx="4191000" cy="365760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cstate="print"/>
          <a:srcRect l="7812" r="6250"/>
          <a:stretch>
            <a:fillRect/>
          </a:stretch>
        </p:blipFill>
        <p:spPr bwMode="auto">
          <a:xfrm>
            <a:off x="4876800" y="1962150"/>
            <a:ext cx="4191000" cy="3657600"/>
          </a:xfrm>
          <a:prstGeom prst="rect">
            <a:avLst/>
          </a:prstGeom>
          <a:noFill/>
          <a:ln w="9525">
            <a:noFill/>
            <a:miter lim="800000"/>
            <a:headEnd/>
            <a:tailEnd/>
          </a:ln>
          <a:effectLst/>
        </p:spPr>
      </p:pic>
      <p:sp>
        <p:nvSpPr>
          <p:cNvPr id="7" name="TextBox 6"/>
          <p:cNvSpPr txBox="1"/>
          <p:nvPr/>
        </p:nvSpPr>
        <p:spPr>
          <a:xfrm rot="16200000">
            <a:off x="-2013" y="3569423"/>
            <a:ext cx="742511"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GIM</a:t>
            </a:r>
            <a:endParaRPr lang="en-US" sz="2400" dirty="0">
              <a:solidFill>
                <a:srgbClr val="002D6A"/>
              </a:solidFill>
              <a:latin typeface="Tahoma" pitchFamily="34" charset="0"/>
              <a:ea typeface="Tahoma" pitchFamily="34" charset="0"/>
              <a:cs typeface="Tahoma" pitchFamily="34" charset="0"/>
            </a:endParaRPr>
          </a:p>
        </p:txBody>
      </p:sp>
      <p:sp>
        <p:nvSpPr>
          <p:cNvPr id="11" name="TextBox 10"/>
          <p:cNvSpPr txBox="1"/>
          <p:nvPr/>
        </p:nvSpPr>
        <p:spPr>
          <a:xfrm>
            <a:off x="1828800" y="1543824"/>
            <a:ext cx="1706749"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2:1, w/ Ref</a:t>
            </a:r>
            <a:endParaRPr lang="en-US" sz="2400" dirty="0">
              <a:solidFill>
                <a:srgbClr val="002D6A"/>
              </a:solidFill>
              <a:latin typeface="Tahoma" pitchFamily="34" charset="0"/>
              <a:ea typeface="Tahoma" pitchFamily="34" charset="0"/>
              <a:cs typeface="Tahoma" pitchFamily="34" charset="0"/>
            </a:endParaRPr>
          </a:p>
        </p:txBody>
      </p:sp>
      <p:sp>
        <p:nvSpPr>
          <p:cNvPr id="12" name="TextBox 11"/>
          <p:cNvSpPr txBox="1"/>
          <p:nvPr/>
        </p:nvSpPr>
        <p:spPr>
          <a:xfrm>
            <a:off x="5943600" y="1543824"/>
            <a:ext cx="1873462"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2:1, w/o Ref</a:t>
            </a:r>
            <a:endParaRPr lang="en-US" sz="2400" dirty="0">
              <a:solidFill>
                <a:srgbClr val="002D6A"/>
              </a:solidFill>
              <a:latin typeface="Tahoma" pitchFamily="34" charset="0"/>
              <a:ea typeface="Tahoma" pitchFamily="34" charset="0"/>
              <a:cs typeface="Tahoma" pitchFamily="34" charset="0"/>
            </a:endParaRPr>
          </a:p>
        </p:txBody>
      </p:sp>
      <p:grpSp>
        <p:nvGrpSpPr>
          <p:cNvPr id="14" name="Group 13"/>
          <p:cNvGrpSpPr/>
          <p:nvPr/>
        </p:nvGrpSpPr>
        <p:grpSpPr>
          <a:xfrm>
            <a:off x="2028825" y="5302508"/>
            <a:ext cx="3314700" cy="348734"/>
            <a:chOff x="3581400" y="5867400"/>
            <a:chExt cx="4114800" cy="348734"/>
          </a:xfrm>
        </p:grpSpPr>
        <p:sp>
          <p:nvSpPr>
            <p:cNvPr id="15" name="Rectangle 14"/>
            <p:cNvSpPr/>
            <p:nvPr/>
          </p:nvSpPr>
          <p:spPr>
            <a:xfrm>
              <a:off x="3581400" y="5867400"/>
              <a:ext cx="4114800"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2D6A"/>
                </a:solidFill>
                <a:latin typeface="Tahoma" pitchFamily="34" charset="0"/>
                <a:ea typeface="Tahoma" pitchFamily="34" charset="0"/>
                <a:cs typeface="Tahoma" pitchFamily="34" charset="0"/>
              </a:endParaRPr>
            </a:p>
          </p:txBody>
        </p:sp>
        <p:sp>
          <p:nvSpPr>
            <p:cNvPr id="16" name="TextBox 15"/>
            <p:cNvSpPr txBox="1"/>
            <p:nvPr/>
          </p:nvSpPr>
          <p:spPr>
            <a:xfrm>
              <a:off x="3695700" y="5875377"/>
              <a:ext cx="3273634" cy="276999"/>
            </a:xfrm>
            <a:prstGeom prst="rect">
              <a:avLst/>
            </a:prstGeom>
            <a:noFill/>
          </p:spPr>
          <p:txBody>
            <a:bodyPr wrap="square" rtlCol="0">
              <a:spAutoFit/>
            </a:bodyPr>
            <a:lstStyle/>
            <a:p>
              <a:r>
                <a:rPr lang="en-US" sz="1200" dirty="0" smtClean="0">
                  <a:solidFill>
                    <a:srgbClr val="002D6A"/>
                  </a:solidFill>
                  <a:latin typeface="Tahoma" pitchFamily="34" charset="0"/>
                  <a:ea typeface="Tahoma" pitchFamily="34" charset="0"/>
                  <a:cs typeface="Tahoma" pitchFamily="34" charset="0"/>
                </a:rPr>
                <a:t>B          C         D          E         F</a:t>
              </a:r>
            </a:p>
          </p:txBody>
        </p:sp>
      </p:grpSp>
      <p:sp>
        <p:nvSpPr>
          <p:cNvPr id="13" name="Rectangle 12"/>
          <p:cNvSpPr/>
          <p:nvPr/>
        </p:nvSpPr>
        <p:spPr>
          <a:xfrm>
            <a:off x="557512" y="5271016"/>
            <a:ext cx="1471314"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D6A"/>
                </a:solidFill>
                <a:latin typeface="Tahoma" pitchFamily="34" charset="0"/>
                <a:ea typeface="Tahoma" pitchFamily="34" charset="0"/>
                <a:cs typeface="Tahoma" pitchFamily="34" charset="0"/>
              </a:rPr>
              <a:t>Method 1     2</a:t>
            </a:r>
            <a:endParaRPr lang="en-US" sz="1200" dirty="0">
              <a:solidFill>
                <a:srgbClr val="002D6A"/>
              </a:solidFill>
              <a:latin typeface="Tahoma" pitchFamily="34" charset="0"/>
              <a:ea typeface="Tahoma" pitchFamily="34" charset="0"/>
              <a:cs typeface="Tahoma" pitchFamily="34" charset="0"/>
            </a:endParaRPr>
          </a:p>
        </p:txBody>
      </p:sp>
      <p:grpSp>
        <p:nvGrpSpPr>
          <p:cNvPr id="23" name="Group 22"/>
          <p:cNvGrpSpPr/>
          <p:nvPr/>
        </p:nvGrpSpPr>
        <p:grpSpPr>
          <a:xfrm>
            <a:off x="6248400" y="5302508"/>
            <a:ext cx="2729169" cy="348734"/>
            <a:chOff x="6248400" y="5302508"/>
            <a:chExt cx="2729169" cy="348734"/>
          </a:xfrm>
        </p:grpSpPr>
        <p:sp>
          <p:nvSpPr>
            <p:cNvPr id="18" name="Rectangle 17"/>
            <p:cNvSpPr/>
            <p:nvPr/>
          </p:nvSpPr>
          <p:spPr>
            <a:xfrm>
              <a:off x="6248400" y="5302508"/>
              <a:ext cx="2729169"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2D6A"/>
                </a:solidFill>
                <a:latin typeface="Tahoma" pitchFamily="34" charset="0"/>
                <a:ea typeface="Tahoma" pitchFamily="34" charset="0"/>
                <a:cs typeface="Tahoma" pitchFamily="34" charset="0"/>
              </a:endParaRPr>
            </a:p>
          </p:txBody>
        </p:sp>
        <p:sp>
          <p:nvSpPr>
            <p:cNvPr id="19" name="TextBox 18"/>
            <p:cNvSpPr txBox="1"/>
            <p:nvPr/>
          </p:nvSpPr>
          <p:spPr>
            <a:xfrm>
              <a:off x="6340475" y="5310485"/>
              <a:ext cx="2637094" cy="276999"/>
            </a:xfrm>
            <a:prstGeom prst="rect">
              <a:avLst/>
            </a:prstGeom>
            <a:noFill/>
          </p:spPr>
          <p:txBody>
            <a:bodyPr wrap="square" rtlCol="0">
              <a:spAutoFit/>
            </a:bodyPr>
            <a:lstStyle/>
            <a:p>
              <a:r>
                <a:rPr lang="en-US" sz="1200" dirty="0" smtClean="0">
                  <a:solidFill>
                    <a:srgbClr val="002D6A"/>
                  </a:solidFill>
                  <a:latin typeface="Tahoma" pitchFamily="34" charset="0"/>
                  <a:ea typeface="Tahoma" pitchFamily="34" charset="0"/>
                  <a:cs typeface="Tahoma" pitchFamily="34" charset="0"/>
                </a:rPr>
                <a:t>B          C         D          E         F</a:t>
              </a:r>
            </a:p>
          </p:txBody>
        </p:sp>
      </p:grpSp>
      <p:sp>
        <p:nvSpPr>
          <p:cNvPr id="20" name="Rectangle 19"/>
          <p:cNvSpPr/>
          <p:nvPr/>
        </p:nvSpPr>
        <p:spPr>
          <a:xfrm>
            <a:off x="4777087" y="5271016"/>
            <a:ext cx="1471314"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D6A"/>
                </a:solidFill>
                <a:latin typeface="Tahoma" pitchFamily="34" charset="0"/>
                <a:ea typeface="Tahoma" pitchFamily="34" charset="0"/>
                <a:cs typeface="Tahoma" pitchFamily="34" charset="0"/>
              </a:rPr>
              <a:t>Method 1     2</a:t>
            </a:r>
            <a:endParaRPr lang="en-US" sz="1200" dirty="0">
              <a:solidFill>
                <a:srgbClr val="002D6A"/>
              </a:solidFill>
              <a:latin typeface="Tahoma" pitchFamily="34" charset="0"/>
              <a:ea typeface="Tahoma" pitchFamily="34" charset="0"/>
              <a:cs typeface="Tahoma" pitchFamily="34" charset="0"/>
            </a:endParaRPr>
          </a:p>
        </p:txBody>
      </p:sp>
      <p:sp>
        <p:nvSpPr>
          <p:cNvPr id="21" name="TextBox 20"/>
          <p:cNvSpPr txBox="1"/>
          <p:nvPr/>
        </p:nvSpPr>
        <p:spPr>
          <a:xfrm>
            <a:off x="1143000" y="5587484"/>
            <a:ext cx="567784" cy="276999"/>
          </a:xfrm>
          <a:prstGeom prst="rect">
            <a:avLst/>
          </a:prstGeom>
          <a:noFill/>
        </p:spPr>
        <p:txBody>
          <a:bodyPr wrap="none" rtlCol="0">
            <a:spAutoFit/>
          </a:bodyPr>
          <a:lstStyle/>
          <a:p>
            <a:r>
              <a:rPr lang="en-US" sz="1200" dirty="0" smtClean="0">
                <a:solidFill>
                  <a:srgbClr val="002D6A"/>
                </a:solidFill>
                <a:latin typeface="Tahoma" pitchFamily="34" charset="0"/>
                <a:ea typeface="Tahoma" pitchFamily="34" charset="0"/>
                <a:cs typeface="Tahoma" pitchFamily="34" charset="0"/>
              </a:rPr>
              <a:t>Lab A</a:t>
            </a:r>
            <a:endParaRPr lang="en-US" sz="1200" dirty="0">
              <a:solidFill>
                <a:srgbClr val="002D6A"/>
              </a:solidFill>
              <a:latin typeface="Tahoma" pitchFamily="34" charset="0"/>
              <a:ea typeface="Tahoma" pitchFamily="34" charset="0"/>
              <a:cs typeface="Tahoma" pitchFamily="34" charset="0"/>
            </a:endParaRPr>
          </a:p>
        </p:txBody>
      </p:sp>
      <p:sp>
        <p:nvSpPr>
          <p:cNvPr id="22" name="TextBox 21"/>
          <p:cNvSpPr txBox="1"/>
          <p:nvPr/>
        </p:nvSpPr>
        <p:spPr>
          <a:xfrm>
            <a:off x="5334000" y="5590401"/>
            <a:ext cx="567784" cy="276999"/>
          </a:xfrm>
          <a:prstGeom prst="rect">
            <a:avLst/>
          </a:prstGeom>
          <a:noFill/>
        </p:spPr>
        <p:txBody>
          <a:bodyPr wrap="none" rtlCol="0">
            <a:spAutoFit/>
          </a:bodyPr>
          <a:lstStyle/>
          <a:p>
            <a:r>
              <a:rPr lang="en-US" sz="1200" dirty="0" smtClean="0">
                <a:solidFill>
                  <a:srgbClr val="002D6A"/>
                </a:solidFill>
                <a:latin typeface="Tahoma" pitchFamily="34" charset="0"/>
                <a:ea typeface="Tahoma" pitchFamily="34" charset="0"/>
                <a:cs typeface="Tahoma" pitchFamily="34" charset="0"/>
              </a:rPr>
              <a:t>Lab A</a:t>
            </a:r>
            <a:endParaRPr lang="en-US" sz="1200" dirty="0">
              <a:solidFill>
                <a:srgbClr val="002D6A"/>
              </a:solidFill>
              <a:latin typeface="Tahoma" pitchFamily="34" charset="0"/>
              <a:ea typeface="Tahoma" pitchFamily="34" charset="0"/>
              <a:cs typeface="Tahoma" pitchFamily="34" charset="0"/>
            </a:endParaRPr>
          </a:p>
        </p:txBody>
      </p:sp>
      <p:sp>
        <p:nvSpPr>
          <p:cNvPr id="25" name="TextBox 24"/>
          <p:cNvSpPr txBox="1"/>
          <p:nvPr/>
        </p:nvSpPr>
        <p:spPr>
          <a:xfrm>
            <a:off x="3124200" y="1171545"/>
            <a:ext cx="3238387" cy="400110"/>
          </a:xfrm>
          <a:prstGeom prst="rect">
            <a:avLst/>
          </a:prstGeom>
          <a:noFill/>
        </p:spPr>
        <p:txBody>
          <a:bodyPr wrap="none" rtlCol="0">
            <a:spAutoFit/>
          </a:bodyPr>
          <a:lstStyle/>
          <a:p>
            <a:r>
              <a:rPr lang="en-US" sz="2000" dirty="0" smtClean="0">
                <a:solidFill>
                  <a:srgbClr val="002D6A"/>
                </a:solidFill>
                <a:latin typeface="Tahoma" pitchFamily="34" charset="0"/>
                <a:ea typeface="Tahoma" pitchFamily="34" charset="0"/>
                <a:cs typeface="Tahoma" pitchFamily="34" charset="0"/>
              </a:rPr>
              <a:t>Major and Minor Combined</a:t>
            </a:r>
            <a:endParaRPr lang="en-US" sz="2000" dirty="0">
              <a:solidFill>
                <a:srgbClr val="002D6A"/>
              </a:solidFill>
              <a:latin typeface="Tahoma" pitchFamily="34" charset="0"/>
              <a:ea typeface="Tahoma" pitchFamily="34" charset="0"/>
              <a:cs typeface="Tahoma" pitchFamily="34" charset="0"/>
            </a:endParaRPr>
          </a:p>
        </p:txBody>
      </p:sp>
      <p:sp>
        <p:nvSpPr>
          <p:cNvPr id="26" name="Rectangle 25"/>
          <p:cNvSpPr/>
          <p:nvPr/>
        </p:nvSpPr>
        <p:spPr>
          <a:xfrm>
            <a:off x="685800" y="5310485"/>
            <a:ext cx="1228725" cy="556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943475" y="5314950"/>
            <a:ext cx="1228725" cy="556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14780" y="1447800"/>
            <a:ext cx="5453566" cy="381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EA729A38-1D58-42E8-99E7-72F367851E73}" type="slidenum">
              <a:rPr lang="en-US" smtClean="0"/>
              <a:pPr/>
              <a:t>13</a:t>
            </a:fld>
            <a:endParaRPr lang="en-US" dirty="0"/>
          </a:p>
        </p:txBody>
      </p:sp>
      <p:pic>
        <p:nvPicPr>
          <p:cNvPr id="7170" name="Picture 2"/>
          <p:cNvPicPr>
            <a:picLocks noChangeAspect="1" noChangeArrowheads="1"/>
          </p:cNvPicPr>
          <p:nvPr/>
        </p:nvPicPr>
        <p:blipFill>
          <a:blip r:embed="rId2" cstate="print"/>
          <a:srcRect l="6987" t="5556" r="7774" b="5556"/>
          <a:stretch>
            <a:fillRect/>
          </a:stretch>
        </p:blipFill>
        <p:spPr bwMode="auto">
          <a:xfrm>
            <a:off x="541020" y="2124075"/>
            <a:ext cx="4183380" cy="329184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l="6987" t="5556" r="6376" b="5556"/>
          <a:stretch>
            <a:fillRect/>
          </a:stretch>
        </p:blipFill>
        <p:spPr bwMode="auto">
          <a:xfrm>
            <a:off x="4815840" y="2133600"/>
            <a:ext cx="4251960" cy="3291840"/>
          </a:xfrm>
          <a:prstGeom prst="rect">
            <a:avLst/>
          </a:prstGeom>
          <a:noFill/>
          <a:ln w="9525">
            <a:noFill/>
            <a:miter lim="800000"/>
            <a:headEnd/>
            <a:tailEnd/>
          </a:ln>
          <a:effectLst/>
        </p:spPr>
      </p:pic>
      <p:sp>
        <p:nvSpPr>
          <p:cNvPr id="7" name="TextBox 6"/>
          <p:cNvSpPr txBox="1"/>
          <p:nvPr/>
        </p:nvSpPr>
        <p:spPr>
          <a:xfrm rot="16200000">
            <a:off x="-194983" y="3569423"/>
            <a:ext cx="1010341"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Inc %</a:t>
            </a:r>
            <a:endParaRPr lang="en-US" sz="2400" dirty="0">
              <a:solidFill>
                <a:srgbClr val="002D6A"/>
              </a:solidFill>
              <a:latin typeface="Tahoma" pitchFamily="34" charset="0"/>
              <a:ea typeface="Tahoma" pitchFamily="34" charset="0"/>
              <a:cs typeface="Tahoma" pitchFamily="34" charset="0"/>
            </a:endParaRPr>
          </a:p>
        </p:txBody>
      </p:sp>
      <p:sp>
        <p:nvSpPr>
          <p:cNvPr id="8" name="TextBox 7"/>
          <p:cNvSpPr txBox="1"/>
          <p:nvPr/>
        </p:nvSpPr>
        <p:spPr>
          <a:xfrm>
            <a:off x="2286000" y="5425440"/>
            <a:ext cx="928780"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AT %</a:t>
            </a:r>
            <a:endParaRPr lang="en-US" sz="2400" dirty="0">
              <a:solidFill>
                <a:srgbClr val="002D6A"/>
              </a:solidFill>
              <a:latin typeface="Tahoma" pitchFamily="34" charset="0"/>
              <a:ea typeface="Tahoma" pitchFamily="34" charset="0"/>
              <a:cs typeface="Tahoma" pitchFamily="34" charset="0"/>
            </a:endParaRPr>
          </a:p>
        </p:txBody>
      </p:sp>
      <p:sp>
        <p:nvSpPr>
          <p:cNvPr id="9" name="TextBox 8"/>
          <p:cNvSpPr txBox="1"/>
          <p:nvPr/>
        </p:nvSpPr>
        <p:spPr>
          <a:xfrm>
            <a:off x="6553200" y="5419725"/>
            <a:ext cx="928780"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AT %</a:t>
            </a:r>
            <a:endParaRPr lang="en-US" sz="2400" dirty="0">
              <a:solidFill>
                <a:srgbClr val="002D6A"/>
              </a:solidFill>
              <a:latin typeface="Tahoma" pitchFamily="34" charset="0"/>
              <a:ea typeface="Tahoma" pitchFamily="34" charset="0"/>
              <a:cs typeface="Tahoma" pitchFamily="34" charset="0"/>
            </a:endParaRPr>
          </a:p>
        </p:txBody>
      </p:sp>
      <p:sp>
        <p:nvSpPr>
          <p:cNvPr id="10" name="Title 3"/>
          <p:cNvSpPr txBox="1">
            <a:spLocks/>
          </p:cNvSpPr>
          <p:nvPr/>
        </p:nvSpPr>
        <p:spPr>
          <a:xfrm>
            <a:off x="914400" y="320702"/>
            <a:ext cx="7315200" cy="6397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002D6A"/>
                </a:solidFill>
                <a:effectLst/>
                <a:uLnTx/>
                <a:uFillTx/>
                <a:latin typeface="Tahoma" pitchFamily="34" charset="0"/>
                <a:ea typeface="Tahoma" pitchFamily="34" charset="0"/>
                <a:cs typeface="Tahoma" pitchFamily="34" charset="0"/>
              </a:rPr>
              <a:t>Mixture 2 &amp; 3:  2:1, 2-person</a:t>
            </a:r>
            <a:endParaRPr kumimoji="0" lang="en-US" sz="3000" b="0" i="0" u="none" strike="noStrike" kern="1200" cap="none" spc="0" normalizeH="0" baseline="0" noProof="0" dirty="0">
              <a:ln>
                <a:noFill/>
              </a:ln>
              <a:solidFill>
                <a:srgbClr val="002D6A"/>
              </a:solidFill>
              <a:effectLst/>
              <a:uLnTx/>
              <a:uFillTx/>
              <a:latin typeface="Tahoma" pitchFamily="34" charset="0"/>
              <a:ea typeface="Tahoma" pitchFamily="34" charset="0"/>
              <a:cs typeface="Tahoma" pitchFamily="34" charset="0"/>
            </a:endParaRPr>
          </a:p>
        </p:txBody>
      </p:sp>
      <p:sp>
        <p:nvSpPr>
          <p:cNvPr id="11" name="TextBox 10"/>
          <p:cNvSpPr txBox="1"/>
          <p:nvPr/>
        </p:nvSpPr>
        <p:spPr>
          <a:xfrm>
            <a:off x="1828800" y="1543824"/>
            <a:ext cx="1706749"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2:1, w/ Ref</a:t>
            </a:r>
            <a:endParaRPr lang="en-US" sz="2400" dirty="0">
              <a:solidFill>
                <a:srgbClr val="002D6A"/>
              </a:solidFill>
              <a:latin typeface="Tahoma" pitchFamily="34" charset="0"/>
              <a:ea typeface="Tahoma" pitchFamily="34" charset="0"/>
              <a:cs typeface="Tahoma" pitchFamily="34" charset="0"/>
            </a:endParaRPr>
          </a:p>
        </p:txBody>
      </p:sp>
      <p:sp>
        <p:nvSpPr>
          <p:cNvPr id="12" name="TextBox 11"/>
          <p:cNvSpPr txBox="1"/>
          <p:nvPr/>
        </p:nvSpPr>
        <p:spPr>
          <a:xfrm>
            <a:off x="5943600" y="1543824"/>
            <a:ext cx="1873462"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2:1, w/o Ref</a:t>
            </a:r>
            <a:endParaRPr lang="en-US" sz="2400" dirty="0">
              <a:solidFill>
                <a:srgbClr val="002D6A"/>
              </a:solidFill>
              <a:latin typeface="Tahoma" pitchFamily="34" charset="0"/>
              <a:ea typeface="Tahoma" pitchFamily="34" charset="0"/>
              <a:cs typeface="Tahoma" pitchFamily="34" charset="0"/>
            </a:endParaRPr>
          </a:p>
        </p:txBody>
      </p:sp>
      <p:sp>
        <p:nvSpPr>
          <p:cNvPr id="13" name="TextBox 12"/>
          <p:cNvSpPr txBox="1"/>
          <p:nvPr/>
        </p:nvSpPr>
        <p:spPr>
          <a:xfrm>
            <a:off x="3124200" y="1171545"/>
            <a:ext cx="3238387" cy="400110"/>
          </a:xfrm>
          <a:prstGeom prst="rect">
            <a:avLst/>
          </a:prstGeom>
          <a:noFill/>
        </p:spPr>
        <p:txBody>
          <a:bodyPr wrap="none" rtlCol="0">
            <a:spAutoFit/>
          </a:bodyPr>
          <a:lstStyle/>
          <a:p>
            <a:r>
              <a:rPr lang="en-US" sz="2000" dirty="0" smtClean="0">
                <a:solidFill>
                  <a:srgbClr val="002D6A"/>
                </a:solidFill>
                <a:latin typeface="Tahoma" pitchFamily="34" charset="0"/>
                <a:ea typeface="Tahoma" pitchFamily="34" charset="0"/>
                <a:cs typeface="Tahoma" pitchFamily="34" charset="0"/>
              </a:rPr>
              <a:t>Major and Minor Combined</a:t>
            </a:r>
            <a:endParaRPr lang="en-US" sz="2000" dirty="0">
              <a:solidFill>
                <a:srgbClr val="002D6A"/>
              </a:solidFill>
              <a:latin typeface="Tahoma" pitchFamily="34" charset="0"/>
              <a:ea typeface="Tahoma" pitchFamily="34" charset="0"/>
              <a:cs typeface="Tahoma" pitchFamily="34" charset="0"/>
            </a:endParaRPr>
          </a:p>
        </p:txBody>
      </p:sp>
      <p:grpSp>
        <p:nvGrpSpPr>
          <p:cNvPr id="14" name="Group 13"/>
          <p:cNvGrpSpPr/>
          <p:nvPr/>
        </p:nvGrpSpPr>
        <p:grpSpPr>
          <a:xfrm>
            <a:off x="3057525" y="2333625"/>
            <a:ext cx="1526335" cy="1143000"/>
            <a:chOff x="5788865" y="1466850"/>
            <a:chExt cx="1526335" cy="1143000"/>
          </a:xfrm>
        </p:grpSpPr>
        <p:sp>
          <p:nvSpPr>
            <p:cNvPr id="15" name="Rectangle 14"/>
            <p:cNvSpPr/>
            <p:nvPr/>
          </p:nvSpPr>
          <p:spPr>
            <a:xfrm>
              <a:off x="5791200" y="1466850"/>
              <a:ext cx="152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3"/>
            <p:cNvPicPr>
              <a:picLocks noChangeAspect="1" noChangeArrowheads="1"/>
            </p:cNvPicPr>
            <p:nvPr/>
          </p:nvPicPr>
          <p:blipFill>
            <a:blip r:embed="rId4" cstate="print"/>
            <a:srcRect l="70688" t="13146" r="23258" b="74354"/>
            <a:stretch>
              <a:fillRect/>
            </a:stretch>
          </p:blipFill>
          <p:spPr bwMode="auto">
            <a:xfrm>
              <a:off x="5788865" y="1828800"/>
              <a:ext cx="442820" cy="685800"/>
            </a:xfrm>
            <a:prstGeom prst="rect">
              <a:avLst/>
            </a:prstGeom>
            <a:noFill/>
            <a:ln w="9525">
              <a:noFill/>
              <a:miter lim="800000"/>
              <a:headEnd/>
              <a:tailEnd/>
            </a:ln>
            <a:effectLst/>
          </p:spPr>
        </p:pic>
        <p:sp>
          <p:nvSpPr>
            <p:cNvPr id="17" name="TextBox 16"/>
            <p:cNvSpPr txBox="1"/>
            <p:nvPr/>
          </p:nvSpPr>
          <p:spPr>
            <a:xfrm>
              <a:off x="6127535" y="1724025"/>
              <a:ext cx="832279"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Median</a:t>
              </a:r>
              <a:endParaRPr lang="en-US" sz="1600" dirty="0">
                <a:latin typeface="Tahoma" pitchFamily="34" charset="0"/>
                <a:ea typeface="Tahoma" pitchFamily="34" charset="0"/>
                <a:cs typeface="Tahoma" pitchFamily="34" charset="0"/>
              </a:endParaRPr>
            </a:p>
          </p:txBody>
        </p:sp>
        <p:sp>
          <p:nvSpPr>
            <p:cNvPr id="18" name="TextBox 17"/>
            <p:cNvSpPr txBox="1"/>
            <p:nvPr/>
          </p:nvSpPr>
          <p:spPr>
            <a:xfrm>
              <a:off x="6127535" y="2004596"/>
              <a:ext cx="1035861"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Method 1</a:t>
              </a:r>
              <a:endParaRPr lang="en-US" sz="1600" dirty="0">
                <a:latin typeface="Tahoma" pitchFamily="34" charset="0"/>
                <a:ea typeface="Tahoma" pitchFamily="34" charset="0"/>
                <a:cs typeface="Tahoma" pitchFamily="34" charset="0"/>
              </a:endParaRPr>
            </a:p>
          </p:txBody>
        </p:sp>
        <p:sp>
          <p:nvSpPr>
            <p:cNvPr id="19" name="TextBox 18"/>
            <p:cNvSpPr txBox="1"/>
            <p:nvPr/>
          </p:nvSpPr>
          <p:spPr>
            <a:xfrm>
              <a:off x="6124575" y="2261771"/>
              <a:ext cx="1035861"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Method 2</a:t>
              </a:r>
              <a:endParaRPr lang="en-US" sz="1600" dirty="0">
                <a:latin typeface="Tahoma" pitchFamily="34" charset="0"/>
                <a:ea typeface="Tahoma" pitchFamily="34" charset="0"/>
                <a:cs typeface="Tahoma" pitchFamily="34" charset="0"/>
              </a:endParaRPr>
            </a:p>
          </p:txBody>
        </p:sp>
      </p:grpSp>
      <p:grpSp>
        <p:nvGrpSpPr>
          <p:cNvPr id="20" name="Group 19"/>
          <p:cNvGrpSpPr/>
          <p:nvPr/>
        </p:nvGrpSpPr>
        <p:grpSpPr>
          <a:xfrm>
            <a:off x="7293815" y="2333625"/>
            <a:ext cx="1526335" cy="1143000"/>
            <a:chOff x="5788865" y="1466850"/>
            <a:chExt cx="1526335" cy="1143000"/>
          </a:xfrm>
        </p:grpSpPr>
        <p:sp>
          <p:nvSpPr>
            <p:cNvPr id="21" name="Rectangle 20"/>
            <p:cNvSpPr/>
            <p:nvPr/>
          </p:nvSpPr>
          <p:spPr>
            <a:xfrm>
              <a:off x="5791200" y="1466850"/>
              <a:ext cx="152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3"/>
            <p:cNvPicPr>
              <a:picLocks noChangeAspect="1" noChangeArrowheads="1"/>
            </p:cNvPicPr>
            <p:nvPr/>
          </p:nvPicPr>
          <p:blipFill>
            <a:blip r:embed="rId4" cstate="print"/>
            <a:srcRect l="70688" t="13146" r="23258" b="74354"/>
            <a:stretch>
              <a:fillRect/>
            </a:stretch>
          </p:blipFill>
          <p:spPr bwMode="auto">
            <a:xfrm>
              <a:off x="5788865" y="1828800"/>
              <a:ext cx="442820" cy="685800"/>
            </a:xfrm>
            <a:prstGeom prst="rect">
              <a:avLst/>
            </a:prstGeom>
            <a:noFill/>
            <a:ln w="9525">
              <a:noFill/>
              <a:miter lim="800000"/>
              <a:headEnd/>
              <a:tailEnd/>
            </a:ln>
            <a:effectLst/>
          </p:spPr>
        </p:pic>
        <p:sp>
          <p:nvSpPr>
            <p:cNvPr id="23" name="TextBox 22"/>
            <p:cNvSpPr txBox="1"/>
            <p:nvPr/>
          </p:nvSpPr>
          <p:spPr>
            <a:xfrm>
              <a:off x="6127535" y="1724025"/>
              <a:ext cx="832279"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Median</a:t>
              </a:r>
              <a:endParaRPr lang="en-US" sz="1600" dirty="0">
                <a:latin typeface="Tahoma" pitchFamily="34" charset="0"/>
                <a:ea typeface="Tahoma" pitchFamily="34" charset="0"/>
                <a:cs typeface="Tahoma" pitchFamily="34" charset="0"/>
              </a:endParaRPr>
            </a:p>
          </p:txBody>
        </p:sp>
        <p:sp>
          <p:nvSpPr>
            <p:cNvPr id="24" name="TextBox 23"/>
            <p:cNvSpPr txBox="1"/>
            <p:nvPr/>
          </p:nvSpPr>
          <p:spPr>
            <a:xfrm>
              <a:off x="6127535" y="2004596"/>
              <a:ext cx="1035861"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Method 1</a:t>
              </a:r>
              <a:endParaRPr lang="en-US" sz="1600" dirty="0">
                <a:latin typeface="Tahoma" pitchFamily="34" charset="0"/>
                <a:ea typeface="Tahoma" pitchFamily="34" charset="0"/>
                <a:cs typeface="Tahoma" pitchFamily="34" charset="0"/>
              </a:endParaRPr>
            </a:p>
          </p:txBody>
        </p:sp>
        <p:sp>
          <p:nvSpPr>
            <p:cNvPr id="25" name="TextBox 24"/>
            <p:cNvSpPr txBox="1"/>
            <p:nvPr/>
          </p:nvSpPr>
          <p:spPr>
            <a:xfrm>
              <a:off x="6124575" y="2261771"/>
              <a:ext cx="1035861" cy="338554"/>
            </a:xfrm>
            <a:prstGeom prst="rect">
              <a:avLst/>
            </a:prstGeom>
            <a:noFill/>
          </p:spPr>
          <p:txBody>
            <a:bodyPr wrap="none" rtlCol="0">
              <a:spAutoFit/>
            </a:bodyPr>
            <a:lstStyle/>
            <a:p>
              <a:r>
                <a:rPr lang="en-US" sz="1600" dirty="0" smtClean="0">
                  <a:latin typeface="Tahoma" pitchFamily="34" charset="0"/>
                  <a:ea typeface="Tahoma" pitchFamily="34" charset="0"/>
                  <a:cs typeface="Tahoma" pitchFamily="34" charset="0"/>
                </a:rPr>
                <a:t>Method 2</a:t>
              </a:r>
              <a:endParaRPr lang="en-US" sz="1600" dirty="0">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A729A38-1D58-42E8-99E7-72F367851E73}" type="slidenum">
              <a:rPr lang="en-US" smtClean="0"/>
              <a:pPr/>
              <a:t>14</a:t>
            </a:fld>
            <a:endParaRPr lang="en-US" dirty="0"/>
          </a:p>
        </p:txBody>
      </p:sp>
      <p:sp>
        <p:nvSpPr>
          <p:cNvPr id="4" name="Title 3"/>
          <p:cNvSpPr>
            <a:spLocks noGrp="1"/>
          </p:cNvSpPr>
          <p:nvPr>
            <p:ph type="title"/>
          </p:nvPr>
        </p:nvSpPr>
        <p:spPr/>
        <p:txBody>
          <a:bodyPr/>
          <a:lstStyle/>
          <a:p>
            <a:r>
              <a:rPr lang="en-US" dirty="0" smtClean="0"/>
              <a:t>Mixture 5:  3-person, 4:1:1 w/ Ref</a:t>
            </a:r>
            <a:endParaRPr lang="en-US" dirty="0"/>
          </a:p>
        </p:txBody>
      </p:sp>
      <p:pic>
        <p:nvPicPr>
          <p:cNvPr id="33794" name="Picture 2"/>
          <p:cNvPicPr>
            <a:picLocks noChangeAspect="1" noChangeArrowheads="1"/>
          </p:cNvPicPr>
          <p:nvPr/>
        </p:nvPicPr>
        <p:blipFill>
          <a:blip r:embed="rId2" cstate="print"/>
          <a:srcRect t="5556"/>
          <a:stretch>
            <a:fillRect/>
          </a:stretch>
        </p:blipFill>
        <p:spPr bwMode="auto">
          <a:xfrm>
            <a:off x="914400" y="1143000"/>
            <a:ext cx="7315200" cy="5181600"/>
          </a:xfrm>
          <a:prstGeom prst="rect">
            <a:avLst/>
          </a:prstGeom>
          <a:noFill/>
          <a:ln w="9525">
            <a:noFill/>
            <a:miter lim="800000"/>
            <a:headEnd/>
            <a:tailEnd/>
          </a:ln>
          <a:effectLst/>
        </p:spPr>
      </p:pic>
      <p:sp>
        <p:nvSpPr>
          <p:cNvPr id="6" name="TextBox 5"/>
          <p:cNvSpPr txBox="1"/>
          <p:nvPr/>
        </p:nvSpPr>
        <p:spPr>
          <a:xfrm rot="16200000">
            <a:off x="773977" y="3569423"/>
            <a:ext cx="742511"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GIM</a:t>
            </a:r>
            <a:endParaRPr lang="en-US" sz="2400" dirty="0">
              <a:solidFill>
                <a:srgbClr val="002D6A"/>
              </a:solidFill>
              <a:latin typeface="Tahoma" pitchFamily="34" charset="0"/>
              <a:ea typeface="Tahoma" pitchFamily="34" charset="0"/>
              <a:cs typeface="Tahoma" pitchFamily="34" charset="0"/>
            </a:endParaRPr>
          </a:p>
        </p:txBody>
      </p:sp>
      <p:cxnSp>
        <p:nvCxnSpPr>
          <p:cNvPr id="7" name="Straight Arrow Connector 6"/>
          <p:cNvCxnSpPr/>
          <p:nvPr/>
        </p:nvCxnSpPr>
        <p:spPr>
          <a:xfrm flipV="1">
            <a:off x="2419350" y="2209800"/>
            <a:ext cx="552450" cy="3124200"/>
          </a:xfrm>
          <a:prstGeom prst="straightConnector1">
            <a:avLst/>
          </a:prstGeom>
          <a:ln w="19050">
            <a:prstDash val="sysDot"/>
            <a:tailEnd type="arrow"/>
          </a:ln>
        </p:spPr>
        <p:style>
          <a:lnRef idx="1">
            <a:schemeClr val="accent6"/>
          </a:lnRef>
          <a:fillRef idx="0">
            <a:schemeClr val="accent6"/>
          </a:fillRef>
          <a:effectRef idx="0">
            <a:schemeClr val="accent6"/>
          </a:effectRef>
          <a:fontRef idx="minor">
            <a:schemeClr val="tx1"/>
          </a:fontRef>
        </p:style>
      </p:cxnSp>
      <p:sp>
        <p:nvSpPr>
          <p:cNvPr id="14" name="Rectangle 13"/>
          <p:cNvSpPr/>
          <p:nvPr/>
        </p:nvSpPr>
        <p:spPr>
          <a:xfrm>
            <a:off x="1490365" y="5791200"/>
            <a:ext cx="2205335"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D6A"/>
                </a:solidFill>
                <a:latin typeface="Tahoma" pitchFamily="34" charset="0"/>
                <a:ea typeface="Tahoma" pitchFamily="34" charset="0"/>
                <a:cs typeface="Tahoma" pitchFamily="34" charset="0"/>
              </a:rPr>
              <a:t>Method 1   Method 2</a:t>
            </a:r>
            <a:endParaRPr lang="en-US" sz="1600" dirty="0">
              <a:solidFill>
                <a:srgbClr val="002D6A"/>
              </a:solidFill>
              <a:latin typeface="Tahoma" pitchFamily="34" charset="0"/>
              <a:ea typeface="Tahoma" pitchFamily="34" charset="0"/>
              <a:cs typeface="Tahoma" pitchFamily="34" charset="0"/>
            </a:endParaRPr>
          </a:p>
        </p:txBody>
      </p:sp>
      <p:grpSp>
        <p:nvGrpSpPr>
          <p:cNvPr id="15" name="Group 14"/>
          <p:cNvGrpSpPr/>
          <p:nvPr/>
        </p:nvGrpSpPr>
        <p:grpSpPr>
          <a:xfrm>
            <a:off x="3600450" y="5791200"/>
            <a:ext cx="4114800" cy="348734"/>
            <a:chOff x="3581400" y="5867400"/>
            <a:chExt cx="4114800" cy="348734"/>
          </a:xfrm>
        </p:grpSpPr>
        <p:sp>
          <p:nvSpPr>
            <p:cNvPr id="16" name="Rectangle 15"/>
            <p:cNvSpPr/>
            <p:nvPr/>
          </p:nvSpPr>
          <p:spPr>
            <a:xfrm>
              <a:off x="3581400" y="5867400"/>
              <a:ext cx="4114800"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D6A"/>
                </a:solidFill>
                <a:latin typeface="Tahoma" pitchFamily="34" charset="0"/>
                <a:ea typeface="Tahoma" pitchFamily="34" charset="0"/>
                <a:cs typeface="Tahoma" pitchFamily="34" charset="0"/>
              </a:endParaRPr>
            </a:p>
          </p:txBody>
        </p:sp>
        <p:sp>
          <p:nvSpPr>
            <p:cNvPr id="17" name="TextBox 16"/>
            <p:cNvSpPr txBox="1"/>
            <p:nvPr/>
          </p:nvSpPr>
          <p:spPr>
            <a:xfrm>
              <a:off x="3695700" y="5875377"/>
              <a:ext cx="3886200" cy="338554"/>
            </a:xfrm>
            <a:prstGeom prst="rect">
              <a:avLst/>
            </a:prstGeom>
            <a:noFill/>
          </p:spPr>
          <p:txBody>
            <a:bodyPr wrap="square" rtlCol="0">
              <a:spAutoFit/>
            </a:bodyPr>
            <a:lstStyle/>
            <a:p>
              <a:r>
                <a:rPr lang="en-US" sz="1600" dirty="0" smtClean="0">
                  <a:solidFill>
                    <a:srgbClr val="002D6A"/>
                  </a:solidFill>
                  <a:latin typeface="Tahoma" pitchFamily="34" charset="0"/>
                  <a:ea typeface="Tahoma" pitchFamily="34" charset="0"/>
                  <a:cs typeface="Tahoma" pitchFamily="34" charset="0"/>
                </a:rPr>
                <a:t>B           C           D           E           F</a:t>
              </a:r>
            </a:p>
          </p:txBody>
        </p:sp>
      </p:grpSp>
      <p:sp>
        <p:nvSpPr>
          <p:cNvPr id="18" name="Rectangle 17"/>
          <p:cNvSpPr/>
          <p:nvPr/>
        </p:nvSpPr>
        <p:spPr>
          <a:xfrm>
            <a:off x="1490365" y="6057900"/>
            <a:ext cx="2205335"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D6A"/>
                </a:solidFill>
                <a:latin typeface="Tahoma" pitchFamily="34" charset="0"/>
                <a:ea typeface="Tahoma" pitchFamily="34" charset="0"/>
                <a:cs typeface="Tahoma" pitchFamily="34" charset="0"/>
              </a:rPr>
              <a:t>Lab A</a:t>
            </a:r>
            <a:endParaRPr lang="en-US" sz="1600" dirty="0">
              <a:solidFill>
                <a:srgbClr val="002D6A"/>
              </a:solidFill>
              <a:latin typeface="Tahoma" pitchFamily="34" charset="0"/>
              <a:ea typeface="Tahoma" pitchFamily="34" charset="0"/>
              <a:cs typeface="Tahoma" pitchFamily="34" charset="0"/>
            </a:endParaRPr>
          </a:p>
        </p:txBody>
      </p:sp>
      <p:sp>
        <p:nvSpPr>
          <p:cNvPr id="19" name="Rectangle 18"/>
          <p:cNvSpPr/>
          <p:nvPr/>
        </p:nvSpPr>
        <p:spPr>
          <a:xfrm>
            <a:off x="1600200" y="5830669"/>
            <a:ext cx="2000250" cy="556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A729A38-1D58-42E8-99E7-72F367851E73}" type="slidenum">
              <a:rPr lang="en-US" smtClean="0"/>
              <a:pPr/>
              <a:t>15</a:t>
            </a:fld>
            <a:endParaRPr lang="en-US" dirty="0"/>
          </a:p>
        </p:txBody>
      </p:sp>
      <p:sp>
        <p:nvSpPr>
          <p:cNvPr id="4" name="Title 3"/>
          <p:cNvSpPr>
            <a:spLocks noGrp="1"/>
          </p:cNvSpPr>
          <p:nvPr>
            <p:ph type="title"/>
          </p:nvPr>
        </p:nvSpPr>
        <p:spPr/>
        <p:txBody>
          <a:bodyPr/>
          <a:lstStyle/>
          <a:p>
            <a:r>
              <a:rPr lang="en-US" dirty="0" smtClean="0"/>
              <a:t>Mixture 5:  4:1:1 w/ ref (Major)</a:t>
            </a:r>
            <a:endParaRPr lang="en-US" dirty="0"/>
          </a:p>
        </p:txBody>
      </p:sp>
      <p:sp>
        <p:nvSpPr>
          <p:cNvPr id="9" name="TextBox 8"/>
          <p:cNvSpPr txBox="1"/>
          <p:nvPr/>
        </p:nvSpPr>
        <p:spPr>
          <a:xfrm rot="16200000">
            <a:off x="596329" y="3514005"/>
            <a:ext cx="936475"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AF %</a:t>
            </a:r>
            <a:endParaRPr lang="en-US" sz="2400" dirty="0">
              <a:solidFill>
                <a:srgbClr val="002D6A"/>
              </a:solidFill>
              <a:latin typeface="Tahoma" pitchFamily="34" charset="0"/>
              <a:ea typeface="Tahoma" pitchFamily="34" charset="0"/>
              <a:cs typeface="Tahoma" pitchFamily="34" charset="0"/>
            </a:endParaRPr>
          </a:p>
        </p:txBody>
      </p:sp>
      <p:sp>
        <p:nvSpPr>
          <p:cNvPr id="10" name="TextBox 9"/>
          <p:cNvSpPr txBox="1"/>
          <p:nvPr/>
        </p:nvSpPr>
        <p:spPr>
          <a:xfrm>
            <a:off x="4267199" y="6167735"/>
            <a:ext cx="928780"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AT %</a:t>
            </a:r>
            <a:endParaRPr lang="en-US" sz="2400" dirty="0">
              <a:solidFill>
                <a:srgbClr val="002D6A"/>
              </a:solidFill>
              <a:latin typeface="Tahoma" pitchFamily="34" charset="0"/>
              <a:ea typeface="Tahoma" pitchFamily="34" charset="0"/>
              <a:cs typeface="Tahoma" pitchFamily="34" charset="0"/>
            </a:endParaRPr>
          </a:p>
        </p:txBody>
      </p:sp>
      <p:pic>
        <p:nvPicPr>
          <p:cNvPr id="4099" name="Picture 3"/>
          <p:cNvPicPr>
            <a:picLocks noChangeAspect="1" noChangeArrowheads="1"/>
          </p:cNvPicPr>
          <p:nvPr/>
        </p:nvPicPr>
        <p:blipFill>
          <a:blip r:embed="rId2" cstate="print"/>
          <a:srcRect l="8181" t="4885" r="7968" b="5138"/>
          <a:stretch>
            <a:fillRect/>
          </a:stretch>
        </p:blipFill>
        <p:spPr bwMode="auto">
          <a:xfrm>
            <a:off x="1495425" y="1143000"/>
            <a:ext cx="6248400" cy="5059336"/>
          </a:xfrm>
          <a:prstGeom prst="rect">
            <a:avLst/>
          </a:prstGeom>
          <a:noFill/>
          <a:ln w="9525">
            <a:noFill/>
            <a:miter lim="800000"/>
            <a:headEnd/>
            <a:tailEnd/>
          </a:ln>
          <a:effectLst/>
        </p:spPr>
      </p:pic>
      <p:grpSp>
        <p:nvGrpSpPr>
          <p:cNvPr id="13" name="Group 12"/>
          <p:cNvGrpSpPr/>
          <p:nvPr/>
        </p:nvGrpSpPr>
        <p:grpSpPr>
          <a:xfrm>
            <a:off x="5838825" y="1447800"/>
            <a:ext cx="1752600" cy="1600200"/>
            <a:chOff x="6019800" y="1295400"/>
            <a:chExt cx="1752600" cy="1600200"/>
          </a:xfrm>
        </p:grpSpPr>
        <p:pic>
          <p:nvPicPr>
            <p:cNvPr id="14" name="Picture 3"/>
            <p:cNvPicPr>
              <a:picLocks noChangeAspect="1" noChangeArrowheads="1"/>
            </p:cNvPicPr>
            <p:nvPr/>
          </p:nvPicPr>
          <p:blipFill>
            <a:blip r:embed="rId3" cstate="print"/>
            <a:srcRect l="66990" t="10649" r="10680" b="62166"/>
            <a:stretch>
              <a:fillRect/>
            </a:stretch>
          </p:blipFill>
          <p:spPr bwMode="auto">
            <a:xfrm>
              <a:off x="6019800" y="1295400"/>
              <a:ext cx="1752600" cy="1600200"/>
            </a:xfrm>
            <a:prstGeom prst="rect">
              <a:avLst/>
            </a:prstGeom>
            <a:noFill/>
            <a:ln w="9525">
              <a:noFill/>
              <a:miter lim="800000"/>
              <a:headEnd/>
              <a:tailEnd/>
            </a:ln>
            <a:effectLst/>
          </p:spPr>
        </p:pic>
        <p:sp>
          <p:nvSpPr>
            <p:cNvPr id="15" name="Rectangle 14"/>
            <p:cNvSpPr/>
            <p:nvPr/>
          </p:nvSpPr>
          <p:spPr>
            <a:xfrm>
              <a:off x="6629400" y="1390650"/>
              <a:ext cx="1066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tx1"/>
                  </a:solidFill>
                  <a:latin typeface="Tahoma" pitchFamily="34" charset="0"/>
                  <a:ea typeface="Tahoma" pitchFamily="34" charset="0"/>
                  <a:cs typeface="Tahoma" pitchFamily="34" charset="0"/>
                </a:rPr>
                <a:t>Method 2</a:t>
              </a:r>
              <a:endParaRPr lang="en-US" sz="1500" dirty="0">
                <a:solidFill>
                  <a:schemeClr val="tx1"/>
                </a:solidFill>
                <a:latin typeface="Tahoma" pitchFamily="34" charset="0"/>
                <a:ea typeface="Tahoma" pitchFamily="34" charset="0"/>
                <a:cs typeface="Tahoma" pitchFamily="34" charset="0"/>
              </a:endParaRPr>
            </a:p>
          </p:txBody>
        </p:sp>
        <p:sp>
          <p:nvSpPr>
            <p:cNvPr id="16" name="Rectangle 15"/>
            <p:cNvSpPr/>
            <p:nvPr/>
          </p:nvSpPr>
          <p:spPr>
            <a:xfrm>
              <a:off x="6629400" y="1905000"/>
              <a:ext cx="1066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tx1"/>
                  </a:solidFill>
                  <a:latin typeface="Tahoma" pitchFamily="34" charset="0"/>
                  <a:ea typeface="Tahoma" pitchFamily="34" charset="0"/>
                  <a:cs typeface="Tahoma" pitchFamily="34" charset="0"/>
                </a:rPr>
                <a:t>Method 1</a:t>
              </a:r>
            </a:p>
          </p:txBody>
        </p:sp>
      </p:grpSp>
      <p:cxnSp>
        <p:nvCxnSpPr>
          <p:cNvPr id="18" name="Straight Arrow Connector 17"/>
          <p:cNvCxnSpPr/>
          <p:nvPr/>
        </p:nvCxnSpPr>
        <p:spPr>
          <a:xfrm flipV="1">
            <a:off x="4076700" y="4991100"/>
            <a:ext cx="2971800" cy="76200"/>
          </a:xfrm>
          <a:prstGeom prst="straightConnector1">
            <a:avLst/>
          </a:prstGeom>
          <a:ln w="190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05000" y="1447800"/>
            <a:ext cx="1676400" cy="523220"/>
          </a:xfrm>
          <a:prstGeom prst="rect">
            <a:avLst/>
          </a:prstGeom>
          <a:noFill/>
        </p:spPr>
        <p:txBody>
          <a:bodyPr wrap="square" rtlCol="0">
            <a:spAutoFit/>
          </a:bodyPr>
          <a:lstStyle/>
          <a:p>
            <a:r>
              <a:rPr lang="en-US" sz="1400" dirty="0" smtClean="0">
                <a:solidFill>
                  <a:srgbClr val="002D6A"/>
                </a:solidFill>
                <a:latin typeface="Tahoma" pitchFamily="34" charset="0"/>
                <a:ea typeface="Tahoma" pitchFamily="34" charset="0"/>
                <a:cs typeface="Tahoma" pitchFamily="34" charset="0"/>
              </a:rPr>
              <a:t>Major and Minors Combined</a:t>
            </a:r>
            <a:endParaRPr lang="en-US" sz="1400" dirty="0">
              <a:solidFill>
                <a:srgbClr val="002D6A"/>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A729A38-1D58-42E8-99E7-72F367851E73}" type="slidenum">
              <a:rPr lang="en-US" smtClean="0"/>
              <a:pPr/>
              <a:t>16</a:t>
            </a:fld>
            <a:endParaRPr lang="en-US" dirty="0"/>
          </a:p>
        </p:txBody>
      </p:sp>
      <p:sp>
        <p:nvSpPr>
          <p:cNvPr id="4" name="Title 3"/>
          <p:cNvSpPr>
            <a:spLocks noGrp="1"/>
          </p:cNvSpPr>
          <p:nvPr>
            <p:ph type="title"/>
          </p:nvPr>
        </p:nvSpPr>
        <p:spPr/>
        <p:txBody>
          <a:bodyPr/>
          <a:lstStyle/>
          <a:p>
            <a:r>
              <a:rPr lang="en-US" dirty="0" smtClean="0"/>
              <a:t>Mixture 6:  Box Plot</a:t>
            </a:r>
            <a:endParaRPr lang="en-US" dirty="0"/>
          </a:p>
        </p:txBody>
      </p:sp>
      <p:sp>
        <p:nvSpPr>
          <p:cNvPr id="5" name="Rectangle 4"/>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914400" y="960464"/>
            <a:ext cx="7315200" cy="5486400"/>
          </a:xfrm>
          <a:prstGeom prst="rect">
            <a:avLst/>
          </a:prstGeom>
          <a:noFill/>
          <a:ln w="9525">
            <a:noFill/>
            <a:miter lim="800000"/>
            <a:headEnd/>
            <a:tailEnd/>
          </a:ln>
          <a:effectLst/>
        </p:spPr>
      </p:pic>
      <p:sp>
        <p:nvSpPr>
          <p:cNvPr id="7" name="TextBox 6"/>
          <p:cNvSpPr txBox="1"/>
          <p:nvPr/>
        </p:nvSpPr>
        <p:spPr>
          <a:xfrm rot="16200000">
            <a:off x="773977" y="3569423"/>
            <a:ext cx="742511"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GIM</a:t>
            </a:r>
            <a:endParaRPr lang="en-US" sz="2400" dirty="0">
              <a:solidFill>
                <a:srgbClr val="002D6A"/>
              </a:solidFill>
              <a:latin typeface="Tahoma" pitchFamily="34" charset="0"/>
              <a:ea typeface="Tahoma" pitchFamily="34" charset="0"/>
              <a:cs typeface="Tahoma" pitchFamily="34" charset="0"/>
            </a:endParaRPr>
          </a:p>
        </p:txBody>
      </p:sp>
      <p:cxnSp>
        <p:nvCxnSpPr>
          <p:cNvPr id="9" name="Straight Arrow Connector 8"/>
          <p:cNvCxnSpPr/>
          <p:nvPr/>
        </p:nvCxnSpPr>
        <p:spPr>
          <a:xfrm flipV="1">
            <a:off x="2419350" y="2667000"/>
            <a:ext cx="381000" cy="2819400"/>
          </a:xfrm>
          <a:prstGeom prst="straightConnector1">
            <a:avLst/>
          </a:prstGeom>
          <a:ln w="19050">
            <a:prstDash val="sysDot"/>
            <a:tailEnd type="arrow"/>
          </a:ln>
        </p:spPr>
        <p:style>
          <a:lnRef idx="1">
            <a:schemeClr val="accent6"/>
          </a:lnRef>
          <a:fillRef idx="0">
            <a:schemeClr val="accent6"/>
          </a:fillRef>
          <a:effectRef idx="0">
            <a:schemeClr val="accent6"/>
          </a:effectRef>
          <a:fontRef idx="minor">
            <a:schemeClr val="tx1"/>
          </a:fontRef>
        </p:style>
      </p:cxnSp>
      <p:sp>
        <p:nvSpPr>
          <p:cNvPr id="10" name="Rectangle 9"/>
          <p:cNvSpPr/>
          <p:nvPr/>
        </p:nvSpPr>
        <p:spPr>
          <a:xfrm>
            <a:off x="3581400" y="5934075"/>
            <a:ext cx="4114800"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490365" y="5924550"/>
            <a:ext cx="2205335"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D6A"/>
                </a:solidFill>
                <a:latin typeface="Tahoma" pitchFamily="34" charset="0"/>
                <a:ea typeface="Tahoma" pitchFamily="34" charset="0"/>
                <a:cs typeface="Tahoma" pitchFamily="34" charset="0"/>
              </a:rPr>
              <a:t>Method 1   Method 2</a:t>
            </a:r>
            <a:endParaRPr lang="en-US" sz="1600" dirty="0">
              <a:solidFill>
                <a:srgbClr val="002D6A"/>
              </a:solidFill>
              <a:latin typeface="Tahoma" pitchFamily="34" charset="0"/>
              <a:ea typeface="Tahoma" pitchFamily="34" charset="0"/>
              <a:cs typeface="Tahoma" pitchFamily="34" charset="0"/>
            </a:endParaRPr>
          </a:p>
        </p:txBody>
      </p:sp>
      <p:grpSp>
        <p:nvGrpSpPr>
          <p:cNvPr id="16" name="Group 15"/>
          <p:cNvGrpSpPr/>
          <p:nvPr/>
        </p:nvGrpSpPr>
        <p:grpSpPr>
          <a:xfrm>
            <a:off x="3600450" y="5928241"/>
            <a:ext cx="4114800" cy="348734"/>
            <a:chOff x="3581400" y="5867400"/>
            <a:chExt cx="4114800" cy="348734"/>
          </a:xfrm>
        </p:grpSpPr>
        <p:sp>
          <p:nvSpPr>
            <p:cNvPr id="17" name="Rectangle 16"/>
            <p:cNvSpPr/>
            <p:nvPr/>
          </p:nvSpPr>
          <p:spPr>
            <a:xfrm>
              <a:off x="3581400" y="5867400"/>
              <a:ext cx="4114800"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D6A"/>
                </a:solidFill>
                <a:latin typeface="Tahoma" pitchFamily="34" charset="0"/>
                <a:ea typeface="Tahoma" pitchFamily="34" charset="0"/>
                <a:cs typeface="Tahoma" pitchFamily="34" charset="0"/>
              </a:endParaRPr>
            </a:p>
          </p:txBody>
        </p:sp>
        <p:sp>
          <p:nvSpPr>
            <p:cNvPr id="18" name="TextBox 17"/>
            <p:cNvSpPr txBox="1"/>
            <p:nvPr/>
          </p:nvSpPr>
          <p:spPr>
            <a:xfrm>
              <a:off x="3695700" y="5875377"/>
              <a:ext cx="3886200" cy="338554"/>
            </a:xfrm>
            <a:prstGeom prst="rect">
              <a:avLst/>
            </a:prstGeom>
            <a:noFill/>
          </p:spPr>
          <p:txBody>
            <a:bodyPr wrap="square" rtlCol="0">
              <a:spAutoFit/>
            </a:bodyPr>
            <a:lstStyle/>
            <a:p>
              <a:r>
                <a:rPr lang="en-US" sz="1600" dirty="0" smtClean="0">
                  <a:solidFill>
                    <a:srgbClr val="002D6A"/>
                  </a:solidFill>
                  <a:latin typeface="Tahoma" pitchFamily="34" charset="0"/>
                  <a:ea typeface="Tahoma" pitchFamily="34" charset="0"/>
                  <a:cs typeface="Tahoma" pitchFamily="34" charset="0"/>
                </a:rPr>
                <a:t>B           C           D           E           F</a:t>
              </a:r>
            </a:p>
          </p:txBody>
        </p:sp>
      </p:grpSp>
      <p:sp>
        <p:nvSpPr>
          <p:cNvPr id="19" name="Rectangle 18"/>
          <p:cNvSpPr/>
          <p:nvPr/>
        </p:nvSpPr>
        <p:spPr>
          <a:xfrm>
            <a:off x="1490365" y="6200775"/>
            <a:ext cx="2205335" cy="34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D6A"/>
                </a:solidFill>
                <a:latin typeface="Tahoma" pitchFamily="34" charset="0"/>
                <a:ea typeface="Tahoma" pitchFamily="34" charset="0"/>
                <a:cs typeface="Tahoma" pitchFamily="34" charset="0"/>
              </a:rPr>
              <a:t>Lab A</a:t>
            </a:r>
            <a:endParaRPr lang="en-US" sz="1600" dirty="0">
              <a:solidFill>
                <a:srgbClr val="002D6A"/>
              </a:solidFill>
              <a:latin typeface="Tahoma" pitchFamily="34" charset="0"/>
              <a:ea typeface="Tahoma" pitchFamily="34" charset="0"/>
              <a:cs typeface="Tahoma" pitchFamily="34" charset="0"/>
            </a:endParaRPr>
          </a:p>
        </p:txBody>
      </p:sp>
      <p:sp>
        <p:nvSpPr>
          <p:cNvPr id="20" name="Rectangle 19"/>
          <p:cNvSpPr/>
          <p:nvPr/>
        </p:nvSpPr>
        <p:spPr>
          <a:xfrm>
            <a:off x="1609725" y="5958185"/>
            <a:ext cx="2000250" cy="5569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A729A38-1D58-42E8-99E7-72F367851E73}" type="slidenum">
              <a:rPr lang="en-US" smtClean="0"/>
              <a:pPr/>
              <a:t>17</a:t>
            </a:fld>
            <a:endParaRPr lang="en-US" dirty="0"/>
          </a:p>
        </p:txBody>
      </p:sp>
      <p:sp>
        <p:nvSpPr>
          <p:cNvPr id="4" name="Title 3"/>
          <p:cNvSpPr>
            <a:spLocks noGrp="1"/>
          </p:cNvSpPr>
          <p:nvPr>
            <p:ph type="title"/>
          </p:nvPr>
        </p:nvSpPr>
        <p:spPr/>
        <p:txBody>
          <a:bodyPr anchor="t" anchorCtr="0"/>
          <a:lstStyle/>
          <a:p>
            <a:r>
              <a:rPr lang="en-US" dirty="0" smtClean="0"/>
              <a:t>Mixture 6:  3-person, 1:1:1</a:t>
            </a:r>
            <a:endParaRPr lang="en-US" dirty="0"/>
          </a:p>
        </p:txBody>
      </p:sp>
      <p:sp>
        <p:nvSpPr>
          <p:cNvPr id="10" name="TextBox 9"/>
          <p:cNvSpPr txBox="1"/>
          <p:nvPr/>
        </p:nvSpPr>
        <p:spPr>
          <a:xfrm rot="16200000">
            <a:off x="596330" y="3514005"/>
            <a:ext cx="936475"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AF %</a:t>
            </a:r>
            <a:endParaRPr lang="en-US" sz="2400" dirty="0">
              <a:solidFill>
                <a:srgbClr val="002D6A"/>
              </a:solidFill>
              <a:latin typeface="Tahoma" pitchFamily="34" charset="0"/>
              <a:ea typeface="Tahoma" pitchFamily="34" charset="0"/>
              <a:cs typeface="Tahoma" pitchFamily="34" charset="0"/>
            </a:endParaRPr>
          </a:p>
        </p:txBody>
      </p:sp>
      <p:sp>
        <p:nvSpPr>
          <p:cNvPr id="11" name="TextBox 10"/>
          <p:cNvSpPr txBox="1"/>
          <p:nvPr/>
        </p:nvSpPr>
        <p:spPr>
          <a:xfrm>
            <a:off x="4267200" y="6167735"/>
            <a:ext cx="928780" cy="461665"/>
          </a:xfrm>
          <a:prstGeom prst="rect">
            <a:avLst/>
          </a:prstGeom>
          <a:noFill/>
        </p:spPr>
        <p:txBody>
          <a:bodyPr wrap="none" rtlCol="0">
            <a:spAutoFit/>
          </a:bodyPr>
          <a:lstStyle/>
          <a:p>
            <a:r>
              <a:rPr lang="en-US" sz="2400" dirty="0" smtClean="0">
                <a:solidFill>
                  <a:srgbClr val="002D6A"/>
                </a:solidFill>
                <a:latin typeface="Tahoma" pitchFamily="34" charset="0"/>
                <a:ea typeface="Tahoma" pitchFamily="34" charset="0"/>
                <a:cs typeface="Tahoma" pitchFamily="34" charset="0"/>
              </a:rPr>
              <a:t>AT %</a:t>
            </a:r>
            <a:endParaRPr lang="en-US" sz="2400" dirty="0">
              <a:solidFill>
                <a:srgbClr val="002D6A"/>
              </a:solidFill>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2" cstate="print"/>
          <a:srcRect l="9203" t="5421" r="7968" b="5341"/>
          <a:stretch>
            <a:fillRect/>
          </a:stretch>
        </p:blipFill>
        <p:spPr bwMode="auto">
          <a:xfrm>
            <a:off x="1571625" y="1163935"/>
            <a:ext cx="6172200" cy="5017790"/>
          </a:xfrm>
          <a:prstGeom prst="rect">
            <a:avLst/>
          </a:prstGeom>
          <a:noFill/>
          <a:ln w="9525">
            <a:noFill/>
            <a:miter lim="800000"/>
            <a:headEnd/>
            <a:tailEnd/>
          </a:ln>
          <a:effectLst/>
        </p:spPr>
      </p:pic>
      <p:grpSp>
        <p:nvGrpSpPr>
          <p:cNvPr id="15" name="Group 14"/>
          <p:cNvGrpSpPr/>
          <p:nvPr/>
        </p:nvGrpSpPr>
        <p:grpSpPr>
          <a:xfrm>
            <a:off x="5838825" y="1447800"/>
            <a:ext cx="1752600" cy="1600200"/>
            <a:chOff x="6019800" y="1295400"/>
            <a:chExt cx="1752600" cy="1600200"/>
          </a:xfrm>
        </p:grpSpPr>
        <p:pic>
          <p:nvPicPr>
            <p:cNvPr id="16" name="Picture 3"/>
            <p:cNvPicPr>
              <a:picLocks noChangeAspect="1" noChangeArrowheads="1"/>
            </p:cNvPicPr>
            <p:nvPr/>
          </p:nvPicPr>
          <p:blipFill>
            <a:blip r:embed="rId3" cstate="print"/>
            <a:srcRect l="66990" t="10649" r="10680" b="62166"/>
            <a:stretch>
              <a:fillRect/>
            </a:stretch>
          </p:blipFill>
          <p:spPr bwMode="auto">
            <a:xfrm>
              <a:off x="6019800" y="1295400"/>
              <a:ext cx="1752600" cy="1600200"/>
            </a:xfrm>
            <a:prstGeom prst="rect">
              <a:avLst/>
            </a:prstGeom>
            <a:noFill/>
            <a:ln w="9525">
              <a:noFill/>
              <a:miter lim="800000"/>
              <a:headEnd/>
              <a:tailEnd/>
            </a:ln>
            <a:effectLst/>
          </p:spPr>
        </p:pic>
        <p:sp>
          <p:nvSpPr>
            <p:cNvPr id="18" name="Rectangle 17"/>
            <p:cNvSpPr/>
            <p:nvPr/>
          </p:nvSpPr>
          <p:spPr>
            <a:xfrm>
              <a:off x="6629400" y="1390650"/>
              <a:ext cx="1066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tx1"/>
                  </a:solidFill>
                  <a:latin typeface="Tahoma" pitchFamily="34" charset="0"/>
                  <a:ea typeface="Tahoma" pitchFamily="34" charset="0"/>
                  <a:cs typeface="Tahoma" pitchFamily="34" charset="0"/>
                </a:rPr>
                <a:t>Method 2</a:t>
              </a:r>
              <a:endParaRPr lang="en-US" sz="1500" dirty="0">
                <a:solidFill>
                  <a:schemeClr val="tx1"/>
                </a:solidFill>
                <a:latin typeface="Tahoma" pitchFamily="34" charset="0"/>
                <a:ea typeface="Tahoma" pitchFamily="34" charset="0"/>
                <a:cs typeface="Tahoma" pitchFamily="34" charset="0"/>
              </a:endParaRPr>
            </a:p>
          </p:txBody>
        </p:sp>
        <p:sp>
          <p:nvSpPr>
            <p:cNvPr id="19" name="Rectangle 18"/>
            <p:cNvSpPr/>
            <p:nvPr/>
          </p:nvSpPr>
          <p:spPr>
            <a:xfrm>
              <a:off x="6629400" y="1905000"/>
              <a:ext cx="1066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tx1"/>
                  </a:solidFill>
                  <a:latin typeface="Tahoma" pitchFamily="34" charset="0"/>
                  <a:ea typeface="Tahoma" pitchFamily="34" charset="0"/>
                  <a:cs typeface="Tahoma" pitchFamily="34" charset="0"/>
                </a:rPr>
                <a:t>Method 1</a:t>
              </a:r>
            </a:p>
          </p:txBody>
        </p:sp>
      </p:grpSp>
      <p:cxnSp>
        <p:nvCxnSpPr>
          <p:cNvPr id="21" name="Straight Arrow Connector 20"/>
          <p:cNvCxnSpPr/>
          <p:nvPr/>
        </p:nvCxnSpPr>
        <p:spPr>
          <a:xfrm flipV="1">
            <a:off x="3581400" y="4419600"/>
            <a:ext cx="3429000" cy="76200"/>
          </a:xfrm>
          <a:prstGeom prst="straightConnector1">
            <a:avLst/>
          </a:prstGeom>
          <a:ln w="1905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1447800"/>
            <a:ext cx="1676400" cy="523220"/>
          </a:xfrm>
          <a:prstGeom prst="rect">
            <a:avLst/>
          </a:prstGeom>
          <a:noFill/>
        </p:spPr>
        <p:txBody>
          <a:bodyPr wrap="square" rtlCol="0">
            <a:spAutoFit/>
          </a:bodyPr>
          <a:lstStyle/>
          <a:p>
            <a:r>
              <a:rPr lang="en-US" sz="1400" dirty="0" smtClean="0">
                <a:solidFill>
                  <a:srgbClr val="002D6A"/>
                </a:solidFill>
                <a:latin typeface="Tahoma" pitchFamily="34" charset="0"/>
                <a:ea typeface="Tahoma" pitchFamily="34" charset="0"/>
                <a:cs typeface="Tahoma" pitchFamily="34" charset="0"/>
              </a:rPr>
              <a:t>Major and Minors Combined</a:t>
            </a:r>
            <a:endParaRPr lang="en-US" sz="1400" dirty="0">
              <a:solidFill>
                <a:srgbClr val="002D6A"/>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A729A38-1D58-42E8-99E7-72F367851E73}" type="slidenum">
              <a:rPr lang="en-US" smtClean="0"/>
              <a:pPr/>
              <a:t>18</a:t>
            </a:fld>
            <a:endParaRPr lang="en-US" dirty="0"/>
          </a:p>
        </p:txBody>
      </p:sp>
      <p:sp>
        <p:nvSpPr>
          <p:cNvPr id="4" name="Title 3"/>
          <p:cNvSpPr>
            <a:spLocks noGrp="1"/>
          </p:cNvSpPr>
          <p:nvPr>
            <p:ph type="title"/>
          </p:nvPr>
        </p:nvSpPr>
        <p:spPr/>
        <p:txBody>
          <a:bodyPr/>
          <a:lstStyle/>
          <a:p>
            <a:r>
              <a:rPr lang="en-US" dirty="0" smtClean="0"/>
              <a:t>Final Stat:  3.5:1, 2-person, Major</a:t>
            </a:r>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914400" y="1143000"/>
            <a:ext cx="7315200" cy="5486400"/>
          </a:xfrm>
          <a:prstGeom prst="rect">
            <a:avLst/>
          </a:prstGeom>
          <a:noFill/>
          <a:ln w="9525">
            <a:noFill/>
            <a:miter lim="800000"/>
            <a:headEnd/>
            <a:tailEnd/>
          </a:ln>
          <a:effectLst/>
        </p:spPr>
      </p:pic>
      <p:sp>
        <p:nvSpPr>
          <p:cNvPr id="9" name="Oval 8"/>
          <p:cNvSpPr/>
          <p:nvPr/>
        </p:nvSpPr>
        <p:spPr>
          <a:xfrm>
            <a:off x="6261036" y="2590800"/>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629400" y="2548268"/>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p:cNvSpPr/>
          <p:nvPr/>
        </p:nvSpPr>
        <p:spPr>
          <a:xfrm>
            <a:off x="6705600" y="2548268"/>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p:cNvSpPr/>
          <p:nvPr/>
        </p:nvSpPr>
        <p:spPr>
          <a:xfrm>
            <a:off x="5583866" y="2688266"/>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p:cNvSpPr/>
          <p:nvPr/>
        </p:nvSpPr>
        <p:spPr>
          <a:xfrm>
            <a:off x="4876800" y="2840666"/>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p:cNvSpPr/>
          <p:nvPr/>
        </p:nvSpPr>
        <p:spPr>
          <a:xfrm>
            <a:off x="4724400" y="2916866"/>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p:cNvSpPr/>
          <p:nvPr/>
        </p:nvSpPr>
        <p:spPr>
          <a:xfrm>
            <a:off x="3124200" y="3505200"/>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15"/>
          <p:cNvSpPr/>
          <p:nvPr/>
        </p:nvSpPr>
        <p:spPr>
          <a:xfrm>
            <a:off x="6337236" y="2548268"/>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8" name="Group 17"/>
          <p:cNvGrpSpPr/>
          <p:nvPr/>
        </p:nvGrpSpPr>
        <p:grpSpPr>
          <a:xfrm>
            <a:off x="5818784" y="4849114"/>
            <a:ext cx="897263" cy="646331"/>
            <a:chOff x="5376532" y="3962400"/>
            <a:chExt cx="897263" cy="646331"/>
          </a:xfrm>
        </p:grpSpPr>
        <p:sp>
          <p:nvSpPr>
            <p:cNvPr id="19" name="TextBox 18"/>
            <p:cNvSpPr txBox="1"/>
            <p:nvPr/>
          </p:nvSpPr>
          <p:spPr>
            <a:xfrm>
              <a:off x="5486400" y="3962400"/>
              <a:ext cx="787395" cy="646331"/>
            </a:xfrm>
            <a:prstGeom prst="rect">
              <a:avLst/>
            </a:prstGeom>
            <a:noFill/>
          </p:spPr>
          <p:txBody>
            <a:bodyPr wrap="none" rtlCol="0">
              <a:spAutoFit/>
            </a:bodyPr>
            <a:lstStyle/>
            <a:p>
              <a:r>
                <a:rPr lang="en-US" dirty="0" smtClean="0"/>
                <a:t>Lab A</a:t>
              </a:r>
            </a:p>
            <a:p>
              <a:r>
                <a:rPr lang="en-US" dirty="0" smtClean="0"/>
                <a:t>Lab B</a:t>
              </a:r>
              <a:endParaRPr lang="en-US" dirty="0"/>
            </a:p>
          </p:txBody>
        </p:sp>
        <p:sp>
          <p:nvSpPr>
            <p:cNvPr id="20" name="Oval 19"/>
            <p:cNvSpPr/>
            <p:nvPr/>
          </p:nvSpPr>
          <p:spPr>
            <a:xfrm>
              <a:off x="5376532" y="4072268"/>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p:cNvSpPr/>
            <p:nvPr/>
          </p:nvSpPr>
          <p:spPr>
            <a:xfrm>
              <a:off x="5376532" y="4341631"/>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2" name="Rectangle 21"/>
          <p:cNvSpPr/>
          <p:nvPr/>
        </p:nvSpPr>
        <p:spPr>
          <a:xfrm>
            <a:off x="1295400" y="5228345"/>
            <a:ext cx="523875" cy="2671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23" name="Rectangle 22"/>
          <p:cNvSpPr/>
          <p:nvPr/>
        </p:nvSpPr>
        <p:spPr>
          <a:xfrm>
            <a:off x="1295400" y="2286000"/>
            <a:ext cx="533400" cy="2671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24" name="Rectangle 23"/>
          <p:cNvSpPr/>
          <p:nvPr/>
        </p:nvSpPr>
        <p:spPr>
          <a:xfrm>
            <a:off x="4085283" y="6267450"/>
            <a:ext cx="147731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Tahoma" pitchFamily="34" charset="0"/>
                <a:ea typeface="Tahoma" pitchFamily="34" charset="0"/>
                <a:cs typeface="Tahoma" pitchFamily="34" charset="0"/>
              </a:rPr>
              <a:t>Examiner</a:t>
            </a:r>
            <a:endParaRPr lang="en-US" sz="1600" dirty="0">
              <a:solidFill>
                <a:schemeClr val="tx1"/>
              </a:solidFill>
              <a:latin typeface="Tahoma" pitchFamily="34" charset="0"/>
              <a:ea typeface="Tahoma" pitchFamily="34" charset="0"/>
              <a:cs typeface="Tahoma" pitchFamily="34" charset="0"/>
            </a:endParaRPr>
          </a:p>
        </p:txBody>
      </p:sp>
      <p:sp>
        <p:nvSpPr>
          <p:cNvPr id="25" name="TextBox 24"/>
          <p:cNvSpPr txBox="1"/>
          <p:nvPr/>
        </p:nvSpPr>
        <p:spPr>
          <a:xfrm>
            <a:off x="7564330" y="3195935"/>
            <a:ext cx="1330540" cy="923330"/>
          </a:xfrm>
          <a:prstGeom prst="rect">
            <a:avLst/>
          </a:prstGeom>
          <a:noFill/>
        </p:spPr>
        <p:txBody>
          <a:bodyPr wrap="square" rtlCol="0">
            <a:spAutoFit/>
          </a:bodyPr>
          <a:lstStyle/>
          <a:p>
            <a:pPr algn="ctr"/>
            <a:r>
              <a:rPr lang="en-US" dirty="0" smtClean="0">
                <a:latin typeface="Tahoma" pitchFamily="34" charset="0"/>
                <a:ea typeface="Tahoma" pitchFamily="34" charset="0"/>
                <a:cs typeface="Tahoma" pitchFamily="34" charset="0"/>
              </a:rPr>
              <a:t>~75% of examiners</a:t>
            </a:r>
          </a:p>
          <a:p>
            <a:pPr algn="ctr"/>
            <a:r>
              <a:rPr lang="en-US" dirty="0" smtClean="0">
                <a:latin typeface="Tahoma" pitchFamily="34" charset="0"/>
                <a:ea typeface="Tahoma" pitchFamily="34" charset="0"/>
                <a:cs typeface="Tahoma" pitchFamily="34" charset="0"/>
              </a:rPr>
              <a:t>reported</a:t>
            </a:r>
            <a:endParaRPr lang="en-US" dirty="0">
              <a:latin typeface="Tahoma" pitchFamily="34" charset="0"/>
              <a:ea typeface="Tahoma" pitchFamily="34" charset="0"/>
              <a:cs typeface="Tahoma" pitchFamily="34" charset="0"/>
            </a:endParaRPr>
          </a:p>
        </p:txBody>
      </p:sp>
      <p:sp>
        <p:nvSpPr>
          <p:cNvPr id="26" name="Rectangle 25"/>
          <p:cNvSpPr/>
          <p:nvPr/>
        </p:nvSpPr>
        <p:spPr>
          <a:xfrm rot="16200000">
            <a:off x="715059" y="3572559"/>
            <a:ext cx="125593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ahoma" pitchFamily="34" charset="0"/>
                <a:ea typeface="Tahoma" pitchFamily="34" charset="0"/>
                <a:cs typeface="Tahoma" pitchFamily="34" charset="0"/>
              </a:rPr>
              <a:t>log (fs)</a:t>
            </a:r>
            <a:endParaRPr lang="en-US" sz="2000"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352800" y="1374892"/>
            <a:ext cx="4572000" cy="4644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6200000">
            <a:off x="-408889" y="3458258"/>
            <a:ext cx="125593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ahoma" pitchFamily="34" charset="0"/>
                <a:ea typeface="Tahoma" pitchFamily="34" charset="0"/>
                <a:cs typeface="Tahoma" pitchFamily="34" charset="0"/>
              </a:rPr>
              <a:t>log (fs)</a:t>
            </a:r>
            <a:endParaRPr lang="en-US" sz="2000" dirty="0">
              <a:solidFill>
                <a:schemeClr val="tx1"/>
              </a:solidFill>
              <a:latin typeface="Tahoma" pitchFamily="34" charset="0"/>
              <a:ea typeface="Tahoma" pitchFamily="34" charset="0"/>
              <a:cs typeface="Tahoma" pitchFamily="34" charset="0"/>
            </a:endParaRPr>
          </a:p>
        </p:txBody>
      </p:sp>
      <p:pic>
        <p:nvPicPr>
          <p:cNvPr id="6147" name="Picture 3"/>
          <p:cNvPicPr>
            <a:picLocks noChangeAspect="1" noChangeArrowheads="1"/>
          </p:cNvPicPr>
          <p:nvPr/>
        </p:nvPicPr>
        <p:blipFill>
          <a:blip r:embed="rId2" cstate="print"/>
          <a:srcRect l="8948" t="5421" r="7968" b="5138"/>
          <a:stretch>
            <a:fillRect/>
          </a:stretch>
        </p:blipFill>
        <p:spPr bwMode="auto">
          <a:xfrm>
            <a:off x="4800600" y="1828800"/>
            <a:ext cx="4277591" cy="347472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l="8948" t="5421" r="8990"/>
          <a:stretch>
            <a:fillRect/>
          </a:stretch>
        </p:blipFill>
        <p:spPr bwMode="auto">
          <a:xfrm>
            <a:off x="381000" y="1828800"/>
            <a:ext cx="4205694" cy="3657600"/>
          </a:xfrm>
          <a:prstGeom prst="rect">
            <a:avLst/>
          </a:prstGeom>
          <a:noFill/>
          <a:ln w="9525">
            <a:noFill/>
            <a:miter lim="800000"/>
            <a:headEnd/>
            <a:tailEnd/>
          </a:ln>
          <a:effectLst/>
        </p:spPr>
      </p:pic>
      <p:sp>
        <p:nvSpPr>
          <p:cNvPr id="3" name="Slide Number Placeholder 2"/>
          <p:cNvSpPr>
            <a:spLocks noGrp="1"/>
          </p:cNvSpPr>
          <p:nvPr>
            <p:ph type="sldNum" sz="quarter" idx="4"/>
          </p:nvPr>
        </p:nvSpPr>
        <p:spPr/>
        <p:txBody>
          <a:bodyPr/>
          <a:lstStyle/>
          <a:p>
            <a:fld id="{EA729A38-1D58-42E8-99E7-72F367851E73}" type="slidenum">
              <a:rPr lang="en-US" smtClean="0"/>
              <a:pPr/>
              <a:t>19</a:t>
            </a:fld>
            <a:endParaRPr lang="en-US" dirty="0"/>
          </a:p>
        </p:txBody>
      </p:sp>
      <p:sp>
        <p:nvSpPr>
          <p:cNvPr id="4" name="Title 3"/>
          <p:cNvSpPr>
            <a:spLocks noGrp="1"/>
          </p:cNvSpPr>
          <p:nvPr>
            <p:ph type="title"/>
          </p:nvPr>
        </p:nvSpPr>
        <p:spPr/>
        <p:txBody>
          <a:bodyPr/>
          <a:lstStyle/>
          <a:p>
            <a:r>
              <a:rPr lang="en-US" sz="2400" dirty="0" smtClean="0"/>
              <a:t>Final Stat:  2:1, 2-person, Major Contributor  </a:t>
            </a:r>
            <a:endParaRPr lang="en-US" sz="2400" dirty="0"/>
          </a:p>
        </p:txBody>
      </p:sp>
      <p:grpSp>
        <p:nvGrpSpPr>
          <p:cNvPr id="49" name="Group 48"/>
          <p:cNvGrpSpPr/>
          <p:nvPr/>
        </p:nvGrpSpPr>
        <p:grpSpPr>
          <a:xfrm>
            <a:off x="76200" y="1305580"/>
            <a:ext cx="8724900" cy="3647420"/>
            <a:chOff x="57150" y="931438"/>
            <a:chExt cx="8724900" cy="3647420"/>
          </a:xfrm>
        </p:grpSpPr>
        <p:sp>
          <p:nvSpPr>
            <p:cNvPr id="14" name="Oval 13"/>
            <p:cNvSpPr/>
            <p:nvPr/>
          </p:nvSpPr>
          <p:spPr>
            <a:xfrm flipV="1">
              <a:off x="962025" y="3676650"/>
              <a:ext cx="76200" cy="762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1" name="Group 20"/>
            <p:cNvGrpSpPr/>
            <p:nvPr/>
          </p:nvGrpSpPr>
          <p:grpSpPr>
            <a:xfrm>
              <a:off x="2971800" y="3905250"/>
              <a:ext cx="897263" cy="646331"/>
              <a:chOff x="5376532" y="3962400"/>
              <a:chExt cx="897263" cy="646331"/>
            </a:xfrm>
          </p:grpSpPr>
          <p:sp>
            <p:nvSpPr>
              <p:cNvPr id="22" name="TextBox 21"/>
              <p:cNvSpPr txBox="1"/>
              <p:nvPr/>
            </p:nvSpPr>
            <p:spPr>
              <a:xfrm>
                <a:off x="5486400" y="3962400"/>
                <a:ext cx="787395" cy="646331"/>
              </a:xfrm>
              <a:prstGeom prst="rect">
                <a:avLst/>
              </a:prstGeom>
              <a:noFill/>
            </p:spPr>
            <p:txBody>
              <a:bodyPr wrap="none" rtlCol="0">
                <a:spAutoFit/>
              </a:bodyPr>
              <a:lstStyle/>
              <a:p>
                <a:r>
                  <a:rPr lang="en-US" dirty="0" smtClean="0"/>
                  <a:t>Lab A</a:t>
                </a:r>
              </a:p>
              <a:p>
                <a:r>
                  <a:rPr lang="en-US" dirty="0" smtClean="0"/>
                  <a:t>Lab B</a:t>
                </a:r>
                <a:endParaRPr lang="en-US" dirty="0"/>
              </a:p>
            </p:txBody>
          </p:sp>
          <p:sp>
            <p:nvSpPr>
              <p:cNvPr id="23" name="Oval 22"/>
              <p:cNvSpPr/>
              <p:nvPr/>
            </p:nvSpPr>
            <p:spPr>
              <a:xfrm>
                <a:off x="5376532" y="4072268"/>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p:cNvSpPr/>
              <p:nvPr/>
            </p:nvSpPr>
            <p:spPr>
              <a:xfrm>
                <a:off x="5376532" y="4341631"/>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Oval 24"/>
            <p:cNvSpPr/>
            <p:nvPr/>
          </p:nvSpPr>
          <p:spPr>
            <a:xfrm flipV="1">
              <a:off x="952500" y="3590925"/>
              <a:ext cx="76200" cy="762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val 25"/>
            <p:cNvSpPr/>
            <p:nvPr/>
          </p:nvSpPr>
          <p:spPr>
            <a:xfrm flipV="1">
              <a:off x="914400" y="3676650"/>
              <a:ext cx="76200" cy="762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Oval 26"/>
            <p:cNvSpPr/>
            <p:nvPr/>
          </p:nvSpPr>
          <p:spPr>
            <a:xfrm flipV="1">
              <a:off x="914400" y="3829050"/>
              <a:ext cx="76200" cy="762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Oval 27"/>
            <p:cNvSpPr/>
            <p:nvPr/>
          </p:nvSpPr>
          <p:spPr>
            <a:xfrm flipV="1">
              <a:off x="800100" y="3845433"/>
              <a:ext cx="76200" cy="762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Oval 28"/>
            <p:cNvSpPr/>
            <p:nvPr/>
          </p:nvSpPr>
          <p:spPr>
            <a:xfrm flipV="1">
              <a:off x="2771775" y="2790825"/>
              <a:ext cx="76200" cy="762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29"/>
            <p:cNvSpPr/>
            <p:nvPr/>
          </p:nvSpPr>
          <p:spPr>
            <a:xfrm flipV="1">
              <a:off x="3095625" y="2733675"/>
              <a:ext cx="76200" cy="762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Oval 30"/>
            <p:cNvSpPr/>
            <p:nvPr/>
          </p:nvSpPr>
          <p:spPr>
            <a:xfrm flipV="1">
              <a:off x="3019425" y="2743200"/>
              <a:ext cx="76200" cy="762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p:cNvSpPr/>
            <p:nvPr/>
          </p:nvSpPr>
          <p:spPr>
            <a:xfrm flipV="1">
              <a:off x="3867150" y="2721483"/>
              <a:ext cx="76200" cy="762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4" name="Group 33"/>
            <p:cNvGrpSpPr/>
            <p:nvPr/>
          </p:nvGrpSpPr>
          <p:grpSpPr>
            <a:xfrm>
              <a:off x="7884787" y="3914775"/>
              <a:ext cx="897263" cy="646331"/>
              <a:chOff x="5376532" y="3962400"/>
              <a:chExt cx="897263" cy="646331"/>
            </a:xfrm>
          </p:grpSpPr>
          <p:sp>
            <p:nvSpPr>
              <p:cNvPr id="35" name="TextBox 34"/>
              <p:cNvSpPr txBox="1"/>
              <p:nvPr/>
            </p:nvSpPr>
            <p:spPr>
              <a:xfrm>
                <a:off x="5486400" y="3962400"/>
                <a:ext cx="787395" cy="646331"/>
              </a:xfrm>
              <a:prstGeom prst="rect">
                <a:avLst/>
              </a:prstGeom>
              <a:noFill/>
            </p:spPr>
            <p:txBody>
              <a:bodyPr wrap="none" rtlCol="0">
                <a:spAutoFit/>
              </a:bodyPr>
              <a:lstStyle/>
              <a:p>
                <a:r>
                  <a:rPr lang="en-US" dirty="0" smtClean="0"/>
                  <a:t>Lab A</a:t>
                </a:r>
              </a:p>
              <a:p>
                <a:r>
                  <a:rPr lang="en-US" dirty="0" smtClean="0"/>
                  <a:t>Lab B</a:t>
                </a:r>
                <a:endParaRPr lang="en-US" dirty="0"/>
              </a:p>
            </p:txBody>
          </p:sp>
          <p:sp>
            <p:nvSpPr>
              <p:cNvPr id="36" name="Oval 35"/>
              <p:cNvSpPr/>
              <p:nvPr/>
            </p:nvSpPr>
            <p:spPr>
              <a:xfrm>
                <a:off x="5376532" y="4072268"/>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p:cNvSpPr/>
              <p:nvPr/>
            </p:nvSpPr>
            <p:spPr>
              <a:xfrm>
                <a:off x="5376532" y="4341631"/>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8" name="Oval 37"/>
            <p:cNvSpPr/>
            <p:nvPr/>
          </p:nvSpPr>
          <p:spPr>
            <a:xfrm flipV="1">
              <a:off x="8277225" y="3390900"/>
              <a:ext cx="76200" cy="762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Oval 38"/>
            <p:cNvSpPr/>
            <p:nvPr/>
          </p:nvSpPr>
          <p:spPr>
            <a:xfrm flipV="1">
              <a:off x="7810500" y="3562350"/>
              <a:ext cx="76200" cy="762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Oval 39"/>
            <p:cNvSpPr/>
            <p:nvPr/>
          </p:nvSpPr>
          <p:spPr>
            <a:xfrm flipV="1">
              <a:off x="6915150" y="3950208"/>
              <a:ext cx="76200" cy="762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Oval 40"/>
            <p:cNvSpPr/>
            <p:nvPr/>
          </p:nvSpPr>
          <p:spPr>
            <a:xfrm flipV="1">
              <a:off x="6591300" y="4074033"/>
              <a:ext cx="76200" cy="762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Oval 41"/>
            <p:cNvSpPr/>
            <p:nvPr/>
          </p:nvSpPr>
          <p:spPr>
            <a:xfrm flipV="1">
              <a:off x="5086350" y="4502658"/>
              <a:ext cx="76200" cy="762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Oval 42"/>
            <p:cNvSpPr/>
            <p:nvPr/>
          </p:nvSpPr>
          <p:spPr>
            <a:xfrm flipV="1">
              <a:off x="5400675" y="4445508"/>
              <a:ext cx="76200" cy="762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Oval 43"/>
            <p:cNvSpPr/>
            <p:nvPr/>
          </p:nvSpPr>
          <p:spPr>
            <a:xfrm flipV="1">
              <a:off x="5467350" y="4448175"/>
              <a:ext cx="76200" cy="762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Rectangle 44"/>
            <p:cNvSpPr/>
            <p:nvPr/>
          </p:nvSpPr>
          <p:spPr>
            <a:xfrm>
              <a:off x="57150" y="4045458"/>
              <a:ext cx="523875" cy="2671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47" name="Rectangle 46"/>
            <p:cNvSpPr/>
            <p:nvPr/>
          </p:nvSpPr>
          <p:spPr>
            <a:xfrm>
              <a:off x="4562475" y="4045458"/>
              <a:ext cx="523875" cy="2671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48" name="Rectangle 47"/>
            <p:cNvSpPr/>
            <p:nvPr/>
          </p:nvSpPr>
          <p:spPr>
            <a:xfrm>
              <a:off x="4567644" y="2542575"/>
              <a:ext cx="533400" cy="2671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20</a:t>
              </a:r>
              <a:endParaRPr lang="en-US" dirty="0">
                <a:solidFill>
                  <a:schemeClr val="tx1"/>
                </a:solidFill>
              </a:endParaRPr>
            </a:p>
          </p:txBody>
        </p:sp>
        <p:sp>
          <p:nvSpPr>
            <p:cNvPr id="52" name="TextBox 51"/>
            <p:cNvSpPr txBox="1"/>
            <p:nvPr/>
          </p:nvSpPr>
          <p:spPr>
            <a:xfrm>
              <a:off x="1904058" y="931438"/>
              <a:ext cx="1220142" cy="523220"/>
            </a:xfrm>
            <a:prstGeom prst="rect">
              <a:avLst/>
            </a:prstGeom>
            <a:noFill/>
          </p:spPr>
          <p:txBody>
            <a:bodyPr wrap="none" rtlCol="0">
              <a:spAutoFit/>
            </a:bodyPr>
            <a:lstStyle/>
            <a:p>
              <a:r>
                <a:rPr lang="en-US" sz="2800" dirty="0" smtClean="0">
                  <a:solidFill>
                    <a:srgbClr val="002D6A"/>
                  </a:solidFill>
                  <a:latin typeface="Tahoma" pitchFamily="34" charset="0"/>
                  <a:ea typeface="Tahoma" pitchFamily="34" charset="0"/>
                  <a:cs typeface="Tahoma" pitchFamily="34" charset="0"/>
                </a:rPr>
                <a:t>w/ Ref</a:t>
              </a:r>
              <a:endParaRPr lang="en-US" sz="2800" dirty="0">
                <a:solidFill>
                  <a:srgbClr val="002D6A"/>
                </a:solidFill>
                <a:latin typeface="Tahoma" pitchFamily="34" charset="0"/>
                <a:ea typeface="Tahoma" pitchFamily="34" charset="0"/>
                <a:cs typeface="Tahoma" pitchFamily="34" charset="0"/>
              </a:endParaRPr>
            </a:p>
          </p:txBody>
        </p:sp>
        <p:sp>
          <p:nvSpPr>
            <p:cNvPr id="53" name="TextBox 52"/>
            <p:cNvSpPr txBox="1"/>
            <p:nvPr/>
          </p:nvSpPr>
          <p:spPr>
            <a:xfrm>
              <a:off x="6207295" y="1000750"/>
              <a:ext cx="1415709" cy="523220"/>
            </a:xfrm>
            <a:prstGeom prst="rect">
              <a:avLst/>
            </a:prstGeom>
            <a:noFill/>
          </p:spPr>
          <p:txBody>
            <a:bodyPr wrap="none" rtlCol="0">
              <a:spAutoFit/>
            </a:bodyPr>
            <a:lstStyle/>
            <a:p>
              <a:r>
                <a:rPr lang="en-US" sz="2800" dirty="0" smtClean="0">
                  <a:solidFill>
                    <a:srgbClr val="002D6A"/>
                  </a:solidFill>
                  <a:latin typeface="Tahoma" pitchFamily="34" charset="0"/>
                  <a:ea typeface="Tahoma" pitchFamily="34" charset="0"/>
                  <a:cs typeface="Tahoma" pitchFamily="34" charset="0"/>
                </a:rPr>
                <a:t>w/o Ref</a:t>
              </a:r>
              <a:endParaRPr lang="en-US" sz="2800" dirty="0">
                <a:solidFill>
                  <a:srgbClr val="002D6A"/>
                </a:solidFill>
                <a:latin typeface="Tahoma" pitchFamily="34" charset="0"/>
                <a:ea typeface="Tahoma" pitchFamily="34" charset="0"/>
                <a:cs typeface="Tahoma" pitchFamily="34" charset="0"/>
              </a:endParaRPr>
            </a:p>
          </p:txBody>
        </p:sp>
        <p:sp>
          <p:nvSpPr>
            <p:cNvPr id="46" name="Rectangle 45"/>
            <p:cNvSpPr/>
            <p:nvPr/>
          </p:nvSpPr>
          <p:spPr>
            <a:xfrm>
              <a:off x="57150" y="2559158"/>
              <a:ext cx="533400" cy="2671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20</a:t>
              </a:r>
              <a:endParaRPr lang="en-US" dirty="0">
                <a:solidFill>
                  <a:schemeClr val="tx1"/>
                </a:solidFill>
              </a:endParaRPr>
            </a:p>
          </p:txBody>
        </p:sp>
      </p:grpSp>
      <p:sp>
        <p:nvSpPr>
          <p:cNvPr id="51" name="Rectangle 50"/>
          <p:cNvSpPr/>
          <p:nvPr/>
        </p:nvSpPr>
        <p:spPr>
          <a:xfrm>
            <a:off x="1875483" y="5257800"/>
            <a:ext cx="147731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ahoma" pitchFamily="34" charset="0"/>
                <a:ea typeface="Tahoma" pitchFamily="34" charset="0"/>
                <a:cs typeface="Tahoma" pitchFamily="34" charset="0"/>
              </a:rPr>
              <a:t>Examiner</a:t>
            </a:r>
            <a:endParaRPr lang="en-US" dirty="0">
              <a:solidFill>
                <a:schemeClr val="tx1"/>
              </a:solidFill>
              <a:latin typeface="Tahoma" pitchFamily="34" charset="0"/>
              <a:ea typeface="Tahoma" pitchFamily="34" charset="0"/>
              <a:cs typeface="Tahoma" pitchFamily="34" charset="0"/>
            </a:endParaRPr>
          </a:p>
        </p:txBody>
      </p:sp>
      <p:sp>
        <p:nvSpPr>
          <p:cNvPr id="54" name="Rectangle 53"/>
          <p:cNvSpPr/>
          <p:nvPr/>
        </p:nvSpPr>
        <p:spPr>
          <a:xfrm>
            <a:off x="6447483" y="5257800"/>
            <a:ext cx="147731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ahoma" pitchFamily="34" charset="0"/>
                <a:ea typeface="Tahoma" pitchFamily="34" charset="0"/>
                <a:cs typeface="Tahoma" pitchFamily="34" charset="0"/>
              </a:rPr>
              <a:t>Examiner</a:t>
            </a:r>
            <a:endParaRPr lang="en-US" dirty="0">
              <a:solidFill>
                <a:schemeClr val="tx1"/>
              </a:solidFill>
              <a:latin typeface="Tahoma" pitchFamily="34" charset="0"/>
              <a:ea typeface="Tahoma" pitchFamily="34" charset="0"/>
              <a:cs typeface="Tahoma" pitchFamily="34" charset="0"/>
            </a:endParaRPr>
          </a:p>
        </p:txBody>
      </p:sp>
      <p:sp>
        <p:nvSpPr>
          <p:cNvPr id="57" name="TextBox 56"/>
          <p:cNvSpPr txBox="1"/>
          <p:nvPr/>
        </p:nvSpPr>
        <p:spPr>
          <a:xfrm>
            <a:off x="990600" y="5835134"/>
            <a:ext cx="3155479"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~75% of examiners reported</a:t>
            </a:r>
            <a:endParaRPr lang="en-US" dirty="0">
              <a:latin typeface="Tahoma" pitchFamily="34" charset="0"/>
              <a:ea typeface="Tahoma" pitchFamily="34" charset="0"/>
              <a:cs typeface="Tahoma" pitchFamily="34" charset="0"/>
            </a:endParaRPr>
          </a:p>
        </p:txBody>
      </p:sp>
      <p:sp>
        <p:nvSpPr>
          <p:cNvPr id="58" name="TextBox 57"/>
          <p:cNvSpPr txBox="1"/>
          <p:nvPr/>
        </p:nvSpPr>
        <p:spPr>
          <a:xfrm>
            <a:off x="5410200" y="5838825"/>
            <a:ext cx="3155479"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~50% of examiners reported</a:t>
            </a:r>
            <a:endParaRPr lang="en-US"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A729A38-1D58-42E8-99E7-72F367851E73}"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A729A38-1D58-42E8-99E7-72F367851E73}" type="slidenum">
              <a:rPr lang="en-US" smtClean="0"/>
              <a:pPr/>
              <a:t>20</a:t>
            </a:fld>
            <a:endParaRPr lang="en-US" dirty="0"/>
          </a:p>
        </p:txBody>
      </p:sp>
      <p:sp>
        <p:nvSpPr>
          <p:cNvPr id="4" name="Title 3"/>
          <p:cNvSpPr>
            <a:spLocks noGrp="1"/>
          </p:cNvSpPr>
          <p:nvPr>
            <p:ph type="title"/>
          </p:nvPr>
        </p:nvSpPr>
        <p:spPr/>
        <p:txBody>
          <a:bodyPr/>
          <a:lstStyle/>
          <a:p>
            <a:r>
              <a:rPr lang="en-US" sz="2800" dirty="0" smtClean="0"/>
              <a:t>Final Stat:  4:1:1, 3-person w/ Ref, Major</a:t>
            </a:r>
            <a:endParaRPr lang="en-US" sz="2800" dirty="0"/>
          </a:p>
        </p:txBody>
      </p:sp>
      <p:pic>
        <p:nvPicPr>
          <p:cNvPr id="38914" name="Picture 2"/>
          <p:cNvPicPr>
            <a:picLocks noChangeAspect="1" noChangeArrowheads="1"/>
          </p:cNvPicPr>
          <p:nvPr/>
        </p:nvPicPr>
        <p:blipFill>
          <a:blip r:embed="rId2" cstate="print"/>
          <a:srcRect t="4167"/>
          <a:stretch>
            <a:fillRect/>
          </a:stretch>
        </p:blipFill>
        <p:spPr bwMode="auto">
          <a:xfrm>
            <a:off x="914400" y="1219200"/>
            <a:ext cx="7315200" cy="5257800"/>
          </a:xfrm>
          <a:prstGeom prst="rect">
            <a:avLst/>
          </a:prstGeom>
          <a:noFill/>
          <a:ln w="9525">
            <a:noFill/>
            <a:miter lim="800000"/>
            <a:headEnd/>
            <a:tailEnd/>
          </a:ln>
          <a:effectLst/>
        </p:spPr>
      </p:pic>
      <p:grpSp>
        <p:nvGrpSpPr>
          <p:cNvPr id="6" name="Group 5"/>
          <p:cNvGrpSpPr/>
          <p:nvPr/>
        </p:nvGrpSpPr>
        <p:grpSpPr>
          <a:xfrm>
            <a:off x="5818784" y="3810000"/>
            <a:ext cx="897263" cy="646331"/>
            <a:chOff x="5376532" y="3962400"/>
            <a:chExt cx="897263" cy="646331"/>
          </a:xfrm>
        </p:grpSpPr>
        <p:sp>
          <p:nvSpPr>
            <p:cNvPr id="7" name="TextBox 6"/>
            <p:cNvSpPr txBox="1"/>
            <p:nvPr/>
          </p:nvSpPr>
          <p:spPr>
            <a:xfrm>
              <a:off x="5486400" y="3962400"/>
              <a:ext cx="787395" cy="646331"/>
            </a:xfrm>
            <a:prstGeom prst="rect">
              <a:avLst/>
            </a:prstGeom>
            <a:noFill/>
          </p:spPr>
          <p:txBody>
            <a:bodyPr wrap="none" rtlCol="0">
              <a:spAutoFit/>
            </a:bodyPr>
            <a:lstStyle/>
            <a:p>
              <a:r>
                <a:rPr lang="en-US" dirty="0" smtClean="0"/>
                <a:t>Lab A</a:t>
              </a:r>
            </a:p>
            <a:p>
              <a:r>
                <a:rPr lang="en-US" dirty="0" smtClean="0"/>
                <a:t>Lab B</a:t>
              </a:r>
              <a:endParaRPr lang="en-US" dirty="0"/>
            </a:p>
          </p:txBody>
        </p:sp>
        <p:sp>
          <p:nvSpPr>
            <p:cNvPr id="8" name="Oval 7"/>
            <p:cNvSpPr/>
            <p:nvPr/>
          </p:nvSpPr>
          <p:spPr>
            <a:xfrm>
              <a:off x="5376532" y="4072268"/>
              <a:ext cx="152400" cy="152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p:nvSpPr>
          <p:spPr>
            <a:xfrm>
              <a:off x="5376532" y="4341631"/>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 name="Oval 9"/>
          <p:cNvSpPr/>
          <p:nvPr/>
        </p:nvSpPr>
        <p:spPr>
          <a:xfrm>
            <a:off x="3583169" y="3657600"/>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p:cNvSpPr/>
          <p:nvPr/>
        </p:nvSpPr>
        <p:spPr>
          <a:xfrm>
            <a:off x="3810000" y="3200400"/>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p:cNvSpPr/>
          <p:nvPr/>
        </p:nvSpPr>
        <p:spPr>
          <a:xfrm>
            <a:off x="4114800" y="3102934"/>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p:cNvSpPr/>
          <p:nvPr/>
        </p:nvSpPr>
        <p:spPr>
          <a:xfrm>
            <a:off x="4191000" y="3048000"/>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p:cNvSpPr/>
          <p:nvPr/>
        </p:nvSpPr>
        <p:spPr>
          <a:xfrm>
            <a:off x="6978501" y="1763233"/>
            <a:ext cx="152400" cy="1524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295400" y="5066900"/>
            <a:ext cx="523875" cy="2671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a:t>
            </a:r>
            <a:endParaRPr lang="en-US" dirty="0">
              <a:solidFill>
                <a:schemeClr val="tx1"/>
              </a:solidFill>
            </a:endParaRPr>
          </a:p>
        </p:txBody>
      </p:sp>
      <p:sp>
        <p:nvSpPr>
          <p:cNvPr id="17" name="Rectangle 16"/>
          <p:cNvSpPr/>
          <p:nvPr/>
        </p:nvSpPr>
        <p:spPr>
          <a:xfrm>
            <a:off x="1295400" y="1447800"/>
            <a:ext cx="533400" cy="2671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endParaRPr lang="en-US" dirty="0">
              <a:solidFill>
                <a:schemeClr val="tx1"/>
              </a:solidFill>
            </a:endParaRPr>
          </a:p>
        </p:txBody>
      </p:sp>
      <p:sp>
        <p:nvSpPr>
          <p:cNvPr id="18" name="Rectangle 17"/>
          <p:cNvSpPr/>
          <p:nvPr/>
        </p:nvSpPr>
        <p:spPr>
          <a:xfrm>
            <a:off x="5799734" y="3853193"/>
            <a:ext cx="897263" cy="269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584860" y="3200400"/>
            <a:ext cx="1297150" cy="923330"/>
          </a:xfrm>
          <a:prstGeom prst="rect">
            <a:avLst/>
          </a:prstGeom>
          <a:noFill/>
        </p:spPr>
        <p:txBody>
          <a:bodyPr wrap="none" rtlCol="0">
            <a:spAutoFit/>
          </a:bodyPr>
          <a:lstStyle/>
          <a:p>
            <a:pPr algn="ctr"/>
            <a:r>
              <a:rPr lang="en-US" dirty="0" smtClean="0">
                <a:latin typeface="Tahoma" pitchFamily="34" charset="0"/>
                <a:ea typeface="Tahoma" pitchFamily="34" charset="0"/>
                <a:cs typeface="Tahoma" pitchFamily="34" charset="0"/>
              </a:rPr>
              <a:t>~55% of</a:t>
            </a:r>
          </a:p>
          <a:p>
            <a:pPr algn="ctr"/>
            <a:r>
              <a:rPr lang="en-US" dirty="0" smtClean="0">
                <a:latin typeface="Tahoma" pitchFamily="34" charset="0"/>
                <a:ea typeface="Tahoma" pitchFamily="34" charset="0"/>
                <a:cs typeface="Tahoma" pitchFamily="34" charset="0"/>
              </a:rPr>
              <a:t>examiners </a:t>
            </a:r>
          </a:p>
          <a:p>
            <a:pPr algn="ctr"/>
            <a:r>
              <a:rPr lang="en-US" dirty="0" smtClean="0">
                <a:latin typeface="Tahoma" pitchFamily="34" charset="0"/>
                <a:ea typeface="Tahoma" pitchFamily="34" charset="0"/>
                <a:cs typeface="Tahoma" pitchFamily="34" charset="0"/>
              </a:rPr>
              <a:t>reported</a:t>
            </a:r>
            <a:endParaRPr lang="en-US" dirty="0">
              <a:latin typeface="Tahoma" pitchFamily="34" charset="0"/>
              <a:ea typeface="Tahoma" pitchFamily="34" charset="0"/>
              <a:cs typeface="Tahoma" pitchFamily="34" charset="0"/>
            </a:endParaRPr>
          </a:p>
        </p:txBody>
      </p:sp>
      <p:sp>
        <p:nvSpPr>
          <p:cNvPr id="22" name="Rectangle 21"/>
          <p:cNvSpPr/>
          <p:nvPr/>
        </p:nvSpPr>
        <p:spPr>
          <a:xfrm>
            <a:off x="4052416" y="6143625"/>
            <a:ext cx="147731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ahoma" pitchFamily="34" charset="0"/>
                <a:ea typeface="Tahoma" pitchFamily="34" charset="0"/>
                <a:cs typeface="Tahoma" pitchFamily="34" charset="0"/>
              </a:rPr>
              <a:t>Examiner</a:t>
            </a:r>
            <a:endParaRPr lang="en-US" dirty="0">
              <a:solidFill>
                <a:schemeClr val="tx1"/>
              </a:solidFill>
              <a:latin typeface="Tahoma" pitchFamily="34" charset="0"/>
              <a:ea typeface="Tahoma" pitchFamily="34" charset="0"/>
              <a:cs typeface="Tahoma" pitchFamily="34" charset="0"/>
            </a:endParaRPr>
          </a:p>
        </p:txBody>
      </p:sp>
      <p:sp>
        <p:nvSpPr>
          <p:cNvPr id="23" name="Rectangle 22"/>
          <p:cNvSpPr/>
          <p:nvPr/>
        </p:nvSpPr>
        <p:spPr>
          <a:xfrm rot="16200000">
            <a:off x="743636" y="3378475"/>
            <a:ext cx="125593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ahoma" pitchFamily="34" charset="0"/>
                <a:ea typeface="Tahoma" pitchFamily="34" charset="0"/>
                <a:cs typeface="Tahoma" pitchFamily="34" charset="0"/>
              </a:rPr>
              <a:t>log (fs)</a:t>
            </a:r>
            <a:endParaRPr lang="en-US" sz="2000"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124201"/>
            <a:ext cx="8229600" cy="609600"/>
          </a:xfrm>
        </p:spPr>
        <p:txBody>
          <a:bodyPr/>
          <a:lstStyle/>
          <a:p>
            <a:pPr algn="ctr"/>
            <a:r>
              <a:rPr lang="en-US" dirty="0" smtClean="0"/>
              <a:t>Laboratory Use of DEAT</a:t>
            </a:r>
          </a:p>
          <a:p>
            <a:pPr algn="ctr"/>
            <a:endParaRPr lang="en-US" dirty="0"/>
          </a:p>
        </p:txBody>
      </p:sp>
      <p:sp>
        <p:nvSpPr>
          <p:cNvPr id="3" name="Slide Number Placeholder 2"/>
          <p:cNvSpPr>
            <a:spLocks noGrp="1"/>
          </p:cNvSpPr>
          <p:nvPr>
            <p:ph type="sldNum" sz="quarter" idx="4"/>
          </p:nvPr>
        </p:nvSpPr>
        <p:spPr/>
        <p:txBody>
          <a:bodyPr/>
          <a:lstStyle/>
          <a:p>
            <a:fld id="{EA729A38-1D58-42E8-99E7-72F367851E73}" type="slidenum">
              <a:rPr lang="en-US" smtClean="0"/>
              <a:pPr/>
              <a:t>21</a:t>
            </a:fld>
            <a:endParaRPr lang="en-US" dirty="0"/>
          </a:p>
        </p:txBody>
      </p:sp>
      <p:sp>
        <p:nvSpPr>
          <p:cNvPr id="4" name="Title 3"/>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fld id="{EA729A38-1D58-42E8-99E7-72F367851E73}" type="slidenum">
              <a:rPr lang="en-US" smtClean="0"/>
              <a:pPr/>
              <a:t>22</a:t>
            </a:fld>
            <a:endParaRPr lang="en-US" dirty="0"/>
          </a:p>
        </p:txBody>
      </p:sp>
      <p:sp>
        <p:nvSpPr>
          <p:cNvPr id="4" name="Title 3"/>
          <p:cNvSpPr>
            <a:spLocks noGrp="1"/>
          </p:cNvSpPr>
          <p:nvPr>
            <p:ph type="title"/>
          </p:nvPr>
        </p:nvSpPr>
        <p:spPr/>
        <p:txBody>
          <a:bodyPr/>
          <a:lstStyle/>
          <a:p>
            <a:r>
              <a:rPr lang="en-US" dirty="0" smtClean="0"/>
              <a:t>Benchmarking</a:t>
            </a:r>
            <a:endParaRPr lang="en-US" dirty="0"/>
          </a:p>
        </p:txBody>
      </p:sp>
      <p:grpSp>
        <p:nvGrpSpPr>
          <p:cNvPr id="27" name="Group 26"/>
          <p:cNvGrpSpPr/>
          <p:nvPr/>
        </p:nvGrpSpPr>
        <p:grpSpPr>
          <a:xfrm>
            <a:off x="2624085" y="1514475"/>
            <a:ext cx="6215115" cy="4924425"/>
            <a:chOff x="2624085" y="1514475"/>
            <a:chExt cx="6215115" cy="4924425"/>
          </a:xfrm>
        </p:grpSpPr>
        <p:grpSp>
          <p:nvGrpSpPr>
            <p:cNvPr id="25" name="Group 24"/>
            <p:cNvGrpSpPr/>
            <p:nvPr/>
          </p:nvGrpSpPr>
          <p:grpSpPr>
            <a:xfrm>
              <a:off x="2624085" y="1800880"/>
              <a:ext cx="6215115" cy="4638020"/>
              <a:chOff x="2281185" y="1915180"/>
              <a:chExt cx="6215115" cy="4638020"/>
            </a:xfrm>
          </p:grpSpPr>
          <p:pic>
            <p:nvPicPr>
              <p:cNvPr id="6" name="Picture 3" descr="C:\Users\roman.aranda2.ctr.NASE\Desktop\OCS\DNA Mix Study\Data Analysis\Emily Rogers\28Jan2015\Additional regions_methods\region_mix3.png"/>
              <p:cNvPicPr>
                <a:picLocks noChangeAspect="1" noChangeArrowheads="1"/>
              </p:cNvPicPr>
              <p:nvPr/>
            </p:nvPicPr>
            <p:blipFill>
              <a:blip r:embed="rId2" cstate="print"/>
              <a:srcRect l="44922" t="18403" r="42578" b="20550"/>
              <a:stretch>
                <a:fillRect/>
              </a:stretch>
            </p:blipFill>
            <p:spPr bwMode="auto">
              <a:xfrm>
                <a:off x="4953000" y="2362200"/>
                <a:ext cx="914400" cy="3349262"/>
              </a:xfrm>
              <a:prstGeom prst="rect">
                <a:avLst/>
              </a:prstGeom>
              <a:noFill/>
            </p:spPr>
          </p:pic>
          <p:pic>
            <p:nvPicPr>
              <p:cNvPr id="7" name="Picture 2" descr="C:\Users\roman.aranda2.ctr.NASE\Desktop\OCS\DNA Mix Study\Data Analysis\Emily Rogers\28Jan2015\Additional regions_methods\region_mix6.png"/>
              <p:cNvPicPr>
                <a:picLocks noChangeAspect="1" noChangeArrowheads="1"/>
              </p:cNvPicPr>
              <p:nvPr/>
            </p:nvPicPr>
            <p:blipFill>
              <a:blip r:embed="rId3" cstate="print"/>
              <a:srcRect l="77946" t="19379" r="12679" b="62565"/>
              <a:stretch>
                <a:fillRect/>
              </a:stretch>
            </p:blipFill>
            <p:spPr bwMode="auto">
              <a:xfrm>
                <a:off x="6448425" y="2105026"/>
                <a:ext cx="685800" cy="990599"/>
              </a:xfrm>
              <a:prstGeom prst="rect">
                <a:avLst/>
              </a:prstGeom>
              <a:noFill/>
            </p:spPr>
          </p:pic>
          <p:cxnSp>
            <p:nvCxnSpPr>
              <p:cNvPr id="8" name="Straight Connector 7"/>
              <p:cNvCxnSpPr/>
              <p:nvPr/>
            </p:nvCxnSpPr>
            <p:spPr>
              <a:xfrm>
                <a:off x="2891528" y="1915180"/>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1528" y="5877580"/>
                <a:ext cx="56047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2124250" y="3558569"/>
                <a:ext cx="837089" cy="523220"/>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GIM</a:t>
                </a:r>
                <a:endParaRPr lang="en-US" sz="2800" dirty="0">
                  <a:latin typeface="Tahoma" pitchFamily="34" charset="0"/>
                  <a:ea typeface="Tahoma" pitchFamily="34" charset="0"/>
                  <a:cs typeface="Tahoma" pitchFamily="34" charset="0"/>
                </a:endParaRPr>
              </a:p>
            </p:txBody>
          </p:sp>
          <p:sp>
            <p:nvSpPr>
              <p:cNvPr id="11" name="TextBox 10"/>
              <p:cNvSpPr txBox="1"/>
              <p:nvPr/>
            </p:nvSpPr>
            <p:spPr>
              <a:xfrm>
                <a:off x="2895600" y="6029980"/>
                <a:ext cx="5600700" cy="523220"/>
              </a:xfrm>
              <a:prstGeom prst="rect">
                <a:avLst/>
              </a:prstGeom>
              <a:noFill/>
            </p:spPr>
            <p:txBody>
              <a:bodyPr wrap="square" rtlCol="0">
                <a:spAutoFit/>
              </a:bodyPr>
              <a:lstStyle/>
              <a:p>
                <a:pPr algn="ctr"/>
                <a:r>
                  <a:rPr lang="en-US" sz="2800" dirty="0" smtClean="0">
                    <a:latin typeface="Tahoma" pitchFamily="34" charset="0"/>
                    <a:ea typeface="Tahoma" pitchFamily="34" charset="0"/>
                    <a:cs typeface="Tahoma" pitchFamily="34" charset="0"/>
                  </a:rPr>
                  <a:t>Mixture</a:t>
                </a:r>
                <a:endParaRPr lang="en-US" sz="2800" dirty="0">
                  <a:latin typeface="Tahoma" pitchFamily="34" charset="0"/>
                  <a:ea typeface="Tahoma" pitchFamily="34" charset="0"/>
                  <a:cs typeface="Tahoma" pitchFamily="34" charset="0"/>
                </a:endParaRPr>
              </a:p>
            </p:txBody>
          </p:sp>
          <p:cxnSp>
            <p:nvCxnSpPr>
              <p:cNvPr id="15" name="Straight Arrow Connector 14"/>
              <p:cNvCxnSpPr/>
              <p:nvPr/>
            </p:nvCxnSpPr>
            <p:spPr>
              <a:xfrm flipV="1">
                <a:off x="3924300" y="2895600"/>
                <a:ext cx="1104900" cy="2558786"/>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a:off x="5867400" y="2743200"/>
                <a:ext cx="457200" cy="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flipV="1">
                <a:off x="7134225" y="1915180"/>
                <a:ext cx="676275" cy="82802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grpSp>
        <p:pic>
          <p:nvPicPr>
            <p:cNvPr id="26" name="Picture 3" descr="C:\Users\roman.aranda2.ctr.NASE\Desktop\OCS\DNA Mix Study\Data Analysis\Emily Rogers\30Jan2015\By Region\region_mix3_comb.png"/>
            <p:cNvPicPr>
              <a:picLocks noChangeAspect="1" noChangeArrowheads="1"/>
            </p:cNvPicPr>
            <p:nvPr/>
          </p:nvPicPr>
          <p:blipFill>
            <a:blip r:embed="rId4" cstate="print"/>
            <a:srcRect l="74622" t="14399" r="13972" b="69559"/>
            <a:stretch>
              <a:fillRect/>
            </a:stretch>
          </p:blipFill>
          <p:spPr bwMode="auto">
            <a:xfrm>
              <a:off x="8143875" y="1514475"/>
              <a:ext cx="695325" cy="733425"/>
            </a:xfrm>
            <a:prstGeom prst="rect">
              <a:avLst/>
            </a:prstGeom>
            <a:noFill/>
          </p:spPr>
        </p:pic>
      </p:grpSp>
      <p:sp>
        <p:nvSpPr>
          <p:cNvPr id="28" name="TextBox 27"/>
          <p:cNvSpPr txBox="1"/>
          <p:nvPr/>
        </p:nvSpPr>
        <p:spPr>
          <a:xfrm>
            <a:off x="4548897" y="3511034"/>
            <a:ext cx="312906" cy="369332"/>
          </a:xfrm>
          <a:prstGeom prst="rect">
            <a:avLst/>
          </a:prstGeom>
          <a:solidFill>
            <a:srgbClr val="FFFF00"/>
          </a:solidFill>
        </p:spPr>
        <p:txBody>
          <a:bodyPr wrap="none" rtlCol="0">
            <a:spAutoFit/>
          </a:bodyPr>
          <a:lstStyle/>
          <a:p>
            <a:r>
              <a:rPr lang="en-US" b="1" dirty="0" smtClean="0"/>
              <a:t>1</a:t>
            </a:r>
            <a:endParaRPr lang="en-US" b="1" dirty="0"/>
          </a:p>
        </p:txBody>
      </p:sp>
      <p:sp>
        <p:nvSpPr>
          <p:cNvPr id="29" name="TextBox 28"/>
          <p:cNvSpPr txBox="1"/>
          <p:nvPr/>
        </p:nvSpPr>
        <p:spPr>
          <a:xfrm>
            <a:off x="6248400" y="2211943"/>
            <a:ext cx="312906" cy="369332"/>
          </a:xfrm>
          <a:prstGeom prst="rect">
            <a:avLst/>
          </a:prstGeom>
          <a:solidFill>
            <a:srgbClr val="FFFF00"/>
          </a:solidFill>
        </p:spPr>
        <p:txBody>
          <a:bodyPr wrap="none" rtlCol="0">
            <a:spAutoFit/>
          </a:bodyPr>
          <a:lstStyle/>
          <a:p>
            <a:r>
              <a:rPr lang="en-US" b="1" dirty="0" smtClean="0"/>
              <a:t>2</a:t>
            </a:r>
            <a:endParaRPr lang="en-US" b="1" dirty="0"/>
          </a:p>
        </p:txBody>
      </p:sp>
      <p:sp>
        <p:nvSpPr>
          <p:cNvPr id="30" name="TextBox 29"/>
          <p:cNvSpPr txBox="1"/>
          <p:nvPr/>
        </p:nvSpPr>
        <p:spPr>
          <a:xfrm>
            <a:off x="7505700" y="1821418"/>
            <a:ext cx="312906" cy="369332"/>
          </a:xfrm>
          <a:prstGeom prst="rect">
            <a:avLst/>
          </a:prstGeom>
          <a:solidFill>
            <a:srgbClr val="FFFF00"/>
          </a:solidFill>
        </p:spPr>
        <p:txBody>
          <a:bodyPr wrap="none" rtlCol="0">
            <a:spAutoFit/>
          </a:bodyPr>
          <a:lstStyle/>
          <a:p>
            <a:r>
              <a:rPr lang="en-US" b="1" dirty="0" smtClean="0"/>
              <a:t>3</a:t>
            </a:r>
            <a:endParaRPr lang="en-US" b="1" dirty="0"/>
          </a:p>
        </p:txBody>
      </p:sp>
      <p:pic>
        <p:nvPicPr>
          <p:cNvPr id="22" name="Picture 3" descr="C:\Users\roman.aranda2.ctr.NASE\Desktop\OCS\DNA Mix Study\Data Analysis\Emily Rogers\2Feb2015\Intralab Locus Example\TH01_mix6_major.png"/>
          <p:cNvPicPr>
            <a:picLocks noChangeAspect="1" noChangeArrowheads="1"/>
          </p:cNvPicPr>
          <p:nvPr/>
        </p:nvPicPr>
        <p:blipFill>
          <a:blip r:embed="rId5" cstate="print"/>
          <a:srcRect l="17467" t="77865" r="73101" b="12333"/>
          <a:stretch>
            <a:fillRect/>
          </a:stretch>
        </p:blipFill>
        <p:spPr bwMode="auto">
          <a:xfrm>
            <a:off x="3810000" y="5340086"/>
            <a:ext cx="457200" cy="358511"/>
          </a:xfrm>
          <a:prstGeom prst="rect">
            <a:avLst/>
          </a:prstGeom>
          <a:noFill/>
        </p:spPr>
      </p:pic>
      <p:sp>
        <p:nvSpPr>
          <p:cNvPr id="23" name="TextBox 22"/>
          <p:cNvSpPr txBox="1"/>
          <p:nvPr/>
        </p:nvSpPr>
        <p:spPr>
          <a:xfrm>
            <a:off x="185684" y="2247900"/>
            <a:ext cx="2438400" cy="923330"/>
          </a:xfrm>
          <a:prstGeom prst="rect">
            <a:avLst/>
          </a:prstGeom>
          <a:noFill/>
        </p:spPr>
        <p:txBody>
          <a:bodyPr wrap="square" rtlCol="0">
            <a:spAutoFit/>
          </a:bodyPr>
          <a:lstStyle/>
          <a:p>
            <a:pPr marL="342900" indent="-342900">
              <a:buFont typeface="+mj-lt"/>
              <a:buAutoNum type="arabicPeriod"/>
            </a:pPr>
            <a:r>
              <a:rPr lang="en-US" dirty="0" smtClean="0">
                <a:solidFill>
                  <a:srgbClr val="002D6A"/>
                </a:solidFill>
                <a:latin typeface="Tahoma" pitchFamily="34" charset="0"/>
                <a:ea typeface="Tahoma" pitchFamily="34" charset="0"/>
                <a:cs typeface="Tahoma" pitchFamily="34" charset="0"/>
              </a:rPr>
              <a:t>Interpretation rate</a:t>
            </a:r>
          </a:p>
          <a:p>
            <a:pPr marL="342900" indent="-342900">
              <a:buFont typeface="+mj-lt"/>
              <a:buAutoNum type="arabicPeriod"/>
            </a:pPr>
            <a:r>
              <a:rPr lang="en-US" dirty="0" smtClean="0">
                <a:solidFill>
                  <a:srgbClr val="002D6A"/>
                </a:solidFill>
                <a:latin typeface="Tahoma" pitchFamily="34" charset="0"/>
                <a:ea typeface="Tahoma" pitchFamily="34" charset="0"/>
                <a:cs typeface="Tahoma" pitchFamily="34" charset="0"/>
              </a:rPr>
              <a:t>Variation</a:t>
            </a:r>
          </a:p>
          <a:p>
            <a:pPr marL="342900" indent="-342900">
              <a:buFont typeface="+mj-lt"/>
              <a:buAutoNum type="arabicPeriod"/>
            </a:pPr>
            <a:r>
              <a:rPr lang="en-US" dirty="0" smtClean="0">
                <a:solidFill>
                  <a:srgbClr val="002D6A"/>
                </a:solidFill>
                <a:latin typeface="Tahoma" pitchFamily="34" charset="0"/>
                <a:ea typeface="Tahoma" pitchFamily="34" charset="0"/>
                <a:cs typeface="Tahoma" pitchFamily="34" charset="0"/>
              </a:rPr>
              <a:t>Deconvolution</a:t>
            </a:r>
            <a:endParaRPr lang="en-US" dirty="0">
              <a:solidFill>
                <a:srgbClr val="002D6A"/>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304800" y="1882815"/>
            <a:ext cx="2319284" cy="2371169"/>
          </a:xfrm>
        </p:spPr>
        <p:txBody>
          <a:bodyPr>
            <a:normAutofit lnSpcReduction="10000"/>
          </a:bodyPr>
          <a:lstStyle/>
          <a:p>
            <a:pPr marL="457200" indent="-457200">
              <a:buFont typeface="+mj-lt"/>
              <a:buAutoNum type="arabicPeriod"/>
            </a:pPr>
            <a:r>
              <a:rPr lang="en-US" sz="2000" dirty="0" smtClean="0"/>
              <a:t>Within </a:t>
            </a:r>
            <a:r>
              <a:rPr lang="el-GR" sz="2000" dirty="0" smtClean="0"/>
              <a:t>Δ </a:t>
            </a:r>
            <a:r>
              <a:rPr lang="en-US" sz="2000" dirty="0" smtClean="0"/>
              <a:t>range </a:t>
            </a:r>
          </a:p>
          <a:p>
            <a:pPr marL="457200" indent="-457200">
              <a:buFont typeface="+mj-lt"/>
              <a:buAutoNum type="arabicPeriod"/>
            </a:pPr>
            <a:endParaRPr lang="en-US" sz="2000" dirty="0" smtClean="0"/>
          </a:p>
          <a:p>
            <a:pPr marL="457200" indent="-457200">
              <a:buFont typeface="+mj-lt"/>
              <a:buAutoNum type="arabicPeriod"/>
            </a:pPr>
            <a:r>
              <a:rPr lang="en-US" sz="2000" dirty="0" smtClean="0"/>
              <a:t>Minor </a:t>
            </a:r>
            <a:r>
              <a:rPr lang="el-GR" sz="2000" dirty="0" smtClean="0"/>
              <a:t>Δ</a:t>
            </a:r>
            <a:r>
              <a:rPr lang="en-US" sz="2000" dirty="0" smtClean="0"/>
              <a:t>: review/retest?</a:t>
            </a:r>
          </a:p>
          <a:p>
            <a:pPr marL="457200" indent="-457200">
              <a:buFont typeface="+mj-lt"/>
              <a:buAutoNum type="arabicPeriod"/>
            </a:pPr>
            <a:endParaRPr lang="en-US" sz="2000" dirty="0" smtClean="0"/>
          </a:p>
          <a:p>
            <a:pPr marL="457200" indent="-457200">
              <a:buFont typeface="+mj-lt"/>
              <a:buAutoNum type="arabicPeriod"/>
            </a:pPr>
            <a:r>
              <a:rPr lang="en-US" sz="2000" dirty="0" smtClean="0"/>
              <a:t>Major </a:t>
            </a:r>
            <a:r>
              <a:rPr lang="el-GR" sz="2000" dirty="0" smtClean="0"/>
              <a:t>Δ</a:t>
            </a:r>
            <a:r>
              <a:rPr lang="en-US" sz="2000" dirty="0" smtClean="0"/>
              <a:t>: retrain?</a:t>
            </a:r>
          </a:p>
        </p:txBody>
      </p:sp>
      <p:sp>
        <p:nvSpPr>
          <p:cNvPr id="3" name="Slide Number Placeholder 2"/>
          <p:cNvSpPr>
            <a:spLocks noGrp="1"/>
          </p:cNvSpPr>
          <p:nvPr>
            <p:ph type="sldNum" sz="quarter" idx="4"/>
          </p:nvPr>
        </p:nvSpPr>
        <p:spPr/>
        <p:txBody>
          <a:bodyPr/>
          <a:lstStyle/>
          <a:p>
            <a:fld id="{EA729A38-1D58-42E8-99E7-72F367851E73}" type="slidenum">
              <a:rPr lang="en-US" smtClean="0"/>
              <a:pPr/>
              <a:t>23</a:t>
            </a:fld>
            <a:endParaRPr lang="en-US" dirty="0"/>
          </a:p>
        </p:txBody>
      </p:sp>
      <p:sp>
        <p:nvSpPr>
          <p:cNvPr id="4" name="Title 3"/>
          <p:cNvSpPr>
            <a:spLocks noGrp="1"/>
          </p:cNvSpPr>
          <p:nvPr>
            <p:ph type="title"/>
          </p:nvPr>
        </p:nvSpPr>
        <p:spPr/>
        <p:txBody>
          <a:bodyPr/>
          <a:lstStyle/>
          <a:p>
            <a:r>
              <a:rPr lang="en-US" dirty="0" smtClean="0"/>
              <a:t>Examiner Assessment</a:t>
            </a:r>
            <a:endParaRPr lang="en-US" dirty="0"/>
          </a:p>
        </p:txBody>
      </p:sp>
      <p:grpSp>
        <p:nvGrpSpPr>
          <p:cNvPr id="6" name="Group 24"/>
          <p:cNvGrpSpPr/>
          <p:nvPr/>
        </p:nvGrpSpPr>
        <p:grpSpPr>
          <a:xfrm>
            <a:off x="2624085" y="1800880"/>
            <a:ext cx="6215115" cy="4638020"/>
            <a:chOff x="2281185" y="1915180"/>
            <a:chExt cx="6215115" cy="4638020"/>
          </a:xfrm>
        </p:grpSpPr>
        <p:pic>
          <p:nvPicPr>
            <p:cNvPr id="8" name="Picture 3" descr="C:\Users\roman.aranda2.ctr.NASE\Desktop\OCS\DNA Mix Study\Data Analysis\Emily Rogers\28Jan2015\Additional regions_methods\region_mix3.png"/>
            <p:cNvPicPr>
              <a:picLocks noChangeAspect="1" noChangeArrowheads="1"/>
            </p:cNvPicPr>
            <p:nvPr/>
          </p:nvPicPr>
          <p:blipFill>
            <a:blip r:embed="rId2" cstate="print"/>
            <a:srcRect l="44922" t="18403" r="42578" b="20550"/>
            <a:stretch>
              <a:fillRect/>
            </a:stretch>
          </p:blipFill>
          <p:spPr bwMode="auto">
            <a:xfrm>
              <a:off x="4457700" y="2362200"/>
              <a:ext cx="914400" cy="3349262"/>
            </a:xfrm>
            <a:prstGeom prst="rect">
              <a:avLst/>
            </a:prstGeom>
            <a:noFill/>
          </p:spPr>
        </p:pic>
        <p:pic>
          <p:nvPicPr>
            <p:cNvPr id="9" name="Picture 2" descr="C:\Users\roman.aranda2.ctr.NASE\Desktop\OCS\DNA Mix Study\Data Analysis\Emily Rogers\28Jan2015\Additional regions_methods\region_mix6.png"/>
            <p:cNvPicPr>
              <a:picLocks noChangeAspect="1" noChangeArrowheads="1"/>
            </p:cNvPicPr>
            <p:nvPr/>
          </p:nvPicPr>
          <p:blipFill>
            <a:blip r:embed="rId3" cstate="print"/>
            <a:srcRect l="77946" t="19379" r="12679" b="62565"/>
            <a:stretch>
              <a:fillRect/>
            </a:stretch>
          </p:blipFill>
          <p:spPr bwMode="auto">
            <a:xfrm>
              <a:off x="6648450" y="2105026"/>
              <a:ext cx="685800" cy="990599"/>
            </a:xfrm>
            <a:prstGeom prst="rect">
              <a:avLst/>
            </a:prstGeom>
            <a:noFill/>
          </p:spPr>
        </p:pic>
        <p:cxnSp>
          <p:nvCxnSpPr>
            <p:cNvPr id="10" name="Straight Connector 9"/>
            <p:cNvCxnSpPr/>
            <p:nvPr/>
          </p:nvCxnSpPr>
          <p:spPr>
            <a:xfrm>
              <a:off x="2891528" y="1915180"/>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91528" y="5877580"/>
              <a:ext cx="56047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124250" y="3558569"/>
              <a:ext cx="837089" cy="523220"/>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GIM</a:t>
              </a:r>
              <a:endParaRPr lang="en-US" sz="2800" dirty="0">
                <a:latin typeface="Tahoma" pitchFamily="34" charset="0"/>
                <a:ea typeface="Tahoma" pitchFamily="34" charset="0"/>
                <a:cs typeface="Tahoma" pitchFamily="34" charset="0"/>
              </a:endParaRPr>
            </a:p>
          </p:txBody>
        </p:sp>
        <p:sp>
          <p:nvSpPr>
            <p:cNvPr id="13" name="TextBox 12"/>
            <p:cNvSpPr txBox="1"/>
            <p:nvPr/>
          </p:nvSpPr>
          <p:spPr>
            <a:xfrm>
              <a:off x="2895600" y="6029980"/>
              <a:ext cx="5600700" cy="523220"/>
            </a:xfrm>
            <a:prstGeom prst="rect">
              <a:avLst/>
            </a:prstGeom>
            <a:noFill/>
          </p:spPr>
          <p:txBody>
            <a:bodyPr wrap="square" rtlCol="0">
              <a:spAutoFit/>
            </a:bodyPr>
            <a:lstStyle/>
            <a:p>
              <a:pPr algn="ctr"/>
              <a:r>
                <a:rPr lang="en-US" sz="2800" dirty="0" smtClean="0">
                  <a:latin typeface="Tahoma" pitchFamily="34" charset="0"/>
                  <a:ea typeface="Tahoma" pitchFamily="34" charset="0"/>
                  <a:cs typeface="Tahoma" pitchFamily="34" charset="0"/>
                </a:rPr>
                <a:t>Training/Proficiency Tests</a:t>
              </a:r>
              <a:endParaRPr lang="en-US" sz="2800" dirty="0">
                <a:latin typeface="Tahoma" pitchFamily="34" charset="0"/>
                <a:ea typeface="Tahoma" pitchFamily="34" charset="0"/>
                <a:cs typeface="Tahoma" pitchFamily="34" charset="0"/>
              </a:endParaRPr>
            </a:p>
          </p:txBody>
        </p:sp>
      </p:grpSp>
      <p:sp>
        <p:nvSpPr>
          <p:cNvPr id="22" name="TextBox 21"/>
          <p:cNvSpPr txBox="1"/>
          <p:nvPr/>
        </p:nvSpPr>
        <p:spPr>
          <a:xfrm>
            <a:off x="4849644" y="4253984"/>
            <a:ext cx="312906" cy="369332"/>
          </a:xfrm>
          <a:prstGeom prst="rect">
            <a:avLst/>
          </a:prstGeom>
          <a:noFill/>
        </p:spPr>
        <p:txBody>
          <a:bodyPr wrap="none" rtlCol="0">
            <a:spAutoFit/>
          </a:bodyPr>
          <a:lstStyle/>
          <a:p>
            <a:r>
              <a:rPr lang="en-US" b="1" dirty="0" smtClean="0"/>
              <a:t>2</a:t>
            </a:r>
            <a:endParaRPr lang="en-US" b="1" dirty="0"/>
          </a:p>
        </p:txBody>
      </p:sp>
      <p:sp>
        <p:nvSpPr>
          <p:cNvPr id="23" name="Rectangle 22"/>
          <p:cNvSpPr/>
          <p:nvPr/>
        </p:nvSpPr>
        <p:spPr>
          <a:xfrm>
            <a:off x="6897519" y="4870966"/>
            <a:ext cx="312906" cy="369332"/>
          </a:xfrm>
          <a:prstGeom prst="rect">
            <a:avLst/>
          </a:prstGeom>
        </p:spPr>
        <p:txBody>
          <a:bodyPr wrap="none">
            <a:spAutoFit/>
          </a:bodyPr>
          <a:lstStyle/>
          <a:p>
            <a:r>
              <a:rPr lang="en-US" b="1" dirty="0" smtClean="0"/>
              <a:t>3</a:t>
            </a:r>
            <a:endParaRPr lang="en-US" b="1" dirty="0"/>
          </a:p>
        </p:txBody>
      </p:sp>
      <p:sp>
        <p:nvSpPr>
          <p:cNvPr id="25" name="Rectangle 24"/>
          <p:cNvSpPr/>
          <p:nvPr/>
        </p:nvSpPr>
        <p:spPr>
          <a:xfrm>
            <a:off x="5114925" y="3059668"/>
            <a:ext cx="312906" cy="369332"/>
          </a:xfrm>
          <a:prstGeom prst="rect">
            <a:avLst/>
          </a:prstGeom>
        </p:spPr>
        <p:txBody>
          <a:bodyPr wrap="none">
            <a:spAutoFit/>
          </a:bodyPr>
          <a:lstStyle/>
          <a:p>
            <a:r>
              <a:rPr lang="en-US" b="1" dirty="0" smtClean="0"/>
              <a:t>1</a:t>
            </a:r>
            <a:endParaRPr lang="en-US" b="1" dirty="0"/>
          </a:p>
        </p:txBody>
      </p:sp>
      <p:sp>
        <p:nvSpPr>
          <p:cNvPr id="26" name="Oval 25"/>
          <p:cNvSpPr/>
          <p:nvPr/>
        </p:nvSpPr>
        <p:spPr>
          <a:xfrm>
            <a:off x="7191220" y="4936801"/>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151500" y="4319819"/>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5151500" y="3352800"/>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119393" y="1966397"/>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123825" y="2629162"/>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23825" y="3561504"/>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657600" y="1371600"/>
            <a:ext cx="4876800" cy="369332"/>
          </a:xfrm>
          <a:prstGeom prst="rect">
            <a:avLst/>
          </a:prstGeom>
        </p:spPr>
        <p:txBody>
          <a:bodyPr wrap="square">
            <a:spAutoFit/>
          </a:bodyPr>
          <a:lstStyle/>
          <a:p>
            <a:pPr algn="ctr"/>
            <a:r>
              <a:rPr lang="en-US" dirty="0" smtClean="0">
                <a:solidFill>
                  <a:srgbClr val="002D6A"/>
                </a:solidFill>
                <a:latin typeface="Tahoma" pitchFamily="34" charset="0"/>
                <a:ea typeface="Tahoma" pitchFamily="34" charset="0"/>
                <a:cs typeface="Tahoma" pitchFamily="34" charset="0"/>
              </a:rPr>
              <a:t>Training of new </a:t>
            </a:r>
            <a:r>
              <a:rPr lang="en-US" u="sng" dirty="0" smtClean="0">
                <a:solidFill>
                  <a:srgbClr val="002D6A"/>
                </a:solidFill>
                <a:latin typeface="Tahoma" pitchFamily="34" charset="0"/>
                <a:ea typeface="Tahoma" pitchFamily="34" charset="0"/>
                <a:cs typeface="Tahoma" pitchFamily="34" charset="0"/>
              </a:rPr>
              <a:t>and</a:t>
            </a:r>
            <a:r>
              <a:rPr lang="en-US" dirty="0" smtClean="0">
                <a:solidFill>
                  <a:srgbClr val="002D6A"/>
                </a:solidFill>
                <a:latin typeface="Tahoma" pitchFamily="34" charset="0"/>
                <a:ea typeface="Tahoma" pitchFamily="34" charset="0"/>
                <a:cs typeface="Tahoma" pitchFamily="34" charset="0"/>
              </a:rPr>
              <a:t> existing DNA examiners: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fld id="{EA729A38-1D58-42E8-99E7-72F367851E73}" type="slidenum">
              <a:rPr lang="en-US" smtClean="0"/>
              <a:pPr/>
              <a:t>24</a:t>
            </a:fld>
            <a:endParaRPr lang="en-US" dirty="0"/>
          </a:p>
        </p:txBody>
      </p:sp>
      <p:sp>
        <p:nvSpPr>
          <p:cNvPr id="4" name="Title 3"/>
          <p:cNvSpPr>
            <a:spLocks noGrp="1"/>
          </p:cNvSpPr>
          <p:nvPr>
            <p:ph type="title"/>
          </p:nvPr>
        </p:nvSpPr>
        <p:spPr/>
        <p:txBody>
          <a:bodyPr/>
          <a:lstStyle/>
          <a:p>
            <a:r>
              <a:rPr lang="en-US" dirty="0" smtClean="0"/>
              <a:t>Examiner Assessment</a:t>
            </a:r>
            <a:endParaRPr lang="en-US" dirty="0"/>
          </a:p>
        </p:txBody>
      </p:sp>
      <p:grpSp>
        <p:nvGrpSpPr>
          <p:cNvPr id="6" name="Group 24"/>
          <p:cNvGrpSpPr/>
          <p:nvPr/>
        </p:nvGrpSpPr>
        <p:grpSpPr>
          <a:xfrm>
            <a:off x="2624088" y="1800880"/>
            <a:ext cx="6215112" cy="4638020"/>
            <a:chOff x="2281188" y="1915180"/>
            <a:chExt cx="6215112" cy="4638020"/>
          </a:xfrm>
        </p:grpSpPr>
        <p:cxnSp>
          <p:nvCxnSpPr>
            <p:cNvPr id="10" name="Straight Connector 9"/>
            <p:cNvCxnSpPr/>
            <p:nvPr/>
          </p:nvCxnSpPr>
          <p:spPr>
            <a:xfrm>
              <a:off x="2891528" y="1915180"/>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91528" y="5877580"/>
              <a:ext cx="56047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2073759" y="3558569"/>
              <a:ext cx="938077" cy="523220"/>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AF%</a:t>
              </a:r>
              <a:endParaRPr lang="en-US" sz="2800" dirty="0">
                <a:latin typeface="Tahoma" pitchFamily="34" charset="0"/>
                <a:ea typeface="Tahoma" pitchFamily="34" charset="0"/>
                <a:cs typeface="Tahoma" pitchFamily="34" charset="0"/>
              </a:endParaRPr>
            </a:p>
          </p:txBody>
        </p:sp>
        <p:sp>
          <p:nvSpPr>
            <p:cNvPr id="13" name="TextBox 12"/>
            <p:cNvSpPr txBox="1"/>
            <p:nvPr/>
          </p:nvSpPr>
          <p:spPr>
            <a:xfrm>
              <a:off x="2895600" y="6029980"/>
              <a:ext cx="5600700" cy="523220"/>
            </a:xfrm>
            <a:prstGeom prst="rect">
              <a:avLst/>
            </a:prstGeom>
            <a:noFill/>
          </p:spPr>
          <p:txBody>
            <a:bodyPr wrap="square" rtlCol="0">
              <a:spAutoFit/>
            </a:bodyPr>
            <a:lstStyle/>
            <a:p>
              <a:pPr algn="ctr"/>
              <a:r>
                <a:rPr lang="en-US" sz="2800" dirty="0" smtClean="0">
                  <a:latin typeface="Tahoma" pitchFamily="34" charset="0"/>
                  <a:ea typeface="Tahoma" pitchFamily="34" charset="0"/>
                  <a:cs typeface="Tahoma" pitchFamily="34" charset="0"/>
                </a:rPr>
                <a:t>AT% or GIM</a:t>
              </a:r>
              <a:endParaRPr lang="en-US" sz="2800" dirty="0">
                <a:latin typeface="Tahoma" pitchFamily="34" charset="0"/>
                <a:ea typeface="Tahoma" pitchFamily="34" charset="0"/>
                <a:cs typeface="Tahoma" pitchFamily="34" charset="0"/>
              </a:endParaRPr>
            </a:p>
          </p:txBody>
        </p:sp>
      </p:grpSp>
      <p:sp>
        <p:nvSpPr>
          <p:cNvPr id="19" name="Oval 18"/>
          <p:cNvSpPr/>
          <p:nvPr/>
        </p:nvSpPr>
        <p:spPr>
          <a:xfrm>
            <a:off x="7467600" y="4800600"/>
            <a:ext cx="762000" cy="762000"/>
          </a:xfrm>
          <a:prstGeom prst="ellipse">
            <a:avLst/>
          </a:prstGeom>
          <a:solidFill>
            <a:srgbClr val="6699FF"/>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4343400" y="2857500"/>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181725" y="5120540"/>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924800" y="5120540"/>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a:off x="4572000" y="3086100"/>
            <a:ext cx="2895600" cy="17907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32" name="Straight Arrow Connector 31"/>
          <p:cNvCxnSpPr/>
          <p:nvPr/>
        </p:nvCxnSpPr>
        <p:spPr>
          <a:xfrm>
            <a:off x="6477000" y="5257800"/>
            <a:ext cx="990600" cy="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36" name="Content Placeholder 1"/>
          <p:cNvSpPr>
            <a:spLocks noGrp="1"/>
          </p:cNvSpPr>
          <p:nvPr>
            <p:ph idx="1"/>
          </p:nvPr>
        </p:nvSpPr>
        <p:spPr>
          <a:xfrm>
            <a:off x="314325" y="1877080"/>
            <a:ext cx="2395487" cy="3525838"/>
          </a:xfrm>
          <a:noFill/>
        </p:spPr>
        <p:txBody>
          <a:bodyPr>
            <a:normAutofit/>
          </a:bodyPr>
          <a:lstStyle/>
          <a:p>
            <a:pPr marL="457200" indent="-457200">
              <a:buFont typeface="+mj-lt"/>
              <a:buAutoNum type="arabicPeriod"/>
            </a:pPr>
            <a:r>
              <a:rPr lang="en-US" sz="2000" dirty="0" smtClean="0"/>
              <a:t>Within </a:t>
            </a:r>
            <a:r>
              <a:rPr lang="el-GR" sz="2000" dirty="0" smtClean="0"/>
              <a:t>Δ </a:t>
            </a:r>
            <a:r>
              <a:rPr lang="en-US" sz="2000" dirty="0" smtClean="0"/>
              <a:t>range</a:t>
            </a:r>
          </a:p>
          <a:p>
            <a:pPr marL="457200" indent="-457200">
              <a:buFont typeface="+mj-lt"/>
              <a:buAutoNum type="arabicPeriod"/>
            </a:pPr>
            <a:endParaRPr lang="en-US" sz="2000" dirty="0" smtClean="0"/>
          </a:p>
          <a:p>
            <a:pPr marL="457200" indent="-457200">
              <a:buFont typeface="+mj-lt"/>
              <a:buAutoNum type="arabicPeriod"/>
            </a:pPr>
            <a:r>
              <a:rPr lang="en-US" sz="2000" dirty="0" smtClean="0"/>
              <a:t>Minor </a:t>
            </a:r>
            <a:r>
              <a:rPr lang="el-GR" sz="2000" dirty="0" smtClean="0"/>
              <a:t>Δ</a:t>
            </a:r>
            <a:r>
              <a:rPr lang="en-US" sz="2000" dirty="0" smtClean="0"/>
              <a:t>: review/retest?</a:t>
            </a:r>
          </a:p>
          <a:p>
            <a:pPr marL="457200" indent="-457200">
              <a:buFont typeface="+mj-lt"/>
              <a:buAutoNum type="arabicPeriod"/>
            </a:pPr>
            <a:endParaRPr lang="en-US" sz="2000" dirty="0" smtClean="0"/>
          </a:p>
          <a:p>
            <a:pPr marL="457200" indent="-457200">
              <a:buFont typeface="+mj-lt"/>
              <a:buAutoNum type="arabicPeriod"/>
            </a:pPr>
            <a:r>
              <a:rPr lang="en-US" sz="2000" dirty="0" smtClean="0"/>
              <a:t>Major </a:t>
            </a:r>
            <a:r>
              <a:rPr lang="el-GR" sz="2000" dirty="0" smtClean="0"/>
              <a:t>Δ</a:t>
            </a:r>
            <a:r>
              <a:rPr lang="en-US" sz="2000" dirty="0" smtClean="0"/>
              <a:t>: retrain?</a:t>
            </a:r>
          </a:p>
        </p:txBody>
      </p:sp>
      <p:sp>
        <p:nvSpPr>
          <p:cNvPr id="38" name="TextBox 37"/>
          <p:cNvSpPr txBox="1"/>
          <p:nvPr/>
        </p:nvSpPr>
        <p:spPr>
          <a:xfrm>
            <a:off x="5945019" y="5063609"/>
            <a:ext cx="312906" cy="369332"/>
          </a:xfrm>
          <a:prstGeom prst="rect">
            <a:avLst/>
          </a:prstGeom>
          <a:noFill/>
        </p:spPr>
        <p:txBody>
          <a:bodyPr wrap="none" rtlCol="0">
            <a:spAutoFit/>
          </a:bodyPr>
          <a:lstStyle/>
          <a:p>
            <a:r>
              <a:rPr lang="en-US" b="1" dirty="0" smtClean="0"/>
              <a:t>2</a:t>
            </a:r>
            <a:endParaRPr lang="en-US" b="1" dirty="0"/>
          </a:p>
        </p:txBody>
      </p:sp>
      <p:sp>
        <p:nvSpPr>
          <p:cNvPr id="39" name="TextBox 38"/>
          <p:cNvSpPr txBox="1"/>
          <p:nvPr/>
        </p:nvSpPr>
        <p:spPr>
          <a:xfrm>
            <a:off x="4067175" y="2783443"/>
            <a:ext cx="312906" cy="369332"/>
          </a:xfrm>
          <a:prstGeom prst="rect">
            <a:avLst/>
          </a:prstGeom>
          <a:noFill/>
        </p:spPr>
        <p:txBody>
          <a:bodyPr wrap="none" rtlCol="0">
            <a:spAutoFit/>
          </a:bodyPr>
          <a:lstStyle/>
          <a:p>
            <a:r>
              <a:rPr lang="en-US" b="1" dirty="0" smtClean="0"/>
              <a:t>3</a:t>
            </a:r>
            <a:endParaRPr lang="en-US" b="1" dirty="0"/>
          </a:p>
        </p:txBody>
      </p:sp>
      <p:sp>
        <p:nvSpPr>
          <p:cNvPr id="40" name="TextBox 39"/>
          <p:cNvSpPr txBox="1"/>
          <p:nvPr/>
        </p:nvSpPr>
        <p:spPr>
          <a:xfrm>
            <a:off x="8229600" y="5063609"/>
            <a:ext cx="312906" cy="369332"/>
          </a:xfrm>
          <a:prstGeom prst="rect">
            <a:avLst/>
          </a:prstGeom>
          <a:noFill/>
        </p:spPr>
        <p:txBody>
          <a:bodyPr wrap="none" rtlCol="0">
            <a:spAutoFit/>
          </a:bodyPr>
          <a:lstStyle/>
          <a:p>
            <a:r>
              <a:rPr lang="en-US" b="1" dirty="0" smtClean="0"/>
              <a:t>1</a:t>
            </a:r>
            <a:endParaRPr lang="en-US" b="1" dirty="0"/>
          </a:p>
        </p:txBody>
      </p:sp>
      <p:sp>
        <p:nvSpPr>
          <p:cNvPr id="25" name="Oval 24"/>
          <p:cNvSpPr/>
          <p:nvPr/>
        </p:nvSpPr>
        <p:spPr>
          <a:xfrm>
            <a:off x="6810375" y="4024697"/>
            <a:ext cx="1913106" cy="1738583"/>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4" name="Rectangle 23"/>
          <p:cNvSpPr/>
          <p:nvPr/>
        </p:nvSpPr>
        <p:spPr>
          <a:xfrm>
            <a:off x="6410325" y="2121723"/>
            <a:ext cx="2395487" cy="830997"/>
          </a:xfrm>
          <a:prstGeom prst="rect">
            <a:avLst/>
          </a:prstGeom>
          <a:solidFill>
            <a:srgbClr val="FFFF00"/>
          </a:solidFill>
        </p:spPr>
        <p:txBody>
          <a:bodyPr wrap="square">
            <a:spAutoFit/>
          </a:bodyPr>
          <a:lstStyle/>
          <a:p>
            <a:r>
              <a:rPr lang="en-US" sz="1600" dirty="0" smtClean="0">
                <a:latin typeface="Tahoma" pitchFamily="34" charset="0"/>
                <a:ea typeface="Tahoma" pitchFamily="34" charset="0"/>
                <a:cs typeface="Tahoma" pitchFamily="34" charset="0"/>
              </a:rPr>
              <a:t>Simulate whether those errors would still produce a match/hit  </a:t>
            </a:r>
            <a:endParaRPr lang="en-US" sz="1600" dirty="0">
              <a:latin typeface="Tahoma" pitchFamily="34" charset="0"/>
              <a:ea typeface="Tahoma" pitchFamily="34" charset="0"/>
              <a:cs typeface="Tahoma" pitchFamily="34" charset="0"/>
            </a:endParaRPr>
          </a:p>
        </p:txBody>
      </p:sp>
      <p:cxnSp>
        <p:nvCxnSpPr>
          <p:cNvPr id="27" name="Straight Arrow Connector 26"/>
          <p:cNvCxnSpPr>
            <a:stCxn id="24" idx="2"/>
          </p:cNvCxnSpPr>
          <p:nvPr/>
        </p:nvCxnSpPr>
        <p:spPr>
          <a:xfrm>
            <a:off x="7608069" y="2952720"/>
            <a:ext cx="11931" cy="14668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665706" y="1362630"/>
            <a:ext cx="4876800" cy="369332"/>
          </a:xfrm>
          <a:prstGeom prst="rect">
            <a:avLst/>
          </a:prstGeom>
        </p:spPr>
        <p:txBody>
          <a:bodyPr wrap="square">
            <a:spAutoFit/>
          </a:bodyPr>
          <a:lstStyle/>
          <a:p>
            <a:pPr algn="ctr"/>
            <a:r>
              <a:rPr lang="en-US" dirty="0" smtClean="0">
                <a:solidFill>
                  <a:srgbClr val="002D6A"/>
                </a:solidFill>
                <a:latin typeface="Tahoma" pitchFamily="34" charset="0"/>
                <a:ea typeface="Tahoma" pitchFamily="34" charset="0"/>
                <a:cs typeface="Tahoma" pitchFamily="34" charset="0"/>
              </a:rPr>
              <a:t>Training of new </a:t>
            </a:r>
            <a:r>
              <a:rPr lang="en-US" u="sng" dirty="0" smtClean="0">
                <a:solidFill>
                  <a:srgbClr val="002D6A"/>
                </a:solidFill>
                <a:latin typeface="Tahoma" pitchFamily="34" charset="0"/>
                <a:ea typeface="Tahoma" pitchFamily="34" charset="0"/>
                <a:cs typeface="Tahoma" pitchFamily="34" charset="0"/>
              </a:rPr>
              <a:t>and</a:t>
            </a:r>
            <a:r>
              <a:rPr lang="en-US" dirty="0" smtClean="0">
                <a:solidFill>
                  <a:srgbClr val="002D6A"/>
                </a:solidFill>
                <a:latin typeface="Tahoma" pitchFamily="34" charset="0"/>
                <a:ea typeface="Tahoma" pitchFamily="34" charset="0"/>
                <a:cs typeface="Tahoma" pitchFamily="34" charset="0"/>
              </a:rPr>
              <a:t> existing DNA examiners: </a:t>
            </a:r>
          </a:p>
        </p:txBody>
      </p:sp>
      <p:sp>
        <p:nvSpPr>
          <p:cNvPr id="28" name="Oval 27"/>
          <p:cNvSpPr/>
          <p:nvPr/>
        </p:nvSpPr>
        <p:spPr>
          <a:xfrm>
            <a:off x="119393" y="1966397"/>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123825" y="2695837"/>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123825" y="3723429"/>
            <a:ext cx="228600" cy="228600"/>
          </a:xfrm>
          <a:prstGeom prst="ellipse">
            <a:avLst/>
          </a:prstGeom>
          <a:solidFill>
            <a:srgbClr val="FF0000"/>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381000" y="1447800"/>
            <a:ext cx="8229600" cy="4876800"/>
          </a:xfrm>
        </p:spPr>
        <p:txBody>
          <a:bodyPr>
            <a:normAutofit/>
          </a:bodyPr>
          <a:lstStyle/>
          <a:p>
            <a:pPr>
              <a:buFont typeface="Arial" pitchFamily="34" charset="0"/>
              <a:buChar char="•"/>
            </a:pPr>
            <a:r>
              <a:rPr lang="en-US" sz="2600" dirty="0" smtClean="0"/>
              <a:t>Large variation in examiner generated genotypes:</a:t>
            </a:r>
          </a:p>
          <a:p>
            <a:pPr lvl="1">
              <a:buFont typeface="Arial" pitchFamily="34" charset="0"/>
              <a:buChar char="•"/>
            </a:pPr>
            <a:r>
              <a:rPr lang="en-US" dirty="0" smtClean="0"/>
              <a:t>Within and between laboratories </a:t>
            </a:r>
          </a:p>
          <a:p>
            <a:pPr lvl="1">
              <a:buFont typeface="Arial" pitchFamily="34" charset="0"/>
              <a:buChar char="•"/>
            </a:pPr>
            <a:r>
              <a:rPr lang="en-US" dirty="0" smtClean="0"/>
              <a:t>Variation in interpretation methods</a:t>
            </a:r>
          </a:p>
          <a:p>
            <a:endParaRPr lang="en-US" sz="2600" dirty="0" smtClean="0"/>
          </a:p>
          <a:p>
            <a:pPr>
              <a:buFont typeface="Arial" pitchFamily="34" charset="0"/>
              <a:buChar char="•"/>
            </a:pPr>
            <a:r>
              <a:rPr lang="en-US" sz="2600" dirty="0" smtClean="0"/>
              <a:t>Creation of DNA Examiner Assessment Tool:  quantify and assess changes via GIM and AM</a:t>
            </a:r>
          </a:p>
          <a:p>
            <a:pPr lvl="1">
              <a:buFont typeface="Arial" pitchFamily="34" charset="0"/>
              <a:buChar char="•"/>
            </a:pPr>
            <a:r>
              <a:rPr lang="en-US" sz="2600" dirty="0" smtClean="0"/>
              <a:t>Potential use of metrics in DNA laboratories</a:t>
            </a:r>
          </a:p>
          <a:p>
            <a:pPr lvl="1">
              <a:buFont typeface="Arial" pitchFamily="34" charset="0"/>
              <a:buChar char="•"/>
            </a:pPr>
            <a:r>
              <a:rPr lang="en-US" sz="2600" dirty="0" smtClean="0"/>
              <a:t>Benchmarking, training, and proficiency tests</a:t>
            </a:r>
          </a:p>
        </p:txBody>
      </p:sp>
      <p:sp>
        <p:nvSpPr>
          <p:cNvPr id="5" name="Slide Number Placeholder 4"/>
          <p:cNvSpPr>
            <a:spLocks noGrp="1"/>
          </p:cNvSpPr>
          <p:nvPr>
            <p:ph type="sldNum" sz="quarter" idx="4"/>
          </p:nvPr>
        </p:nvSpPr>
        <p:spPr/>
        <p:txBody>
          <a:bodyPr/>
          <a:lstStyle/>
          <a:p>
            <a:fld id="{D38D0078-ABA9-488D-BAF2-09F52C95C161}" type="slidenum">
              <a:rPr lang="en-US" smtClean="0">
                <a:solidFill>
                  <a:srgbClr val="1F497D"/>
                </a:solidFill>
              </a:rPr>
              <a:pPr/>
              <a:t>25</a:t>
            </a:fld>
            <a:endParaRPr lang="en-US" dirty="0">
              <a:solidFill>
                <a:srgbClr val="1F497D"/>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971800" y="4953000"/>
            <a:ext cx="3428999" cy="1458016"/>
          </a:xfrm>
        </p:spPr>
        <p:txBody>
          <a:bodyPr>
            <a:normAutofit fontScale="32500" lnSpcReduction="20000"/>
          </a:bodyPr>
          <a:lstStyle/>
          <a:p>
            <a:pPr marL="342900" lvl="0" indent="-342900">
              <a:defRPr/>
            </a:pPr>
            <a:r>
              <a:rPr lang="en-US" sz="7400" b="1" dirty="0" smtClean="0">
                <a:solidFill>
                  <a:schemeClr val="tx2">
                    <a:lumMod val="75000"/>
                  </a:schemeClr>
                </a:solidFill>
              </a:rPr>
              <a:t>Roman Aranda IV</a:t>
            </a:r>
          </a:p>
          <a:p>
            <a:pPr marL="342900" lvl="0" indent="-342900">
              <a:defRPr/>
            </a:pPr>
            <a:r>
              <a:rPr lang="en-US" sz="4900" dirty="0" smtClean="0">
                <a:solidFill>
                  <a:schemeClr val="tx2">
                    <a:lumMod val="75000"/>
                  </a:schemeClr>
                </a:solidFill>
              </a:rPr>
              <a:t>Research Scientist</a:t>
            </a:r>
          </a:p>
          <a:p>
            <a:pPr marL="342900" lvl="0" indent="-342900">
              <a:defRPr/>
            </a:pPr>
            <a:r>
              <a:rPr lang="en-US" sz="4900" dirty="0" smtClean="0">
                <a:solidFill>
                  <a:schemeClr val="tx2">
                    <a:lumMod val="75000"/>
                  </a:schemeClr>
                </a:solidFill>
              </a:rPr>
              <a:t>Office of the Chief Scientist</a:t>
            </a:r>
          </a:p>
          <a:p>
            <a:pPr marL="342900" lvl="0" indent="-342900">
              <a:defRPr/>
            </a:pPr>
            <a:r>
              <a:rPr lang="en-US" sz="4900" dirty="0" smtClean="0">
                <a:solidFill>
                  <a:schemeClr val="tx2">
                    <a:lumMod val="75000"/>
                  </a:schemeClr>
                </a:solidFill>
              </a:rPr>
              <a:t>CTR, A-T Solutions</a:t>
            </a:r>
          </a:p>
          <a:p>
            <a:pPr marL="342900" lvl="0" indent="-342900">
              <a:defRPr/>
            </a:pPr>
            <a:r>
              <a:rPr lang="en-US" sz="4900" b="1" dirty="0" smtClean="0">
                <a:solidFill>
                  <a:schemeClr val="tx2">
                    <a:lumMod val="75000"/>
                  </a:schemeClr>
                </a:solidFill>
              </a:rPr>
              <a:t>roman.aranda3.ctr@mail.mil</a:t>
            </a:r>
          </a:p>
        </p:txBody>
      </p:sp>
      <p:sp>
        <p:nvSpPr>
          <p:cNvPr id="4" name="Slide Number Placeholder 3"/>
          <p:cNvSpPr>
            <a:spLocks noGrp="1"/>
          </p:cNvSpPr>
          <p:nvPr>
            <p:ph type="sldNum" sz="quarter" idx="4294967295"/>
          </p:nvPr>
        </p:nvSpPr>
        <p:spPr>
          <a:xfrm>
            <a:off x="8763000" y="6629400"/>
            <a:ext cx="381000" cy="228600"/>
          </a:xfrm>
        </p:spPr>
        <p:txBody>
          <a:bodyPr/>
          <a:lstStyle/>
          <a:p>
            <a:fld id="{EA729A38-1D58-42E8-99E7-72F367851E73}" type="slidenum">
              <a:rPr lang="en-US" smtClean="0"/>
              <a:pPr/>
              <a:t>26</a:t>
            </a:fld>
            <a:endParaRPr lang="en-US" dirty="0"/>
          </a:p>
        </p:txBody>
      </p:sp>
      <p:grpSp>
        <p:nvGrpSpPr>
          <p:cNvPr id="6" name="Group 6"/>
          <p:cNvGrpSpPr>
            <a:grpSpLocks/>
          </p:cNvGrpSpPr>
          <p:nvPr/>
        </p:nvGrpSpPr>
        <p:grpSpPr bwMode="auto">
          <a:xfrm>
            <a:off x="6705600" y="2819400"/>
            <a:ext cx="1524000" cy="706899"/>
            <a:chOff x="863962" y="1205021"/>
            <a:chExt cx="7200000" cy="3339418"/>
          </a:xfrm>
        </p:grpSpPr>
        <p:pic>
          <p:nvPicPr>
            <p:cNvPr id="8" name="Picture 5" descr="dstl-logo-trans-blac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stl-logo-trans-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NIJ_Logo_1C_Black_Mac.tif"/>
          <p:cNvPicPr>
            <a:picLocks noChangeAspect="1"/>
          </p:cNvPicPr>
          <p:nvPr/>
        </p:nvPicPr>
        <p:blipFill>
          <a:blip r:embed="rId5" cstate="print"/>
          <a:stretch>
            <a:fillRect/>
          </a:stretch>
        </p:blipFill>
        <p:spPr>
          <a:xfrm>
            <a:off x="1230421" y="2667000"/>
            <a:ext cx="1131779" cy="10515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4"/>
          </p:nvPr>
        </p:nvSpPr>
        <p:spPr/>
        <p:txBody>
          <a:bodyPr/>
          <a:lstStyle/>
          <a:p>
            <a:fld id="{D38D0078-ABA9-488D-BAF2-09F52C95C161}" type="slidenum">
              <a:rPr lang="en-US" smtClean="0">
                <a:solidFill>
                  <a:srgbClr val="1F497D"/>
                </a:solidFill>
              </a:rPr>
              <a:pPr/>
              <a:t>3</a:t>
            </a:fld>
            <a:endParaRPr lang="en-US" dirty="0">
              <a:solidFill>
                <a:srgbClr val="1F497D"/>
              </a:solidFill>
            </a:endParaRPr>
          </a:p>
        </p:txBody>
      </p:sp>
      <p:sp>
        <p:nvSpPr>
          <p:cNvPr id="8" name="Content Placeholder 7"/>
          <p:cNvSpPr>
            <a:spLocks noGrp="1"/>
          </p:cNvSpPr>
          <p:nvPr>
            <p:ph idx="1"/>
          </p:nvPr>
        </p:nvSpPr>
        <p:spPr/>
        <p:txBody>
          <a:bodyPr>
            <a:normAutofit/>
          </a:bodyPr>
          <a:lstStyle/>
          <a:p>
            <a:pPr marL="514350" indent="-514350">
              <a:buFont typeface="Arial" pitchFamily="34" charset="0"/>
              <a:buChar char="•"/>
            </a:pPr>
            <a:r>
              <a:rPr lang="en-US" dirty="0" smtClean="0"/>
              <a:t>Mixture Study Structure</a:t>
            </a:r>
          </a:p>
          <a:p>
            <a:pPr marL="1257300" lvl="1" indent="-514350">
              <a:buFont typeface="Arial" pitchFamily="34" charset="0"/>
              <a:buChar char="•"/>
            </a:pPr>
            <a:endParaRPr lang="en-US" dirty="0" smtClean="0"/>
          </a:p>
          <a:p>
            <a:pPr marL="514350" indent="-514350">
              <a:buFont typeface="Arial" pitchFamily="34" charset="0"/>
              <a:buChar char="•"/>
            </a:pPr>
            <a:r>
              <a:rPr lang="en-US" dirty="0" smtClean="0"/>
              <a:t>Preliminary Results</a:t>
            </a:r>
          </a:p>
          <a:p>
            <a:pPr marL="1257300" lvl="1" indent="-514350">
              <a:buFont typeface="Arial" pitchFamily="34" charset="0"/>
              <a:buChar char="•"/>
            </a:pPr>
            <a:r>
              <a:rPr lang="en-US" dirty="0" smtClean="0"/>
              <a:t>Variation Illustrated via GIM and AM</a:t>
            </a:r>
            <a:br>
              <a:rPr lang="en-US" dirty="0" smtClean="0"/>
            </a:br>
            <a:endParaRPr lang="en-US" dirty="0" smtClean="0"/>
          </a:p>
          <a:p>
            <a:pPr marL="514350" indent="-514350">
              <a:buFont typeface="Arial" pitchFamily="34" charset="0"/>
              <a:buChar char="•"/>
            </a:pPr>
            <a:r>
              <a:rPr lang="en-US" dirty="0" smtClean="0"/>
              <a:t>Path Forward:</a:t>
            </a:r>
          </a:p>
          <a:p>
            <a:pPr marL="1257300" lvl="1" indent="-514350">
              <a:buFont typeface="Arial" pitchFamily="34" charset="0"/>
              <a:buChar char="•"/>
            </a:pPr>
            <a:r>
              <a:rPr lang="en-US" dirty="0" smtClean="0"/>
              <a:t>DNA Examiner Assessment Tool (DEAT)</a:t>
            </a:r>
          </a:p>
          <a:p>
            <a:pPr marL="1257300" lvl="1" indent="-514350">
              <a:buAutoNum type="arabicPeriod"/>
            </a:pPr>
            <a:endParaRPr lang="en-US" dirty="0" smtClean="0"/>
          </a:p>
          <a:p>
            <a:pPr marL="1257300" lvl="1" indent="-514350">
              <a:buAutoNum type="arabicPeriod"/>
            </a:pPr>
            <a:endParaRPr lang="en-US" dirty="0" smtClean="0"/>
          </a:p>
          <a:p>
            <a:pPr marL="0" indent="0"/>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3769" y="1339701"/>
            <a:ext cx="4419600"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228601" y="1447800"/>
            <a:ext cx="4191000" cy="4525963"/>
          </a:xfrm>
        </p:spPr>
        <p:txBody>
          <a:bodyPr>
            <a:normAutofit fontScale="92500"/>
          </a:bodyPr>
          <a:lstStyle/>
          <a:p>
            <a:pPr>
              <a:buFont typeface="Arial" pitchFamily="34" charset="0"/>
              <a:buChar char="•"/>
            </a:pPr>
            <a:r>
              <a:rPr lang="en-US" dirty="0" smtClean="0"/>
              <a:t>Purpose:  </a:t>
            </a:r>
          </a:p>
          <a:p>
            <a:pPr lvl="1">
              <a:buFont typeface="Arial" pitchFamily="34" charset="0"/>
              <a:buChar char="•"/>
            </a:pPr>
            <a:r>
              <a:rPr lang="en-US" dirty="0" smtClean="0"/>
              <a:t>To assess the inter- and intra-laboratory variation in DNA examiners’ generated genotype interpretations</a:t>
            </a:r>
          </a:p>
          <a:p>
            <a:pPr lvl="1">
              <a:buFont typeface="Arial" pitchFamily="34" charset="0"/>
              <a:buChar char="•"/>
            </a:pPr>
            <a:endParaRPr lang="en-US" dirty="0" smtClean="0"/>
          </a:p>
          <a:p>
            <a:pPr lvl="1">
              <a:buFont typeface="Arial" pitchFamily="34" charset="0"/>
              <a:buChar char="•"/>
            </a:pPr>
            <a:r>
              <a:rPr lang="en-US" dirty="0" smtClean="0"/>
              <a:t>To better understand the current state and potential limitations of mixture interpretation in the forensic community</a:t>
            </a:r>
          </a:p>
          <a:p>
            <a:pPr lvl="1">
              <a:buNone/>
            </a:pPr>
            <a:endParaRPr lang="en-US" dirty="0" smtClean="0"/>
          </a:p>
        </p:txBody>
      </p:sp>
      <p:sp>
        <p:nvSpPr>
          <p:cNvPr id="2" name="Slide Number Placeholder 1"/>
          <p:cNvSpPr>
            <a:spLocks noGrp="1"/>
          </p:cNvSpPr>
          <p:nvPr>
            <p:ph type="sldNum" sz="quarter" idx="4"/>
          </p:nvPr>
        </p:nvSpPr>
        <p:spPr/>
        <p:txBody>
          <a:bodyPr/>
          <a:lstStyle/>
          <a:p>
            <a:fld id="{EA729A38-1D58-42E8-99E7-72F367851E73}" type="slidenum">
              <a:rPr lang="en-US" smtClean="0"/>
              <a:pPr/>
              <a:t>4</a:t>
            </a:fld>
            <a:endParaRPr lang="en-US" dirty="0"/>
          </a:p>
        </p:txBody>
      </p:sp>
      <p:sp>
        <p:nvSpPr>
          <p:cNvPr id="4" name="Title 3"/>
          <p:cNvSpPr>
            <a:spLocks noGrp="1"/>
          </p:cNvSpPr>
          <p:nvPr>
            <p:ph type="title"/>
          </p:nvPr>
        </p:nvSpPr>
        <p:spPr/>
        <p:txBody>
          <a:bodyPr/>
          <a:lstStyle/>
          <a:p>
            <a:r>
              <a:rPr lang="en-US" dirty="0" smtClean="0"/>
              <a:t>DFSC Mixture Study</a:t>
            </a:r>
            <a:endParaRPr lang="en-US" dirty="0"/>
          </a:p>
        </p:txBody>
      </p:sp>
      <p:pic>
        <p:nvPicPr>
          <p:cNvPr id="6" name="Picture 5" descr="quad3.png"/>
          <p:cNvPicPr>
            <a:picLocks noChangeAspect="1"/>
          </p:cNvPicPr>
          <p:nvPr/>
        </p:nvPicPr>
        <p:blipFill>
          <a:blip r:embed="rId3" cstate="print"/>
          <a:stretch>
            <a:fillRect/>
          </a:stretch>
        </p:blipFill>
        <p:spPr>
          <a:xfrm>
            <a:off x="4648200" y="1447800"/>
            <a:ext cx="4267200" cy="480233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724400" y="1219200"/>
            <a:ext cx="4010025" cy="514250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381000" y="2286000"/>
            <a:ext cx="4191000" cy="4075706"/>
          </a:xfrm>
        </p:spPr>
        <p:txBody>
          <a:bodyPr>
            <a:normAutofit/>
          </a:bodyPr>
          <a:lstStyle/>
          <a:p>
            <a:pPr>
              <a:buFont typeface="Arial" pitchFamily="34" charset="0"/>
              <a:buChar char="•"/>
            </a:pPr>
            <a:r>
              <a:rPr lang="en-US" sz="2400" dirty="0" smtClean="0"/>
              <a:t>Initiated Summer 2014</a:t>
            </a:r>
          </a:p>
          <a:p>
            <a:endParaRPr lang="en-US" sz="2400" dirty="0" smtClean="0"/>
          </a:p>
          <a:p>
            <a:pPr>
              <a:buFont typeface="Arial" pitchFamily="34" charset="0"/>
              <a:buChar char="•"/>
            </a:pPr>
            <a:r>
              <a:rPr lang="en-US" sz="2400" dirty="0" smtClean="0"/>
              <a:t>183 examiners </a:t>
            </a:r>
          </a:p>
          <a:p>
            <a:pPr>
              <a:buFont typeface="Arial" pitchFamily="34" charset="0"/>
              <a:buChar char="•"/>
            </a:pPr>
            <a:endParaRPr lang="en-US" sz="2400" dirty="0" smtClean="0"/>
          </a:p>
          <a:p>
            <a:pPr>
              <a:buFont typeface="Arial" pitchFamily="34" charset="0"/>
              <a:buChar char="•"/>
            </a:pPr>
            <a:r>
              <a:rPr lang="en-US" sz="2400" dirty="0" smtClean="0"/>
              <a:t>55 forensic laboratories </a:t>
            </a:r>
          </a:p>
        </p:txBody>
      </p:sp>
      <p:sp>
        <p:nvSpPr>
          <p:cNvPr id="3" name="Slide Number Placeholder 2"/>
          <p:cNvSpPr>
            <a:spLocks noGrp="1"/>
          </p:cNvSpPr>
          <p:nvPr>
            <p:ph type="sldNum" sz="quarter" idx="4"/>
          </p:nvPr>
        </p:nvSpPr>
        <p:spPr/>
        <p:txBody>
          <a:bodyPr/>
          <a:lstStyle/>
          <a:p>
            <a:fld id="{EA729A38-1D58-42E8-99E7-72F367851E73}" type="slidenum">
              <a:rPr lang="en-US" smtClean="0"/>
              <a:pPr/>
              <a:t>5</a:t>
            </a:fld>
            <a:endParaRPr lang="en-US" dirty="0"/>
          </a:p>
        </p:txBody>
      </p:sp>
      <p:sp>
        <p:nvSpPr>
          <p:cNvPr id="4" name="Title 3"/>
          <p:cNvSpPr>
            <a:spLocks noGrp="1"/>
          </p:cNvSpPr>
          <p:nvPr>
            <p:ph type="title"/>
          </p:nvPr>
        </p:nvSpPr>
        <p:spPr/>
        <p:txBody>
          <a:bodyPr/>
          <a:lstStyle/>
          <a:p>
            <a:r>
              <a:rPr lang="en-US" dirty="0" smtClean="0"/>
              <a:t>Participation: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823495" y="1295400"/>
            <a:ext cx="3834730" cy="497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52400" y="1447800"/>
            <a:ext cx="3810000" cy="4800600"/>
          </a:xfrm>
        </p:spPr>
        <p:txBody>
          <a:bodyPr>
            <a:normAutofit lnSpcReduction="10000"/>
          </a:bodyPr>
          <a:lstStyle/>
          <a:p>
            <a:pPr marL="227013" lvl="0" indent="-227013">
              <a:buFont typeface="Arial" pitchFamily="34" charset="0"/>
              <a:buChar char="•"/>
              <a:defRPr/>
            </a:pPr>
            <a:r>
              <a:rPr lang="en-US" sz="2400" dirty="0" smtClean="0"/>
              <a:t>Examiners asked to interpret 6 mixtures:</a:t>
            </a:r>
            <a:endParaRPr lang="en-US" sz="1600" dirty="0" smtClean="0"/>
          </a:p>
          <a:p>
            <a:pPr lvl="1">
              <a:buFont typeface="Arial" pitchFamily="34" charset="0"/>
              <a:buChar char="•"/>
              <a:defRPr/>
            </a:pPr>
            <a:r>
              <a:rPr lang="en-US" sz="2200" dirty="0" smtClean="0"/>
              <a:t>All examiners received identical 6 mixtures</a:t>
            </a:r>
          </a:p>
          <a:p>
            <a:pPr lvl="1">
              <a:buFont typeface="Arial" pitchFamily="34" charset="0"/>
              <a:buChar char="•"/>
              <a:defRPr/>
            </a:pPr>
            <a:r>
              <a:rPr lang="en-US" sz="2200" dirty="0" smtClean="0"/>
              <a:t>Used their laboratory’s SOP</a:t>
            </a:r>
          </a:p>
          <a:p>
            <a:pPr lvl="1">
              <a:buFont typeface="Arial" pitchFamily="34" charset="0"/>
              <a:buChar char="•"/>
              <a:defRPr/>
            </a:pPr>
            <a:r>
              <a:rPr lang="en-US" sz="2200" dirty="0" smtClean="0"/>
              <a:t>Stochastic and analytical thresholds set by DFSC</a:t>
            </a:r>
          </a:p>
          <a:p>
            <a:pPr lvl="1">
              <a:buFont typeface="Arial" pitchFamily="34" charset="0"/>
              <a:buChar char="•"/>
              <a:defRPr/>
            </a:pPr>
            <a:r>
              <a:rPr lang="en-US" sz="2200" dirty="0" smtClean="0"/>
              <a:t>Genotypes recorded on Excel-based worksheet provided </a:t>
            </a:r>
          </a:p>
          <a:p>
            <a:pPr lvl="1">
              <a:buFont typeface="Arial" pitchFamily="34" charset="0"/>
              <a:buChar char="•"/>
              <a:defRPr/>
            </a:pPr>
            <a:r>
              <a:rPr lang="en-US" sz="2200" dirty="0" smtClean="0"/>
              <a:t>User assessment form</a:t>
            </a:r>
            <a:endParaRPr lang="en-US" sz="2400" dirty="0" smtClean="0"/>
          </a:p>
          <a:p>
            <a:endParaRPr lang="en-US" dirty="0"/>
          </a:p>
        </p:txBody>
      </p:sp>
      <p:sp>
        <p:nvSpPr>
          <p:cNvPr id="3" name="Slide Number Placeholder 2"/>
          <p:cNvSpPr>
            <a:spLocks noGrp="1"/>
          </p:cNvSpPr>
          <p:nvPr>
            <p:ph type="sldNum" sz="quarter" idx="4"/>
          </p:nvPr>
        </p:nvSpPr>
        <p:spPr/>
        <p:txBody>
          <a:bodyPr/>
          <a:lstStyle/>
          <a:p>
            <a:fld id="{EA729A38-1D58-42E8-99E7-72F367851E73}" type="slidenum">
              <a:rPr lang="en-US" smtClean="0"/>
              <a:pPr/>
              <a:t>6</a:t>
            </a:fld>
            <a:endParaRPr lang="en-US" dirty="0"/>
          </a:p>
        </p:txBody>
      </p:sp>
      <p:sp>
        <p:nvSpPr>
          <p:cNvPr id="4" name="Title 3"/>
          <p:cNvSpPr>
            <a:spLocks noGrp="1"/>
          </p:cNvSpPr>
          <p:nvPr>
            <p:ph type="title"/>
          </p:nvPr>
        </p:nvSpPr>
        <p:spPr/>
        <p:txBody>
          <a:bodyPr/>
          <a:lstStyle/>
          <a:p>
            <a:r>
              <a:rPr lang="en-US" dirty="0" smtClean="0"/>
              <a:t>Study Datasets:</a:t>
            </a:r>
            <a:endParaRPr lang="en-US" dirty="0"/>
          </a:p>
        </p:txBody>
      </p:sp>
      <p:sp>
        <p:nvSpPr>
          <p:cNvPr id="7" name="Rectangle 6"/>
          <p:cNvSpPr/>
          <p:nvPr/>
        </p:nvSpPr>
        <p:spPr>
          <a:xfrm>
            <a:off x="4100170" y="1752599"/>
            <a:ext cx="4876800" cy="33485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cstate="print"/>
          <a:srcRect l="47222" t="6250" r="9838" b="8333"/>
          <a:stretch>
            <a:fillRect/>
          </a:stretch>
        </p:blipFill>
        <p:spPr bwMode="auto">
          <a:xfrm>
            <a:off x="4191000" y="1880005"/>
            <a:ext cx="47117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fld id="{EA729A38-1D58-42E8-99E7-72F367851E73}" type="slidenum">
              <a:rPr lang="en-US" smtClean="0"/>
              <a:pPr/>
              <a:t>7</a:t>
            </a:fld>
            <a:endParaRPr lang="en-US" dirty="0"/>
          </a:p>
        </p:txBody>
      </p:sp>
      <p:sp>
        <p:nvSpPr>
          <p:cNvPr id="4" name="Title 3"/>
          <p:cNvSpPr>
            <a:spLocks noGrp="1"/>
          </p:cNvSpPr>
          <p:nvPr>
            <p:ph type="title"/>
          </p:nvPr>
        </p:nvSpPr>
        <p:spPr/>
        <p:txBody>
          <a:bodyPr/>
          <a:lstStyle/>
          <a:p>
            <a:r>
              <a:rPr lang="en-US" dirty="0" smtClean="0"/>
              <a:t>Metrics:  GIM + AM</a:t>
            </a:r>
            <a:endParaRPr lang="en-US" dirty="0"/>
          </a:p>
        </p:txBody>
      </p:sp>
      <p:cxnSp>
        <p:nvCxnSpPr>
          <p:cNvPr id="8" name="Straight Connector 7"/>
          <p:cNvCxnSpPr/>
          <p:nvPr/>
        </p:nvCxnSpPr>
        <p:spPr>
          <a:xfrm>
            <a:off x="4564685" y="1371600"/>
            <a:ext cx="0" cy="5029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1542" y="4849504"/>
            <a:ext cx="3516312" cy="830997"/>
          </a:xfrm>
          <a:prstGeom prst="rect">
            <a:avLst/>
          </a:prstGeom>
          <a:noFill/>
        </p:spPr>
        <p:txBody>
          <a:bodyPr wrap="square" rtlCol="0">
            <a:spAutoFit/>
          </a:bodyPr>
          <a:lstStyle/>
          <a:p>
            <a:pPr algn="ctr"/>
            <a:r>
              <a:rPr lang="en-US" sz="2400" i="1" dirty="0" smtClean="0"/>
              <a:t>How many answers did I provide at each locus?</a:t>
            </a:r>
            <a:endParaRPr lang="en-US" sz="2400" i="1" dirty="0"/>
          </a:p>
        </p:txBody>
      </p:sp>
      <p:sp>
        <p:nvSpPr>
          <p:cNvPr id="10" name="TextBox 9"/>
          <p:cNvSpPr txBox="1"/>
          <p:nvPr/>
        </p:nvSpPr>
        <p:spPr>
          <a:xfrm>
            <a:off x="4837113" y="4878079"/>
            <a:ext cx="4167917" cy="830997"/>
          </a:xfrm>
          <a:prstGeom prst="rect">
            <a:avLst/>
          </a:prstGeom>
          <a:noFill/>
        </p:spPr>
        <p:txBody>
          <a:bodyPr wrap="square" rtlCol="0">
            <a:spAutoFit/>
          </a:bodyPr>
          <a:lstStyle/>
          <a:p>
            <a:pPr algn="ctr"/>
            <a:r>
              <a:rPr lang="en-US" sz="2400" i="1" dirty="0" smtClean="0"/>
              <a:t>Did my genotypes include the “correct answer”?</a:t>
            </a:r>
            <a:endParaRPr lang="en-US" sz="2400" i="1" dirty="0"/>
          </a:p>
        </p:txBody>
      </p:sp>
      <p:graphicFrame>
        <p:nvGraphicFramePr>
          <p:cNvPr id="11" name="Table 10"/>
          <p:cNvGraphicFramePr>
            <a:graphicFrameLocks noGrp="1"/>
          </p:cNvGraphicFramePr>
          <p:nvPr/>
        </p:nvGraphicFramePr>
        <p:xfrm>
          <a:off x="4910994" y="1981200"/>
          <a:ext cx="4046411" cy="2194560"/>
        </p:xfrm>
        <a:graphic>
          <a:graphicData uri="http://schemas.openxmlformats.org/drawingml/2006/table">
            <a:tbl>
              <a:tblPr firstRow="1" bandRow="1">
                <a:tableStyleId>{5C22544A-7EE6-4342-B048-85BDC9FD1C3A}</a:tableStyleId>
              </a:tblPr>
              <a:tblGrid>
                <a:gridCol w="894334"/>
                <a:gridCol w="1231837"/>
                <a:gridCol w="640080"/>
                <a:gridCol w="640080"/>
                <a:gridCol w="640080"/>
              </a:tblGrid>
              <a:tr h="254000">
                <a:tc>
                  <a:txBody>
                    <a:bodyPr/>
                    <a:lstStyle/>
                    <a:p>
                      <a:r>
                        <a:rPr lang="en-US" dirty="0" smtClean="0"/>
                        <a:t>Known</a:t>
                      </a:r>
                      <a:endParaRPr lang="en-US" dirty="0"/>
                    </a:p>
                  </a:txBody>
                  <a:tcPr/>
                </a:tc>
                <a:tc>
                  <a:txBody>
                    <a:bodyPr/>
                    <a:lstStyle/>
                    <a:p>
                      <a:r>
                        <a:rPr lang="en-US" dirty="0" smtClean="0"/>
                        <a:t>Generated</a:t>
                      </a:r>
                      <a:endParaRPr lang="en-US" dirty="0"/>
                    </a:p>
                  </a:txBody>
                  <a:tcPr/>
                </a:tc>
                <a:tc>
                  <a:txBody>
                    <a:bodyPr/>
                    <a:lstStyle/>
                    <a:p>
                      <a:r>
                        <a:rPr lang="en-US" dirty="0" smtClean="0"/>
                        <a:t>ATM</a:t>
                      </a:r>
                      <a:endParaRPr lang="en-US" dirty="0"/>
                    </a:p>
                  </a:txBody>
                  <a:tcPr/>
                </a:tc>
                <a:tc>
                  <a:txBody>
                    <a:bodyPr/>
                    <a:lstStyle/>
                    <a:p>
                      <a:r>
                        <a:rPr lang="en-US" dirty="0" smtClean="0"/>
                        <a:t>AFM</a:t>
                      </a:r>
                      <a:endParaRPr lang="en-US" dirty="0"/>
                    </a:p>
                  </a:txBody>
                  <a:tcPr/>
                </a:tc>
                <a:tc>
                  <a:txBody>
                    <a:bodyPr/>
                    <a:lstStyle/>
                    <a:p>
                      <a:r>
                        <a:rPr lang="en-US" dirty="0" smtClean="0"/>
                        <a:t>Inc</a:t>
                      </a:r>
                      <a:endParaRPr lang="en-US" dirty="0"/>
                    </a:p>
                  </a:txBody>
                  <a:tcPr/>
                </a:tc>
              </a:tr>
              <a:tr h="254000">
                <a:tc>
                  <a:txBody>
                    <a:bodyPr/>
                    <a:lstStyle/>
                    <a:p>
                      <a:r>
                        <a:rPr lang="en-US" dirty="0" smtClean="0"/>
                        <a:t>11, 12</a:t>
                      </a:r>
                      <a:endParaRPr lang="en-US" dirty="0"/>
                    </a:p>
                  </a:txBody>
                  <a:tcPr/>
                </a:tc>
                <a:tc>
                  <a:txBody>
                    <a:bodyPr/>
                    <a:lstStyle/>
                    <a:p>
                      <a:r>
                        <a:rPr lang="en-US" dirty="0" smtClean="0"/>
                        <a:t>11, 12</a:t>
                      </a:r>
                      <a:endParaRPr lang="en-US" dirty="0"/>
                    </a:p>
                  </a:txBody>
                  <a:tcPr/>
                </a:tc>
                <a:tc>
                  <a:txBody>
                    <a:bodyPr/>
                    <a:lstStyle/>
                    <a:p>
                      <a:pPr algn="ctr"/>
                      <a:r>
                        <a:rPr lang="en-US" b="1" dirty="0" smtClean="0"/>
                        <a:t>2</a:t>
                      </a:r>
                      <a:endParaRPr lang="en-US" b="1" dirty="0"/>
                    </a:p>
                  </a:txBody>
                  <a:tcPr>
                    <a:solidFill>
                      <a:srgbClr val="00B050"/>
                    </a:solidFil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254000">
                <a:tc>
                  <a:txBody>
                    <a:bodyPr/>
                    <a:lstStyle/>
                    <a:p>
                      <a:endParaRPr lang="en-US" dirty="0"/>
                    </a:p>
                  </a:txBody>
                  <a:tcPr/>
                </a:tc>
                <a:tc>
                  <a:txBody>
                    <a:bodyPr/>
                    <a:lstStyle/>
                    <a:p>
                      <a:r>
                        <a:rPr lang="en-US" dirty="0" smtClean="0"/>
                        <a:t>11, Any</a:t>
                      </a:r>
                      <a:endParaRPr lang="en-US" dirty="0"/>
                    </a:p>
                  </a:txBody>
                  <a:tcPr/>
                </a:tc>
                <a:tc>
                  <a:txBody>
                    <a:bodyPr/>
                    <a:lstStyle/>
                    <a:p>
                      <a:pPr algn="ctr"/>
                      <a:r>
                        <a:rPr lang="en-US" b="1" dirty="0" smtClean="0"/>
                        <a:t>1</a:t>
                      </a:r>
                      <a:endParaRPr lang="en-US" b="1" dirty="0"/>
                    </a:p>
                  </a:txBody>
                  <a:tcPr>
                    <a:solidFill>
                      <a:srgbClr val="00B050"/>
                    </a:solidFil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254000">
                <a:tc>
                  <a:txBody>
                    <a:bodyPr/>
                    <a:lstStyle/>
                    <a:p>
                      <a:endParaRPr lang="en-US" dirty="0"/>
                    </a:p>
                  </a:txBody>
                  <a:tcPr/>
                </a:tc>
                <a:tc>
                  <a:txBody>
                    <a:bodyPr/>
                    <a:lstStyle/>
                    <a:p>
                      <a:r>
                        <a:rPr lang="en-US" dirty="0" smtClean="0"/>
                        <a:t>11, 13</a:t>
                      </a:r>
                      <a:endParaRPr lang="en-US" dirty="0"/>
                    </a:p>
                  </a:txBody>
                  <a:tcPr/>
                </a:tc>
                <a:tc>
                  <a:txBody>
                    <a:bodyPr/>
                    <a:lstStyle/>
                    <a:p>
                      <a:pPr algn="ctr"/>
                      <a:r>
                        <a:rPr lang="en-US" b="1" dirty="0" smtClean="0"/>
                        <a:t>1</a:t>
                      </a:r>
                      <a:endParaRPr lang="en-US" b="1" dirty="0"/>
                    </a:p>
                  </a:txBody>
                  <a:tcPr>
                    <a:solidFill>
                      <a:srgbClr val="00B050"/>
                    </a:solidFill>
                  </a:tcPr>
                </a:tc>
                <a:tc>
                  <a:txBody>
                    <a:bodyPr/>
                    <a:lstStyle/>
                    <a:p>
                      <a:pPr algn="ctr"/>
                      <a:r>
                        <a:rPr lang="en-US" b="1" dirty="0" smtClean="0"/>
                        <a:t>1</a:t>
                      </a:r>
                      <a:endParaRPr lang="en-US" b="1" dirty="0"/>
                    </a:p>
                  </a:txBody>
                  <a:tcPr>
                    <a:solidFill>
                      <a:schemeClr val="accent6"/>
                    </a:solidFill>
                  </a:tcPr>
                </a:tc>
                <a:tc>
                  <a:txBody>
                    <a:bodyPr/>
                    <a:lstStyle/>
                    <a:p>
                      <a:pPr algn="ctr"/>
                      <a:r>
                        <a:rPr lang="en-US" dirty="0" smtClean="0"/>
                        <a:t>0</a:t>
                      </a:r>
                      <a:endParaRPr lang="en-US" dirty="0"/>
                    </a:p>
                  </a:txBody>
                  <a:tcPr/>
                </a:tc>
              </a:tr>
              <a:tr h="254000">
                <a:tc>
                  <a:txBody>
                    <a:bodyPr/>
                    <a:lstStyle/>
                    <a:p>
                      <a:endParaRPr lang="en-US" dirty="0"/>
                    </a:p>
                  </a:txBody>
                  <a:tcPr/>
                </a:tc>
                <a:tc>
                  <a:txBody>
                    <a:bodyPr/>
                    <a:lstStyle/>
                    <a:p>
                      <a:r>
                        <a:rPr lang="en-US" dirty="0" smtClean="0"/>
                        <a:t>10, 13</a:t>
                      </a:r>
                      <a:endParaRPr lang="en-US" dirty="0"/>
                    </a:p>
                  </a:txBody>
                  <a:tcPr/>
                </a:tc>
                <a:tc>
                  <a:txBody>
                    <a:bodyPr/>
                    <a:lstStyle/>
                    <a:p>
                      <a:pPr algn="ctr"/>
                      <a:r>
                        <a:rPr lang="en-US" dirty="0" smtClean="0"/>
                        <a:t>0</a:t>
                      </a:r>
                      <a:endParaRPr lang="en-US" dirty="0"/>
                    </a:p>
                  </a:txBody>
                  <a:tcPr/>
                </a:tc>
                <a:tc>
                  <a:txBody>
                    <a:bodyPr/>
                    <a:lstStyle/>
                    <a:p>
                      <a:pPr algn="ctr"/>
                      <a:r>
                        <a:rPr lang="en-US" b="1" dirty="0" smtClean="0"/>
                        <a:t>2</a:t>
                      </a:r>
                      <a:endParaRPr lang="en-US" b="1" dirty="0"/>
                    </a:p>
                  </a:txBody>
                  <a:tcPr>
                    <a:solidFill>
                      <a:schemeClr val="accent6"/>
                    </a:solidFill>
                  </a:tcPr>
                </a:tc>
                <a:tc>
                  <a:txBody>
                    <a:bodyPr/>
                    <a:lstStyle/>
                    <a:p>
                      <a:pPr algn="ctr"/>
                      <a:r>
                        <a:rPr lang="en-US" b="0" dirty="0" smtClean="0"/>
                        <a:t>0</a:t>
                      </a:r>
                      <a:endParaRPr lang="en-US" b="0" dirty="0"/>
                    </a:p>
                  </a:txBody>
                  <a:tcPr/>
                </a:tc>
              </a:tr>
              <a:tr h="254000">
                <a:tc>
                  <a:txBody>
                    <a:bodyPr/>
                    <a:lstStyle/>
                    <a:p>
                      <a:endParaRPr lang="en-US" dirty="0"/>
                    </a:p>
                  </a:txBody>
                  <a:tcPr/>
                </a:tc>
                <a:tc>
                  <a:txBody>
                    <a:bodyPr/>
                    <a:lstStyle/>
                    <a:p>
                      <a:r>
                        <a:rPr lang="en-US" dirty="0" smtClean="0"/>
                        <a:t>Inc.</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b="1" dirty="0" smtClean="0"/>
                        <a:t>2</a:t>
                      </a:r>
                      <a:endParaRPr lang="en-US" b="1" dirty="0"/>
                    </a:p>
                  </a:txBody>
                  <a:tcPr>
                    <a:solidFill>
                      <a:schemeClr val="accent1"/>
                    </a:solidFill>
                  </a:tcPr>
                </a:tc>
              </a:tr>
            </a:tbl>
          </a:graphicData>
        </a:graphic>
      </p:graphicFrame>
      <p:sp>
        <p:nvSpPr>
          <p:cNvPr id="15" name="Rectangle 14"/>
          <p:cNvSpPr/>
          <p:nvPr/>
        </p:nvSpPr>
        <p:spPr>
          <a:xfrm>
            <a:off x="0" y="1427202"/>
            <a:ext cx="4564685" cy="400110"/>
          </a:xfrm>
          <a:prstGeom prst="rect">
            <a:avLst/>
          </a:prstGeom>
        </p:spPr>
        <p:txBody>
          <a:bodyPr wrap="square">
            <a:spAutoFit/>
          </a:bodyPr>
          <a:lstStyle/>
          <a:p>
            <a:pPr algn="ctr"/>
            <a:r>
              <a:rPr lang="en-US" sz="2000" dirty="0" smtClean="0">
                <a:solidFill>
                  <a:srgbClr val="002060"/>
                </a:solidFill>
                <a:latin typeface="Tahoma" pitchFamily="34" charset="0"/>
                <a:ea typeface="Tahoma" pitchFamily="34" charset="0"/>
                <a:cs typeface="Tahoma" pitchFamily="34" charset="0"/>
              </a:rPr>
              <a:t>Genotype Interpretation Metric:  GIM</a:t>
            </a:r>
            <a:endParaRPr lang="en-US" sz="2000" dirty="0">
              <a:latin typeface="Tahoma" pitchFamily="34" charset="0"/>
              <a:ea typeface="Tahoma" pitchFamily="34" charset="0"/>
              <a:cs typeface="Tahoma" pitchFamily="34" charset="0"/>
            </a:endParaRPr>
          </a:p>
        </p:txBody>
      </p:sp>
      <p:sp>
        <p:nvSpPr>
          <p:cNvPr id="16" name="Rectangle 15"/>
          <p:cNvSpPr/>
          <p:nvPr/>
        </p:nvSpPr>
        <p:spPr>
          <a:xfrm>
            <a:off x="4910994" y="1422805"/>
            <a:ext cx="4046411" cy="400110"/>
          </a:xfrm>
          <a:prstGeom prst="rect">
            <a:avLst/>
          </a:prstGeom>
        </p:spPr>
        <p:txBody>
          <a:bodyPr wrap="square">
            <a:spAutoFit/>
          </a:bodyPr>
          <a:lstStyle/>
          <a:p>
            <a:pPr algn="ctr"/>
            <a:r>
              <a:rPr lang="en-US" sz="2000" dirty="0" smtClean="0">
                <a:solidFill>
                  <a:srgbClr val="002060"/>
                </a:solidFill>
                <a:latin typeface="Tahoma" pitchFamily="34" charset="0"/>
                <a:ea typeface="Tahoma" pitchFamily="34" charset="0"/>
                <a:cs typeface="Tahoma" pitchFamily="34" charset="0"/>
              </a:rPr>
              <a:t>Allelic Match:</a:t>
            </a:r>
            <a:endParaRPr lang="en-US" sz="2000" dirty="0">
              <a:latin typeface="Tahoma" pitchFamily="34" charset="0"/>
              <a:ea typeface="Tahoma" pitchFamily="34" charset="0"/>
              <a:cs typeface="Tahoma" pitchFamily="34" charset="0"/>
            </a:endParaRPr>
          </a:p>
        </p:txBody>
      </p:sp>
      <p:cxnSp>
        <p:nvCxnSpPr>
          <p:cNvPr id="28" name="Straight Arrow Connector 27"/>
          <p:cNvCxnSpPr>
            <a:endCxn id="31" idx="1"/>
          </p:cNvCxnSpPr>
          <p:nvPr/>
        </p:nvCxnSpPr>
        <p:spPr>
          <a:xfrm>
            <a:off x="581542" y="2313207"/>
            <a:ext cx="1181787"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590800" y="2304366"/>
            <a:ext cx="1293394" cy="884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9032" y="1990041"/>
            <a:ext cx="436338" cy="646331"/>
          </a:xfrm>
          <a:prstGeom prst="rect">
            <a:avLst/>
          </a:prstGeom>
          <a:noFill/>
        </p:spPr>
        <p:txBody>
          <a:bodyPr wrap="none" rtlCol="0">
            <a:spAutoFit/>
          </a:bodyPr>
          <a:lstStyle/>
          <a:p>
            <a:r>
              <a:rPr lang="en-US" sz="3600" dirty="0" smtClean="0">
                <a:latin typeface="Tahoma" pitchFamily="34" charset="0"/>
                <a:ea typeface="Tahoma" pitchFamily="34" charset="0"/>
                <a:cs typeface="Tahoma" pitchFamily="34" charset="0"/>
              </a:rPr>
              <a:t>0</a:t>
            </a:r>
            <a:endParaRPr lang="en-US" sz="3600" dirty="0">
              <a:latin typeface="Tahoma" pitchFamily="34" charset="0"/>
              <a:ea typeface="Tahoma" pitchFamily="34" charset="0"/>
              <a:cs typeface="Tahoma" pitchFamily="34" charset="0"/>
            </a:endParaRPr>
          </a:p>
        </p:txBody>
      </p:sp>
      <p:sp>
        <p:nvSpPr>
          <p:cNvPr id="31" name="TextBox 30"/>
          <p:cNvSpPr txBox="1"/>
          <p:nvPr/>
        </p:nvSpPr>
        <p:spPr>
          <a:xfrm>
            <a:off x="1763329" y="1990041"/>
            <a:ext cx="827471" cy="646331"/>
          </a:xfrm>
          <a:prstGeom prst="rect">
            <a:avLst/>
          </a:prstGeom>
          <a:noFill/>
        </p:spPr>
        <p:txBody>
          <a:bodyPr wrap="none" rtlCol="0">
            <a:spAutoFit/>
          </a:bodyPr>
          <a:lstStyle/>
          <a:p>
            <a:r>
              <a:rPr lang="en-US" sz="3600" dirty="0" smtClean="0">
                <a:latin typeface="Tahoma" pitchFamily="34" charset="0"/>
                <a:ea typeface="Tahoma" pitchFamily="34" charset="0"/>
                <a:cs typeface="Tahoma" pitchFamily="34" charset="0"/>
              </a:rPr>
              <a:t>0.5</a:t>
            </a:r>
            <a:endParaRPr lang="en-US" sz="3600" dirty="0">
              <a:latin typeface="Tahoma" pitchFamily="34" charset="0"/>
              <a:ea typeface="Tahoma" pitchFamily="34" charset="0"/>
              <a:cs typeface="Tahoma" pitchFamily="34" charset="0"/>
            </a:endParaRPr>
          </a:p>
        </p:txBody>
      </p:sp>
      <p:sp>
        <p:nvSpPr>
          <p:cNvPr id="32" name="TextBox 31"/>
          <p:cNvSpPr txBox="1"/>
          <p:nvPr/>
        </p:nvSpPr>
        <p:spPr>
          <a:xfrm>
            <a:off x="3884194" y="1981200"/>
            <a:ext cx="436338" cy="646331"/>
          </a:xfrm>
          <a:prstGeom prst="rect">
            <a:avLst/>
          </a:prstGeom>
          <a:noFill/>
        </p:spPr>
        <p:txBody>
          <a:bodyPr wrap="none" rtlCol="0">
            <a:spAutoFit/>
          </a:bodyPr>
          <a:lstStyle/>
          <a:p>
            <a:r>
              <a:rPr lang="en-US" sz="3600" dirty="0" smtClean="0">
                <a:latin typeface="Tahoma" pitchFamily="34" charset="0"/>
                <a:ea typeface="Tahoma" pitchFamily="34" charset="0"/>
                <a:cs typeface="Tahoma" pitchFamily="34" charset="0"/>
              </a:rPr>
              <a:t>1</a:t>
            </a:r>
            <a:endParaRPr lang="en-US" sz="3600" dirty="0">
              <a:latin typeface="Tahoma" pitchFamily="34" charset="0"/>
              <a:ea typeface="Tahoma" pitchFamily="34" charset="0"/>
              <a:cs typeface="Tahoma" pitchFamily="34" charset="0"/>
            </a:endParaRPr>
          </a:p>
        </p:txBody>
      </p:sp>
      <p:sp>
        <p:nvSpPr>
          <p:cNvPr id="33" name="TextBox 32"/>
          <p:cNvSpPr txBox="1"/>
          <p:nvPr/>
        </p:nvSpPr>
        <p:spPr>
          <a:xfrm rot="5400000">
            <a:off x="-589928" y="3386491"/>
            <a:ext cx="1979586" cy="461665"/>
          </a:xfrm>
          <a:prstGeom prst="rect">
            <a:avLst/>
          </a:prstGeom>
          <a:noFill/>
        </p:spPr>
        <p:txBody>
          <a:bodyPr wrap="square" rtlCol="0">
            <a:spAutoFit/>
          </a:bodyPr>
          <a:lstStyle/>
          <a:p>
            <a:r>
              <a:rPr lang="en-US" sz="2400" dirty="0" smtClean="0">
                <a:latin typeface="Tahoma" pitchFamily="34" charset="0"/>
                <a:ea typeface="Tahoma" pitchFamily="34" charset="0"/>
                <a:cs typeface="Tahoma" pitchFamily="34" charset="0"/>
              </a:rPr>
              <a:t>Inconclusive</a:t>
            </a:r>
          </a:p>
        </p:txBody>
      </p:sp>
      <p:sp>
        <p:nvSpPr>
          <p:cNvPr id="34" name="TextBox 33"/>
          <p:cNvSpPr txBox="1"/>
          <p:nvPr/>
        </p:nvSpPr>
        <p:spPr>
          <a:xfrm rot="5400000">
            <a:off x="3201452" y="3311371"/>
            <a:ext cx="1829347" cy="461665"/>
          </a:xfrm>
          <a:prstGeom prst="rect">
            <a:avLst/>
          </a:prstGeom>
          <a:noFill/>
        </p:spPr>
        <p:txBody>
          <a:bodyPr wrap="none" rtlCol="0">
            <a:spAutoFit/>
          </a:bodyPr>
          <a:lstStyle/>
          <a:p>
            <a:pPr algn="ctr"/>
            <a:r>
              <a:rPr lang="en-US" sz="2400" dirty="0" smtClean="0">
                <a:latin typeface="Tahoma" pitchFamily="34" charset="0"/>
                <a:ea typeface="Tahoma" pitchFamily="34" charset="0"/>
                <a:cs typeface="Tahoma" pitchFamily="34" charset="0"/>
              </a:rPr>
              <a:t>Exact Match</a:t>
            </a:r>
            <a:endParaRPr lang="en-US" sz="2400" dirty="0">
              <a:latin typeface="Tahoma" pitchFamily="34" charset="0"/>
              <a:ea typeface="Tahoma" pitchFamily="34" charset="0"/>
              <a:cs typeface="Tahoma" pitchFamily="34" charset="0"/>
            </a:endParaRPr>
          </a:p>
        </p:txBody>
      </p:sp>
      <p:sp>
        <p:nvSpPr>
          <p:cNvPr id="35" name="TextBox 34"/>
          <p:cNvSpPr txBox="1"/>
          <p:nvPr/>
        </p:nvSpPr>
        <p:spPr>
          <a:xfrm>
            <a:off x="1161548" y="2636372"/>
            <a:ext cx="2016899" cy="830997"/>
          </a:xfrm>
          <a:prstGeom prst="rect">
            <a:avLst/>
          </a:prstGeom>
          <a:noFill/>
        </p:spPr>
        <p:txBody>
          <a:bodyPr wrap="none" rtlCol="0">
            <a:spAutoFit/>
          </a:bodyPr>
          <a:lstStyle/>
          <a:p>
            <a:pPr algn="ctr"/>
            <a:r>
              <a:rPr lang="en-US" sz="2400" dirty="0" smtClean="0">
                <a:latin typeface="Tahoma" pitchFamily="34" charset="0"/>
                <a:ea typeface="Tahoma" pitchFamily="34" charset="0"/>
                <a:cs typeface="Tahoma" pitchFamily="34" charset="0"/>
              </a:rPr>
              <a:t>Combinations</a:t>
            </a:r>
          </a:p>
          <a:p>
            <a:pPr algn="ctr"/>
            <a:r>
              <a:rPr lang="en-US" sz="2400" dirty="0" smtClean="0">
                <a:latin typeface="Tahoma" pitchFamily="34" charset="0"/>
                <a:ea typeface="Tahoma" pitchFamily="34" charset="0"/>
                <a:cs typeface="Tahoma" pitchFamily="34" charset="0"/>
              </a:rPr>
              <a:t>+ Anys</a:t>
            </a:r>
            <a:endParaRPr lang="en-US"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90800" y="1371600"/>
            <a:ext cx="4800600" cy="4602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81000" y="1676400"/>
            <a:ext cx="4648200" cy="4297363"/>
          </a:xfrm>
        </p:spPr>
        <p:txBody>
          <a:bodyPr/>
          <a:lstStyle/>
          <a:p>
            <a:pPr>
              <a:buFont typeface="Arial" pitchFamily="34" charset="0"/>
              <a:buChar char="•"/>
            </a:pPr>
            <a:r>
              <a:rPr lang="en-US" dirty="0" smtClean="0"/>
              <a:t>Automated program analyzes returned genotypes</a:t>
            </a:r>
          </a:p>
          <a:p>
            <a:pPr>
              <a:buFont typeface="Arial" pitchFamily="34" charset="0"/>
              <a:buChar char="•"/>
            </a:pPr>
            <a:endParaRPr lang="en-US" dirty="0" smtClean="0"/>
          </a:p>
          <a:p>
            <a:pPr>
              <a:buFont typeface="Arial" pitchFamily="34" charset="0"/>
              <a:buChar char="•"/>
            </a:pPr>
            <a:r>
              <a:rPr lang="en-US" dirty="0" smtClean="0"/>
              <a:t>Uses worksheet template</a:t>
            </a:r>
          </a:p>
          <a:p>
            <a:pPr>
              <a:buFont typeface="Arial" pitchFamily="34" charset="0"/>
              <a:buChar char="•"/>
            </a:pPr>
            <a:endParaRPr lang="en-US" dirty="0" smtClean="0"/>
          </a:p>
          <a:p>
            <a:pPr>
              <a:buFont typeface="Arial" pitchFamily="34" charset="0"/>
              <a:buChar char="•"/>
            </a:pPr>
            <a:r>
              <a:rPr lang="en-US" dirty="0" smtClean="0"/>
              <a:t>Calculates GIM/AM metrics</a:t>
            </a:r>
            <a:endParaRPr lang="en-US" dirty="0"/>
          </a:p>
        </p:txBody>
      </p:sp>
      <p:sp>
        <p:nvSpPr>
          <p:cNvPr id="3" name="Slide Number Placeholder 2"/>
          <p:cNvSpPr>
            <a:spLocks noGrp="1"/>
          </p:cNvSpPr>
          <p:nvPr>
            <p:ph type="sldNum" sz="quarter" idx="4"/>
          </p:nvPr>
        </p:nvSpPr>
        <p:spPr/>
        <p:txBody>
          <a:bodyPr/>
          <a:lstStyle/>
          <a:p>
            <a:fld id="{EA729A38-1D58-42E8-99E7-72F367851E73}" type="slidenum">
              <a:rPr lang="en-US" smtClean="0"/>
              <a:pPr/>
              <a:t>8</a:t>
            </a:fld>
            <a:endParaRPr lang="en-US" dirty="0"/>
          </a:p>
        </p:txBody>
      </p:sp>
      <p:sp>
        <p:nvSpPr>
          <p:cNvPr id="4" name="Title 3"/>
          <p:cNvSpPr>
            <a:spLocks noGrp="1"/>
          </p:cNvSpPr>
          <p:nvPr>
            <p:ph type="title"/>
          </p:nvPr>
        </p:nvSpPr>
        <p:spPr/>
        <p:txBody>
          <a:bodyPr/>
          <a:lstStyle/>
          <a:p>
            <a:r>
              <a:rPr lang="en-US" i="1" dirty="0" smtClean="0"/>
              <a:t>DEAT:</a:t>
            </a:r>
            <a:r>
              <a:rPr lang="en-US" dirty="0" smtClean="0"/>
              <a:t> DNA Examiner Assessment Tool</a:t>
            </a:r>
            <a:endParaRPr lang="en-US" i="1" dirty="0"/>
          </a:p>
        </p:txBody>
      </p:sp>
      <p:sp>
        <p:nvSpPr>
          <p:cNvPr id="7" name="Rectangle 6"/>
          <p:cNvSpPr/>
          <p:nvPr/>
        </p:nvSpPr>
        <p:spPr>
          <a:xfrm>
            <a:off x="4944136" y="1525769"/>
            <a:ext cx="3810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2" cstate="print"/>
          <a:srcRect l="10712" t="9267" r="65916" b="7333"/>
          <a:stretch>
            <a:fillRect/>
          </a:stretch>
        </p:blipFill>
        <p:spPr bwMode="auto">
          <a:xfrm>
            <a:off x="5029200" y="1600200"/>
            <a:ext cx="3625439"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828800" y="1371600"/>
            <a:ext cx="6248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fld id="{EA729A38-1D58-42E8-99E7-72F367851E73}" type="slidenum">
              <a:rPr lang="en-US" smtClean="0"/>
              <a:pPr/>
              <a:t>9</a:t>
            </a:fld>
            <a:endParaRPr lang="en-US" dirty="0"/>
          </a:p>
        </p:txBody>
      </p:sp>
      <p:sp>
        <p:nvSpPr>
          <p:cNvPr id="4" name="Title 3"/>
          <p:cNvSpPr>
            <a:spLocks noGrp="1"/>
          </p:cNvSpPr>
          <p:nvPr>
            <p:ph type="title"/>
          </p:nvPr>
        </p:nvSpPr>
        <p:spPr/>
        <p:txBody>
          <a:bodyPr/>
          <a:lstStyle/>
          <a:p>
            <a:r>
              <a:rPr lang="en-US" dirty="0" smtClean="0"/>
              <a:t>GIM Box Plots</a:t>
            </a:r>
            <a:endParaRPr lang="en-US" dirty="0"/>
          </a:p>
        </p:txBody>
      </p:sp>
      <p:pic>
        <p:nvPicPr>
          <p:cNvPr id="2050" name="Picture 2" descr="C:\Users\roman.aranda2.ctr.NASE\Desktop\OCS\DNA Mix Study\Data Analysis\Emily Rogers\28Jan2015\Additional regions_methods\region_mix6.png"/>
          <p:cNvPicPr>
            <a:picLocks noChangeAspect="1" noChangeArrowheads="1"/>
          </p:cNvPicPr>
          <p:nvPr/>
        </p:nvPicPr>
        <p:blipFill>
          <a:blip r:embed="rId2" cstate="print"/>
          <a:srcRect l="76042" t="18055" r="11458" b="59723"/>
          <a:stretch>
            <a:fillRect/>
          </a:stretch>
        </p:blipFill>
        <p:spPr bwMode="auto">
          <a:xfrm>
            <a:off x="2527746" y="2137138"/>
            <a:ext cx="914400" cy="1219200"/>
          </a:xfrm>
          <a:prstGeom prst="rect">
            <a:avLst/>
          </a:prstGeom>
          <a:noFill/>
        </p:spPr>
      </p:pic>
      <p:pic>
        <p:nvPicPr>
          <p:cNvPr id="2051" name="Picture 3" descr="C:\Users\roman.aranda2.ctr.NASE\Desktop\OCS\DNA Mix Study\Data Analysis\Emily Rogers\28Jan2015\Additional regions_methods\region_mix3.png"/>
          <p:cNvPicPr>
            <a:picLocks noChangeAspect="1" noChangeArrowheads="1"/>
          </p:cNvPicPr>
          <p:nvPr/>
        </p:nvPicPr>
        <p:blipFill>
          <a:blip r:embed="rId3" cstate="print"/>
          <a:srcRect l="44922" t="18403" r="42578" b="17708"/>
          <a:stretch>
            <a:fillRect/>
          </a:stretch>
        </p:blipFill>
        <p:spPr bwMode="auto">
          <a:xfrm>
            <a:off x="1232346" y="1603738"/>
            <a:ext cx="914400" cy="3505200"/>
          </a:xfrm>
          <a:prstGeom prst="rect">
            <a:avLst/>
          </a:prstGeom>
          <a:noFill/>
        </p:spPr>
      </p:pic>
      <p:cxnSp>
        <p:nvCxnSpPr>
          <p:cNvPr id="8" name="Straight Connector 7"/>
          <p:cNvCxnSpPr/>
          <p:nvPr/>
        </p:nvCxnSpPr>
        <p:spPr>
          <a:xfrm>
            <a:off x="5000740" y="1881426"/>
            <a:ext cx="6096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81765" y="1600766"/>
            <a:ext cx="1694695" cy="523220"/>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 Median</a:t>
            </a:r>
            <a:endParaRPr lang="en-US" sz="2800" dirty="0">
              <a:latin typeface="Tahoma" pitchFamily="34" charset="0"/>
              <a:ea typeface="Tahoma" pitchFamily="34" charset="0"/>
              <a:cs typeface="Tahoma" pitchFamily="34" charset="0"/>
            </a:endParaRPr>
          </a:p>
        </p:txBody>
      </p:sp>
      <p:cxnSp>
        <p:nvCxnSpPr>
          <p:cNvPr id="11" name="Straight Connector 10"/>
          <p:cNvCxnSpPr/>
          <p:nvPr/>
        </p:nvCxnSpPr>
        <p:spPr>
          <a:xfrm>
            <a:off x="698946" y="1451338"/>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8946" y="5413738"/>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68332" y="3094727"/>
            <a:ext cx="837089" cy="523220"/>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GIM</a:t>
            </a:r>
            <a:endParaRPr lang="en-US" sz="2800" dirty="0">
              <a:latin typeface="Tahoma" pitchFamily="34" charset="0"/>
              <a:ea typeface="Tahoma" pitchFamily="34" charset="0"/>
              <a:cs typeface="Tahoma" pitchFamily="34" charset="0"/>
            </a:endParaRPr>
          </a:p>
        </p:txBody>
      </p:sp>
      <p:sp>
        <p:nvSpPr>
          <p:cNvPr id="15" name="TextBox 14"/>
          <p:cNvSpPr txBox="1"/>
          <p:nvPr/>
        </p:nvSpPr>
        <p:spPr>
          <a:xfrm>
            <a:off x="885373" y="5566138"/>
            <a:ext cx="3284745" cy="523220"/>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Locus, Mixture, etc.</a:t>
            </a:r>
            <a:endParaRPr lang="en-US" sz="2800" dirty="0">
              <a:latin typeface="Tahoma" pitchFamily="34" charset="0"/>
              <a:ea typeface="Tahoma" pitchFamily="34" charset="0"/>
              <a:cs typeface="Tahoma" pitchFamily="34" charset="0"/>
            </a:endParaRPr>
          </a:p>
        </p:txBody>
      </p:sp>
      <p:sp>
        <p:nvSpPr>
          <p:cNvPr id="19" name="TextBox 18"/>
          <p:cNvSpPr txBox="1"/>
          <p:nvPr/>
        </p:nvSpPr>
        <p:spPr>
          <a:xfrm>
            <a:off x="5592045" y="2247408"/>
            <a:ext cx="3182218" cy="523220"/>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 25–75 Percentile</a:t>
            </a:r>
            <a:endParaRPr lang="en-US" sz="2800" dirty="0">
              <a:latin typeface="Tahoma" pitchFamily="34" charset="0"/>
              <a:ea typeface="Tahoma" pitchFamily="34" charset="0"/>
              <a:cs typeface="Tahoma" pitchFamily="34" charset="0"/>
            </a:endParaRPr>
          </a:p>
        </p:txBody>
      </p:sp>
      <p:sp>
        <p:nvSpPr>
          <p:cNvPr id="20" name="Rectangle 19"/>
          <p:cNvSpPr/>
          <p:nvPr/>
        </p:nvSpPr>
        <p:spPr>
          <a:xfrm>
            <a:off x="4908361" y="2343252"/>
            <a:ext cx="709347" cy="407835"/>
          </a:xfrm>
          <a:prstGeom prst="rect">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2"/>
          <p:cNvGrpSpPr/>
          <p:nvPr/>
        </p:nvGrpSpPr>
        <p:grpSpPr>
          <a:xfrm>
            <a:off x="4875440" y="2948226"/>
            <a:ext cx="929472" cy="1307129"/>
            <a:chOff x="4370500" y="3352800"/>
            <a:chExt cx="929472" cy="1307129"/>
          </a:xfrm>
        </p:grpSpPr>
        <p:pic>
          <p:nvPicPr>
            <p:cNvPr id="22" name="Picture 3" descr="C:\Users\roman.aranda2.ctr.NASE\Desktop\OCS\DNA Mix Study\Data Analysis\Emily Rogers\28Jan2015\Additional regions_methods\region_mix3.png"/>
            <p:cNvPicPr>
              <a:picLocks noChangeAspect="1" noChangeArrowheads="1"/>
            </p:cNvPicPr>
            <p:nvPr/>
          </p:nvPicPr>
          <p:blipFill>
            <a:blip r:embed="rId3" cstate="print"/>
            <a:srcRect l="44922" t="60069" r="42578" b="17708"/>
            <a:stretch>
              <a:fillRect/>
            </a:stretch>
          </p:blipFill>
          <p:spPr bwMode="auto">
            <a:xfrm>
              <a:off x="4370500" y="3440728"/>
              <a:ext cx="914400" cy="1219201"/>
            </a:xfrm>
            <a:prstGeom prst="rect">
              <a:avLst/>
            </a:prstGeom>
            <a:noFill/>
          </p:spPr>
        </p:pic>
        <p:pic>
          <p:nvPicPr>
            <p:cNvPr id="21" name="Picture 3" descr="C:\Users\roman.aranda2.ctr.NASE\Desktop\OCS\DNA Mix Study\Data Analysis\Emily Rogers\28Jan2015\Additional regions_methods\region_mix3.png"/>
            <p:cNvPicPr>
              <a:picLocks noChangeAspect="1" noChangeArrowheads="1"/>
            </p:cNvPicPr>
            <p:nvPr/>
          </p:nvPicPr>
          <p:blipFill>
            <a:blip r:embed="rId3" cstate="print"/>
            <a:srcRect l="44922" t="76736" r="42578" b="17708"/>
            <a:stretch>
              <a:fillRect/>
            </a:stretch>
          </p:blipFill>
          <p:spPr bwMode="auto">
            <a:xfrm rot="10800000">
              <a:off x="4385572" y="3352800"/>
              <a:ext cx="914400" cy="304800"/>
            </a:xfrm>
            <a:prstGeom prst="rect">
              <a:avLst/>
            </a:prstGeom>
            <a:noFill/>
          </p:spPr>
        </p:pic>
      </p:grpSp>
      <p:sp>
        <p:nvSpPr>
          <p:cNvPr id="24" name="TextBox 23"/>
          <p:cNvSpPr txBox="1"/>
          <p:nvPr/>
        </p:nvSpPr>
        <p:spPr>
          <a:xfrm>
            <a:off x="5593354" y="3263205"/>
            <a:ext cx="3474446" cy="1384995"/>
          </a:xfrm>
          <a:prstGeom prst="rect">
            <a:avLst/>
          </a:prstGeom>
          <a:noFill/>
        </p:spPr>
        <p:txBody>
          <a:bodyPr wrap="square" rtlCol="0">
            <a:spAutoFit/>
          </a:bodyPr>
          <a:lstStyle/>
          <a:p>
            <a:pPr marL="339725" indent="-339725"/>
            <a:r>
              <a:rPr lang="en-US" sz="2800" dirty="0" smtClean="0">
                <a:latin typeface="Tahoma" pitchFamily="34" charset="0"/>
                <a:ea typeface="Tahoma" pitchFamily="34" charset="0"/>
                <a:cs typeface="Tahoma" pitchFamily="34" charset="0"/>
              </a:rPr>
              <a:t>= Statistical Max/Min Distribution</a:t>
            </a:r>
            <a:endParaRPr lang="en-US" sz="2800" dirty="0">
              <a:latin typeface="Tahoma" pitchFamily="34" charset="0"/>
              <a:ea typeface="Tahoma" pitchFamily="34" charset="0"/>
              <a:cs typeface="Tahoma" pitchFamily="34" charset="0"/>
            </a:endParaRPr>
          </a:p>
        </p:txBody>
      </p:sp>
      <p:pic>
        <p:nvPicPr>
          <p:cNvPr id="2052" name="Picture 4" descr="C:\Users\roman.aranda2.ctr.NASE\Desktop\OCS\DNA Mix Study\Data Analysis\Emily Rogers\28Jan2015\Additional regions_methods\by_method.png"/>
          <p:cNvPicPr>
            <a:picLocks noChangeAspect="1" noChangeArrowheads="1"/>
          </p:cNvPicPr>
          <p:nvPr/>
        </p:nvPicPr>
        <p:blipFill>
          <a:blip r:embed="rId4" cstate="print"/>
          <a:srcRect l="68511" t="44821" r="27322" b="47686"/>
          <a:stretch>
            <a:fillRect/>
          </a:stretch>
        </p:blipFill>
        <p:spPr bwMode="auto">
          <a:xfrm>
            <a:off x="2832546" y="3774882"/>
            <a:ext cx="304800" cy="411136"/>
          </a:xfrm>
          <a:prstGeom prst="rect">
            <a:avLst/>
          </a:prstGeom>
          <a:noFill/>
        </p:spPr>
      </p:pic>
      <p:pic>
        <p:nvPicPr>
          <p:cNvPr id="26" name="Picture 4" descr="C:\Users\roman.aranda2.ctr.NASE\Desktop\OCS\DNA Mix Study\Data Analysis\Emily Rogers\28Jan2015\Additional regions_methods\by_method.png"/>
          <p:cNvPicPr>
            <a:picLocks noChangeAspect="1" noChangeArrowheads="1"/>
          </p:cNvPicPr>
          <p:nvPr/>
        </p:nvPicPr>
        <p:blipFill>
          <a:blip r:embed="rId4" cstate="print"/>
          <a:srcRect l="68511" t="44821" r="27322" b="47686"/>
          <a:stretch>
            <a:fillRect/>
          </a:stretch>
        </p:blipFill>
        <p:spPr bwMode="auto">
          <a:xfrm>
            <a:off x="5185039" y="4812996"/>
            <a:ext cx="304800" cy="411136"/>
          </a:xfrm>
          <a:prstGeom prst="rect">
            <a:avLst/>
          </a:prstGeom>
          <a:noFill/>
        </p:spPr>
      </p:pic>
      <p:sp>
        <p:nvSpPr>
          <p:cNvPr id="27" name="TextBox 26"/>
          <p:cNvSpPr txBox="1"/>
          <p:nvPr/>
        </p:nvSpPr>
        <p:spPr>
          <a:xfrm>
            <a:off x="5594195" y="4734580"/>
            <a:ext cx="1775166" cy="523220"/>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 Outliers</a:t>
            </a:r>
            <a:endParaRPr lang="en-US" sz="2800" dirty="0">
              <a:latin typeface="Tahoma" pitchFamily="34" charset="0"/>
              <a:ea typeface="Tahoma" pitchFamily="34" charset="0"/>
              <a:cs typeface="Tahoma" pitchFamily="34" charset="0"/>
            </a:endParaRPr>
          </a:p>
        </p:txBody>
      </p:sp>
      <p:sp>
        <p:nvSpPr>
          <p:cNvPr id="28" name="Right Brace 27"/>
          <p:cNvSpPr/>
          <p:nvPr/>
        </p:nvSpPr>
        <p:spPr>
          <a:xfrm>
            <a:off x="3987204" y="1600200"/>
            <a:ext cx="609600" cy="3657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10791</TotalTime>
  <Words>713</Words>
  <Application>Microsoft Office PowerPoint</Application>
  <PresentationFormat>On-screen Show (4:3)</PresentationFormat>
  <Paragraphs>257</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Tahoma</vt:lpstr>
      <vt:lpstr>Wingdings</vt:lpstr>
      <vt:lpstr>Office Theme</vt:lpstr>
      <vt:lpstr>DNA Mixture Interpretation Study:   Inter- and Intra-laboratory Variation</vt:lpstr>
      <vt:lpstr>PowerPoint Presentation</vt:lpstr>
      <vt:lpstr>PowerPoint Presentation</vt:lpstr>
      <vt:lpstr>DFSC Mixture Study</vt:lpstr>
      <vt:lpstr>Participation:</vt:lpstr>
      <vt:lpstr>Study Datasets:</vt:lpstr>
      <vt:lpstr>Metrics:  GIM + AM</vt:lpstr>
      <vt:lpstr>DEAT: DNA Examiner Assessment Tool</vt:lpstr>
      <vt:lpstr>GIM Box Plots</vt:lpstr>
      <vt:lpstr>Mixture 1:  3.5:1, 2-person</vt:lpstr>
      <vt:lpstr>Mixture 1:  2-person, 3.5:1</vt:lpstr>
      <vt:lpstr>Mixture 2 &amp; 3:  2:1, 2-person</vt:lpstr>
      <vt:lpstr>PowerPoint Presentation</vt:lpstr>
      <vt:lpstr>Mixture 5:  3-person, 4:1:1 w/ Ref</vt:lpstr>
      <vt:lpstr>Mixture 5:  4:1:1 w/ ref (Major)</vt:lpstr>
      <vt:lpstr>Mixture 6:  Box Plot</vt:lpstr>
      <vt:lpstr>Mixture 6:  3-person, 1:1:1</vt:lpstr>
      <vt:lpstr>Final Stat:  3.5:1, 2-person, Major</vt:lpstr>
      <vt:lpstr>Final Stat:  2:1, 2-person, Major Contributor  </vt:lpstr>
      <vt:lpstr>Final Stat:  4:1:1, 3-person w/ Ref, Major</vt:lpstr>
      <vt:lpstr>PowerPoint Presentation</vt:lpstr>
      <vt:lpstr>Benchmarking</vt:lpstr>
      <vt:lpstr>Examiner Assessment</vt:lpstr>
      <vt:lpstr>Examiner Assessment</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Expeditionary Forensic Division (EFD) Capability Brief</dc:title>
  <dc:creator>james.j.harrell</dc:creator>
  <cp:lastModifiedBy>Jill</cp:lastModifiedBy>
  <cp:revision>973</cp:revision>
  <dcterms:created xsi:type="dcterms:W3CDTF">2012-05-18T14:39:29Z</dcterms:created>
  <dcterms:modified xsi:type="dcterms:W3CDTF">2015-04-24T22:08:17Z</dcterms:modified>
</cp:coreProperties>
</file>