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57" r:id="rId4"/>
    <p:sldId id="274" r:id="rId5"/>
    <p:sldId id="279" r:id="rId6"/>
    <p:sldId id="269" r:id="rId7"/>
    <p:sldId id="272" r:id="rId8"/>
    <p:sldId id="270" r:id="rId9"/>
    <p:sldId id="271" r:id="rId10"/>
    <p:sldId id="273" r:id="rId11"/>
    <p:sldId id="275" r:id="rId12"/>
    <p:sldId id="276" r:id="rId13"/>
    <p:sldId id="286" r:id="rId14"/>
    <p:sldId id="285" r:id="rId15"/>
    <p:sldId id="278" r:id="rId16"/>
    <p:sldId id="277" r:id="rId17"/>
    <p:sldId id="280" r:id="rId18"/>
    <p:sldId id="283" r:id="rId19"/>
    <p:sldId id="281" r:id="rId20"/>
    <p:sldId id="282" r:id="rId21"/>
    <p:sldId id="28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47" autoAdjust="0"/>
    <p:restoredTop sz="94714" autoAdjust="0"/>
  </p:normalViewPr>
  <p:slideViewPr>
    <p:cSldViewPr>
      <p:cViewPr varScale="1">
        <p:scale>
          <a:sx n="84" d="100"/>
          <a:sy n="84" d="100"/>
        </p:scale>
        <p:origin x="1315" y="82"/>
      </p:cViewPr>
      <p:guideLst>
        <p:guide orient="horz" pos="2160"/>
        <p:guide pos="2880"/>
      </p:guideLst>
    </p:cSldViewPr>
  </p:slideViewPr>
  <p:outlineViewPr>
    <p:cViewPr>
      <p:scale>
        <a:sx n="33" d="100"/>
        <a:sy n="33" d="100"/>
      </p:scale>
      <p:origin x="0" y="-264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94C4CFB-D791-44B0-9192-DA88EA3D9182}" type="doc">
      <dgm:prSet loTypeId="urn:microsoft.com/office/officeart/2005/8/layout/venn1" loCatId="relationship" qsTypeId="urn:microsoft.com/office/officeart/2005/8/quickstyle/simple1" qsCatId="simple" csTypeId="urn:microsoft.com/office/officeart/2005/8/colors/accent1_2" csCatId="accent1" phldr="1"/>
      <dgm:spPr/>
    </dgm:pt>
    <dgm:pt modelId="{DAB1030F-D6DA-4160-9B04-6D7DE0130B75}">
      <dgm:prSet phldrT="[Text]"/>
      <dgm:spPr/>
      <dgm:t>
        <a:bodyPr/>
        <a:lstStyle/>
        <a:p>
          <a:r>
            <a:rPr lang="en-US" dirty="0" smtClean="0">
              <a:solidFill>
                <a:schemeClr val="bg1"/>
              </a:solidFill>
            </a:rPr>
            <a:t>Activities</a:t>
          </a:r>
          <a:endParaRPr lang="en-US" dirty="0">
            <a:solidFill>
              <a:schemeClr val="bg1"/>
            </a:solidFill>
          </a:endParaRPr>
        </a:p>
      </dgm:t>
    </dgm:pt>
    <dgm:pt modelId="{E191EC01-CF6E-4A3C-BE4F-DD782D268521}" type="parTrans" cxnId="{963528BC-A324-4073-A50F-A0255BCE2DA5}">
      <dgm:prSet/>
      <dgm:spPr/>
      <dgm:t>
        <a:bodyPr/>
        <a:lstStyle/>
        <a:p>
          <a:endParaRPr lang="en-US"/>
        </a:p>
      </dgm:t>
    </dgm:pt>
    <dgm:pt modelId="{E5758BBF-19A8-498D-985E-B3E64C791C18}" type="sibTrans" cxnId="{963528BC-A324-4073-A50F-A0255BCE2DA5}">
      <dgm:prSet/>
      <dgm:spPr/>
      <dgm:t>
        <a:bodyPr/>
        <a:lstStyle/>
        <a:p>
          <a:endParaRPr lang="en-US"/>
        </a:p>
      </dgm:t>
    </dgm:pt>
    <dgm:pt modelId="{08FAB9ED-120E-4EFB-89E0-A55DCE2C69E3}">
      <dgm:prSet phldrT="[Text]"/>
      <dgm:spPr/>
      <dgm:t>
        <a:bodyPr/>
        <a:lstStyle/>
        <a:p>
          <a:r>
            <a:rPr lang="en-US" dirty="0" smtClean="0">
              <a:solidFill>
                <a:schemeClr val="bg1"/>
              </a:solidFill>
            </a:rPr>
            <a:t>Resources</a:t>
          </a:r>
          <a:endParaRPr lang="en-US" dirty="0">
            <a:solidFill>
              <a:schemeClr val="bg1"/>
            </a:solidFill>
          </a:endParaRPr>
        </a:p>
      </dgm:t>
    </dgm:pt>
    <dgm:pt modelId="{517B3535-FEA1-44CB-B26E-4C1AF5982656}" type="parTrans" cxnId="{A5F8B7FD-17F6-4A98-8EF5-4A00D80BDB46}">
      <dgm:prSet/>
      <dgm:spPr/>
      <dgm:t>
        <a:bodyPr/>
        <a:lstStyle/>
        <a:p>
          <a:endParaRPr lang="en-US"/>
        </a:p>
      </dgm:t>
    </dgm:pt>
    <dgm:pt modelId="{B2086EF3-2D0B-4E64-9518-2E3F07D8E328}" type="sibTrans" cxnId="{A5F8B7FD-17F6-4A98-8EF5-4A00D80BDB46}">
      <dgm:prSet/>
      <dgm:spPr/>
      <dgm:t>
        <a:bodyPr/>
        <a:lstStyle/>
        <a:p>
          <a:endParaRPr lang="en-US"/>
        </a:p>
      </dgm:t>
    </dgm:pt>
    <dgm:pt modelId="{7E83CABE-2034-4497-800C-8D9963462110}">
      <dgm:prSet phldrT="[Text]"/>
      <dgm:spPr/>
      <dgm:t>
        <a:bodyPr/>
        <a:lstStyle/>
        <a:p>
          <a:r>
            <a:rPr lang="en-US" dirty="0" smtClean="0">
              <a:solidFill>
                <a:schemeClr val="bg1"/>
              </a:solidFill>
            </a:rPr>
            <a:t>Product</a:t>
          </a:r>
          <a:endParaRPr lang="en-US" dirty="0">
            <a:solidFill>
              <a:schemeClr val="bg1"/>
            </a:solidFill>
          </a:endParaRPr>
        </a:p>
      </dgm:t>
    </dgm:pt>
    <dgm:pt modelId="{4D873756-1D62-44F0-8F1F-A7FD19CCF15F}" type="parTrans" cxnId="{E9BE7EC3-29B7-47EE-A009-028A6A4A9EB1}">
      <dgm:prSet/>
      <dgm:spPr/>
      <dgm:t>
        <a:bodyPr/>
        <a:lstStyle/>
        <a:p>
          <a:endParaRPr lang="en-US"/>
        </a:p>
      </dgm:t>
    </dgm:pt>
    <dgm:pt modelId="{4A4DE303-F235-4742-99FE-726B85702E65}" type="sibTrans" cxnId="{E9BE7EC3-29B7-47EE-A009-028A6A4A9EB1}">
      <dgm:prSet/>
      <dgm:spPr/>
      <dgm:t>
        <a:bodyPr/>
        <a:lstStyle/>
        <a:p>
          <a:endParaRPr lang="en-US"/>
        </a:p>
      </dgm:t>
    </dgm:pt>
    <dgm:pt modelId="{DDC7848D-E1F2-4639-9060-0327152CD34C}" type="pres">
      <dgm:prSet presAssocID="{794C4CFB-D791-44B0-9192-DA88EA3D9182}" presName="compositeShape" presStyleCnt="0">
        <dgm:presLayoutVars>
          <dgm:chMax val="7"/>
          <dgm:dir/>
          <dgm:resizeHandles val="exact"/>
        </dgm:presLayoutVars>
      </dgm:prSet>
      <dgm:spPr/>
    </dgm:pt>
    <dgm:pt modelId="{72076D77-B73A-436B-8BF4-7021C91ECD5A}" type="pres">
      <dgm:prSet presAssocID="{DAB1030F-D6DA-4160-9B04-6D7DE0130B75}" presName="circ1" presStyleLbl="vennNode1" presStyleIdx="0" presStyleCnt="3"/>
      <dgm:spPr/>
      <dgm:t>
        <a:bodyPr/>
        <a:lstStyle/>
        <a:p>
          <a:endParaRPr lang="en-US"/>
        </a:p>
      </dgm:t>
    </dgm:pt>
    <dgm:pt modelId="{54B5E9FC-437D-4EE2-9151-E51398FB3B90}" type="pres">
      <dgm:prSet presAssocID="{DAB1030F-D6DA-4160-9B04-6D7DE0130B75}" presName="circ1Tx" presStyleLbl="revTx" presStyleIdx="0" presStyleCnt="0">
        <dgm:presLayoutVars>
          <dgm:chMax val="0"/>
          <dgm:chPref val="0"/>
          <dgm:bulletEnabled val="1"/>
        </dgm:presLayoutVars>
      </dgm:prSet>
      <dgm:spPr/>
      <dgm:t>
        <a:bodyPr/>
        <a:lstStyle/>
        <a:p>
          <a:endParaRPr lang="en-US"/>
        </a:p>
      </dgm:t>
    </dgm:pt>
    <dgm:pt modelId="{2B32BBAB-D88D-46C7-8E17-F0FDC0A2C1C9}" type="pres">
      <dgm:prSet presAssocID="{08FAB9ED-120E-4EFB-89E0-A55DCE2C69E3}" presName="circ2" presStyleLbl="vennNode1" presStyleIdx="1" presStyleCnt="3"/>
      <dgm:spPr/>
      <dgm:t>
        <a:bodyPr/>
        <a:lstStyle/>
        <a:p>
          <a:endParaRPr lang="en-US"/>
        </a:p>
      </dgm:t>
    </dgm:pt>
    <dgm:pt modelId="{DEEBCA82-6C96-4088-ACBC-2A00A7363E05}" type="pres">
      <dgm:prSet presAssocID="{08FAB9ED-120E-4EFB-89E0-A55DCE2C69E3}" presName="circ2Tx" presStyleLbl="revTx" presStyleIdx="0" presStyleCnt="0">
        <dgm:presLayoutVars>
          <dgm:chMax val="0"/>
          <dgm:chPref val="0"/>
          <dgm:bulletEnabled val="1"/>
        </dgm:presLayoutVars>
      </dgm:prSet>
      <dgm:spPr/>
      <dgm:t>
        <a:bodyPr/>
        <a:lstStyle/>
        <a:p>
          <a:endParaRPr lang="en-US"/>
        </a:p>
      </dgm:t>
    </dgm:pt>
    <dgm:pt modelId="{F6B855AC-C67F-422B-90DA-27A7818A5D5B}" type="pres">
      <dgm:prSet presAssocID="{7E83CABE-2034-4497-800C-8D9963462110}" presName="circ3" presStyleLbl="vennNode1" presStyleIdx="2" presStyleCnt="3"/>
      <dgm:spPr/>
      <dgm:t>
        <a:bodyPr/>
        <a:lstStyle/>
        <a:p>
          <a:endParaRPr lang="en-US"/>
        </a:p>
      </dgm:t>
    </dgm:pt>
    <dgm:pt modelId="{6F1245D3-0F9A-4016-AF2C-BAFB9068AF19}" type="pres">
      <dgm:prSet presAssocID="{7E83CABE-2034-4497-800C-8D9963462110}" presName="circ3Tx" presStyleLbl="revTx" presStyleIdx="0" presStyleCnt="0">
        <dgm:presLayoutVars>
          <dgm:chMax val="0"/>
          <dgm:chPref val="0"/>
          <dgm:bulletEnabled val="1"/>
        </dgm:presLayoutVars>
      </dgm:prSet>
      <dgm:spPr/>
      <dgm:t>
        <a:bodyPr/>
        <a:lstStyle/>
        <a:p>
          <a:endParaRPr lang="en-US"/>
        </a:p>
      </dgm:t>
    </dgm:pt>
  </dgm:ptLst>
  <dgm:cxnLst>
    <dgm:cxn modelId="{1A85198B-8E4E-42A9-8991-0BBB6AA620B9}" type="presOf" srcId="{DAB1030F-D6DA-4160-9B04-6D7DE0130B75}" destId="{72076D77-B73A-436B-8BF4-7021C91ECD5A}" srcOrd="0" destOrd="0" presId="urn:microsoft.com/office/officeart/2005/8/layout/venn1"/>
    <dgm:cxn modelId="{93407F82-3D30-40DA-B923-8C3C1824AAA6}" type="presOf" srcId="{08FAB9ED-120E-4EFB-89E0-A55DCE2C69E3}" destId="{DEEBCA82-6C96-4088-ACBC-2A00A7363E05}" srcOrd="1" destOrd="0" presId="urn:microsoft.com/office/officeart/2005/8/layout/venn1"/>
    <dgm:cxn modelId="{E9BE7EC3-29B7-47EE-A009-028A6A4A9EB1}" srcId="{794C4CFB-D791-44B0-9192-DA88EA3D9182}" destId="{7E83CABE-2034-4497-800C-8D9963462110}" srcOrd="2" destOrd="0" parTransId="{4D873756-1D62-44F0-8F1F-A7FD19CCF15F}" sibTransId="{4A4DE303-F235-4742-99FE-726B85702E65}"/>
    <dgm:cxn modelId="{A9C37098-83D5-49C4-BF40-01BC3DD9C6AC}" type="presOf" srcId="{794C4CFB-D791-44B0-9192-DA88EA3D9182}" destId="{DDC7848D-E1F2-4639-9060-0327152CD34C}" srcOrd="0" destOrd="0" presId="urn:microsoft.com/office/officeart/2005/8/layout/venn1"/>
    <dgm:cxn modelId="{45D6E65E-D384-4D78-A38F-AEFF0913A7D3}" type="presOf" srcId="{7E83CABE-2034-4497-800C-8D9963462110}" destId="{F6B855AC-C67F-422B-90DA-27A7818A5D5B}" srcOrd="0" destOrd="0" presId="urn:microsoft.com/office/officeart/2005/8/layout/venn1"/>
    <dgm:cxn modelId="{09CF034A-593E-4AFA-BA5A-03654DD1E6D2}" type="presOf" srcId="{08FAB9ED-120E-4EFB-89E0-A55DCE2C69E3}" destId="{2B32BBAB-D88D-46C7-8E17-F0FDC0A2C1C9}" srcOrd="0" destOrd="0" presId="urn:microsoft.com/office/officeart/2005/8/layout/venn1"/>
    <dgm:cxn modelId="{963528BC-A324-4073-A50F-A0255BCE2DA5}" srcId="{794C4CFB-D791-44B0-9192-DA88EA3D9182}" destId="{DAB1030F-D6DA-4160-9B04-6D7DE0130B75}" srcOrd="0" destOrd="0" parTransId="{E191EC01-CF6E-4A3C-BE4F-DD782D268521}" sibTransId="{E5758BBF-19A8-498D-985E-B3E64C791C18}"/>
    <dgm:cxn modelId="{A5F8B7FD-17F6-4A98-8EF5-4A00D80BDB46}" srcId="{794C4CFB-D791-44B0-9192-DA88EA3D9182}" destId="{08FAB9ED-120E-4EFB-89E0-A55DCE2C69E3}" srcOrd="1" destOrd="0" parTransId="{517B3535-FEA1-44CB-B26E-4C1AF5982656}" sibTransId="{B2086EF3-2D0B-4E64-9518-2E3F07D8E328}"/>
    <dgm:cxn modelId="{80545FD9-03B1-4030-A7DF-5EC3A0C4F367}" type="presOf" srcId="{7E83CABE-2034-4497-800C-8D9963462110}" destId="{6F1245D3-0F9A-4016-AF2C-BAFB9068AF19}" srcOrd="1" destOrd="0" presId="urn:microsoft.com/office/officeart/2005/8/layout/venn1"/>
    <dgm:cxn modelId="{F131DE34-D9C9-4E3B-B97B-70FD7AEF2495}" type="presOf" srcId="{DAB1030F-D6DA-4160-9B04-6D7DE0130B75}" destId="{54B5E9FC-437D-4EE2-9151-E51398FB3B90}" srcOrd="1" destOrd="0" presId="urn:microsoft.com/office/officeart/2005/8/layout/venn1"/>
    <dgm:cxn modelId="{C2E8AFF3-3CAC-4109-A438-233AB979EDF6}" type="presParOf" srcId="{DDC7848D-E1F2-4639-9060-0327152CD34C}" destId="{72076D77-B73A-436B-8BF4-7021C91ECD5A}" srcOrd="0" destOrd="0" presId="urn:microsoft.com/office/officeart/2005/8/layout/venn1"/>
    <dgm:cxn modelId="{215B4C50-FCFE-4A10-8A5B-08B5D0E69F48}" type="presParOf" srcId="{DDC7848D-E1F2-4639-9060-0327152CD34C}" destId="{54B5E9FC-437D-4EE2-9151-E51398FB3B90}" srcOrd="1" destOrd="0" presId="urn:microsoft.com/office/officeart/2005/8/layout/venn1"/>
    <dgm:cxn modelId="{2764F8AF-F226-4859-A5BE-C56DA5637157}" type="presParOf" srcId="{DDC7848D-E1F2-4639-9060-0327152CD34C}" destId="{2B32BBAB-D88D-46C7-8E17-F0FDC0A2C1C9}" srcOrd="2" destOrd="0" presId="urn:microsoft.com/office/officeart/2005/8/layout/venn1"/>
    <dgm:cxn modelId="{593E7286-9EC8-4A80-9BAD-8973F5F0F738}" type="presParOf" srcId="{DDC7848D-E1F2-4639-9060-0327152CD34C}" destId="{DEEBCA82-6C96-4088-ACBC-2A00A7363E05}" srcOrd="3" destOrd="0" presId="urn:microsoft.com/office/officeart/2005/8/layout/venn1"/>
    <dgm:cxn modelId="{11A5FACA-4981-4D50-B718-3BF3310AFEE4}" type="presParOf" srcId="{DDC7848D-E1F2-4639-9060-0327152CD34C}" destId="{F6B855AC-C67F-422B-90DA-27A7818A5D5B}" srcOrd="4" destOrd="0" presId="urn:microsoft.com/office/officeart/2005/8/layout/venn1"/>
    <dgm:cxn modelId="{6E6ACBFA-D237-4DF7-9940-CB3EDB52D7E9}" type="presParOf" srcId="{DDC7848D-E1F2-4639-9060-0327152CD34C}" destId="{6F1245D3-0F9A-4016-AF2C-BAFB9068AF19}"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076D77-B73A-436B-8BF4-7021C91ECD5A}">
      <dsp:nvSpPr>
        <dsp:cNvPr id="0" name=""/>
        <dsp:cNvSpPr/>
      </dsp:nvSpPr>
      <dsp:spPr>
        <a:xfrm>
          <a:off x="2717482" y="61396"/>
          <a:ext cx="2947035" cy="2947035"/>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solidFill>
                <a:schemeClr val="bg1"/>
              </a:solidFill>
            </a:rPr>
            <a:t>Activities</a:t>
          </a:r>
          <a:endParaRPr lang="en-US" sz="3300" kern="1200" dirty="0">
            <a:solidFill>
              <a:schemeClr val="bg1"/>
            </a:solidFill>
          </a:endParaRPr>
        </a:p>
      </dsp:txBody>
      <dsp:txXfrm>
        <a:off x="3110420" y="577127"/>
        <a:ext cx="2161159" cy="1326165"/>
      </dsp:txXfrm>
    </dsp:sp>
    <dsp:sp modelId="{2B32BBAB-D88D-46C7-8E17-F0FDC0A2C1C9}">
      <dsp:nvSpPr>
        <dsp:cNvPr id="0" name=""/>
        <dsp:cNvSpPr/>
      </dsp:nvSpPr>
      <dsp:spPr>
        <a:xfrm>
          <a:off x="3780870" y="1903293"/>
          <a:ext cx="2947035" cy="2947035"/>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solidFill>
                <a:schemeClr val="bg1"/>
              </a:solidFill>
            </a:rPr>
            <a:t>Resources</a:t>
          </a:r>
          <a:endParaRPr lang="en-US" sz="3300" kern="1200" dirty="0">
            <a:solidFill>
              <a:schemeClr val="bg1"/>
            </a:solidFill>
          </a:endParaRPr>
        </a:p>
      </dsp:txBody>
      <dsp:txXfrm>
        <a:off x="4682172" y="2664610"/>
        <a:ext cx="1768221" cy="1620869"/>
      </dsp:txXfrm>
    </dsp:sp>
    <dsp:sp modelId="{F6B855AC-C67F-422B-90DA-27A7818A5D5B}">
      <dsp:nvSpPr>
        <dsp:cNvPr id="0" name=""/>
        <dsp:cNvSpPr/>
      </dsp:nvSpPr>
      <dsp:spPr>
        <a:xfrm>
          <a:off x="1654094" y="1903293"/>
          <a:ext cx="2947035" cy="2947035"/>
        </a:xfrm>
        <a:prstGeom prst="ellipse">
          <a:avLst/>
        </a:prstGeom>
        <a:solidFill>
          <a:schemeClr val="accent1">
            <a:alpha val="50000"/>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466850">
            <a:lnSpc>
              <a:spcPct val="90000"/>
            </a:lnSpc>
            <a:spcBef>
              <a:spcPct val="0"/>
            </a:spcBef>
            <a:spcAft>
              <a:spcPct val="35000"/>
            </a:spcAft>
          </a:pPr>
          <a:r>
            <a:rPr lang="en-US" sz="3300" kern="1200" dirty="0" smtClean="0">
              <a:solidFill>
                <a:schemeClr val="bg1"/>
              </a:solidFill>
            </a:rPr>
            <a:t>Product</a:t>
          </a:r>
          <a:endParaRPr lang="en-US" sz="3300" kern="1200" dirty="0">
            <a:solidFill>
              <a:schemeClr val="bg1"/>
            </a:solidFill>
          </a:endParaRPr>
        </a:p>
      </dsp:txBody>
      <dsp:txXfrm>
        <a:off x="1931606" y="2664610"/>
        <a:ext cx="1768221" cy="1620869"/>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t>4/28/2015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t>‹#›</a:t>
            </a:fld>
            <a:endParaRPr lang="en-US"/>
          </a:p>
        </p:txBody>
      </p:sp>
    </p:spTree>
    <p:extLst>
      <p:ext uri="{BB962C8B-B14F-4D97-AF65-F5344CB8AC3E}">
        <p14:creationId xmlns:p14="http://schemas.microsoft.com/office/powerpoint/2010/main" val="1904933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4/28/2015 6:43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029321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1143000"/>
            <a:ext cx="7681913" cy="2133600"/>
          </a:xfrm>
        </p:spPr>
        <p:txBody>
          <a:bodyPr/>
          <a:lstStyle/>
          <a:p>
            <a:r>
              <a:rPr lang="en-US" dirty="0"/>
              <a:t>Using Computer </a:t>
            </a:r>
            <a:r>
              <a:rPr lang="en-US" dirty="0" smtClean="0"/>
              <a:t>Simulation Models </a:t>
            </a:r>
            <a:r>
              <a:rPr lang="en-US" dirty="0"/>
              <a:t>to </a:t>
            </a:r>
            <a:r>
              <a:rPr lang="en-US" dirty="0" smtClean="0"/>
              <a:t>Assist with Laboratory Decision Making</a:t>
            </a:r>
            <a:endParaRPr lang="en-US" dirty="0"/>
          </a:p>
        </p:txBody>
      </p:sp>
      <p:sp>
        <p:nvSpPr>
          <p:cNvPr id="3" name="Subtitle 2"/>
          <p:cNvSpPr>
            <a:spLocks noGrp="1"/>
          </p:cNvSpPr>
          <p:nvPr>
            <p:ph type="subTitle" idx="1"/>
          </p:nvPr>
        </p:nvSpPr>
        <p:spPr>
          <a:xfrm>
            <a:off x="730249" y="4344988"/>
            <a:ext cx="7681913" cy="1446212"/>
          </a:xfrm>
        </p:spPr>
        <p:txBody>
          <a:bodyPr>
            <a:normAutofit fontScale="85000" lnSpcReduction="20000"/>
          </a:bodyPr>
          <a:lstStyle/>
          <a:p>
            <a:r>
              <a:rPr lang="en-US" dirty="0">
                <a:solidFill>
                  <a:schemeClr val="tx1"/>
                </a:solidFill>
              </a:rPr>
              <a:t>George Herrin, Jr., Ph.D.</a:t>
            </a:r>
          </a:p>
          <a:p>
            <a:r>
              <a:rPr lang="en-US" dirty="0">
                <a:solidFill>
                  <a:schemeClr val="tx1"/>
                </a:solidFill>
              </a:rPr>
              <a:t>John </a:t>
            </a:r>
            <a:r>
              <a:rPr lang="en-US" dirty="0" err="1">
                <a:solidFill>
                  <a:schemeClr val="tx1"/>
                </a:solidFill>
              </a:rPr>
              <a:t>Speir</a:t>
            </a:r>
            <a:r>
              <a:rPr lang="en-US" dirty="0">
                <a:solidFill>
                  <a:schemeClr val="tx1"/>
                </a:solidFill>
              </a:rPr>
              <a:t>, Ph.D</a:t>
            </a:r>
            <a:r>
              <a:rPr lang="en-US" dirty="0" smtClean="0">
                <a:solidFill>
                  <a:schemeClr val="tx1"/>
                </a:solidFill>
              </a:rPr>
              <a:t>.</a:t>
            </a:r>
          </a:p>
          <a:p>
            <a:endParaRPr lang="en-US" dirty="0">
              <a:solidFill>
                <a:schemeClr val="tx1"/>
              </a:solidFill>
            </a:endParaRPr>
          </a:p>
          <a:p>
            <a:r>
              <a:rPr lang="en-US" dirty="0">
                <a:solidFill>
                  <a:schemeClr val="tx1"/>
                </a:solidFill>
              </a:rPr>
              <a:t>April 29, 2015</a:t>
            </a:r>
          </a:p>
          <a:p>
            <a:r>
              <a:rPr lang="en-US" dirty="0">
                <a:solidFill>
                  <a:schemeClr val="tx1"/>
                </a:solidFill>
              </a:rPr>
              <a:t>ASCLD Symposium</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Model </a:t>
            </a:r>
            <a:r>
              <a:rPr lang="en-US" dirty="0" smtClean="0"/>
              <a:t>Overview</a:t>
            </a:r>
            <a:endParaRPr lang="en-US" dirty="0"/>
          </a:p>
        </p:txBody>
      </p:sp>
      <p:pic>
        <p:nvPicPr>
          <p:cNvPr id="5" name="Picture 4"/>
          <p:cNvPicPr>
            <a:picLocks noChangeAspect="1"/>
          </p:cNvPicPr>
          <p:nvPr/>
        </p:nvPicPr>
        <p:blipFill>
          <a:blip r:embed="rId2"/>
          <a:stretch>
            <a:fillRect/>
          </a:stretch>
        </p:blipFill>
        <p:spPr>
          <a:xfrm>
            <a:off x="152400" y="894984"/>
            <a:ext cx="8991600" cy="5658216"/>
          </a:xfrm>
          <a:prstGeom prst="rect">
            <a:avLst/>
          </a:prstGeom>
        </p:spPr>
      </p:pic>
    </p:spTree>
    <p:extLst>
      <p:ext uri="{BB962C8B-B14F-4D97-AF65-F5344CB8AC3E}">
        <p14:creationId xmlns:p14="http://schemas.microsoft.com/office/powerpoint/2010/main" val="182888650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Sample Screening</a:t>
            </a:r>
            <a:endParaRPr lang="en-US" dirty="0"/>
          </a:p>
        </p:txBody>
      </p:sp>
      <p:pic>
        <p:nvPicPr>
          <p:cNvPr id="5" name="Picture 4"/>
          <p:cNvPicPr>
            <a:picLocks noChangeAspect="1"/>
          </p:cNvPicPr>
          <p:nvPr/>
        </p:nvPicPr>
        <p:blipFill>
          <a:blip r:embed="rId2"/>
          <a:stretch>
            <a:fillRect/>
          </a:stretch>
        </p:blipFill>
        <p:spPr>
          <a:xfrm>
            <a:off x="-39187" y="1676400"/>
            <a:ext cx="9183187" cy="4552572"/>
          </a:xfrm>
          <a:prstGeom prst="rect">
            <a:avLst/>
          </a:prstGeom>
        </p:spPr>
      </p:pic>
    </p:spTree>
    <p:extLst>
      <p:ext uri="{BB962C8B-B14F-4D97-AF65-F5344CB8AC3E}">
        <p14:creationId xmlns:p14="http://schemas.microsoft.com/office/powerpoint/2010/main" val="47801816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Determine Extractions</a:t>
            </a:r>
            <a:endParaRPr lang="en-US" dirty="0"/>
          </a:p>
        </p:txBody>
      </p:sp>
      <p:pic>
        <p:nvPicPr>
          <p:cNvPr id="6" name="Picture 5"/>
          <p:cNvPicPr>
            <a:picLocks noChangeAspect="1"/>
          </p:cNvPicPr>
          <p:nvPr/>
        </p:nvPicPr>
        <p:blipFill>
          <a:blip r:embed="rId2"/>
          <a:stretch>
            <a:fillRect/>
          </a:stretch>
        </p:blipFill>
        <p:spPr>
          <a:xfrm>
            <a:off x="362712" y="2209800"/>
            <a:ext cx="8296275" cy="2850792"/>
          </a:xfrm>
          <a:prstGeom prst="rect">
            <a:avLst/>
          </a:prstGeom>
        </p:spPr>
      </p:pic>
    </p:spTree>
    <p:extLst>
      <p:ext uri="{BB962C8B-B14F-4D97-AF65-F5344CB8AC3E}">
        <p14:creationId xmlns:p14="http://schemas.microsoft.com/office/powerpoint/2010/main" val="3037952500"/>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Reporting</a:t>
            </a:r>
            <a:endParaRPr lang="en-US" dirty="0"/>
          </a:p>
        </p:txBody>
      </p:sp>
      <p:pic>
        <p:nvPicPr>
          <p:cNvPr id="5" name="Picture 4"/>
          <p:cNvPicPr>
            <a:picLocks noChangeAspect="1"/>
          </p:cNvPicPr>
          <p:nvPr/>
        </p:nvPicPr>
        <p:blipFill rotWithShape="1">
          <a:blip r:embed="rId2"/>
          <a:srcRect l="2619" t="11429"/>
          <a:stretch/>
        </p:blipFill>
        <p:spPr>
          <a:xfrm>
            <a:off x="824220" y="1676400"/>
            <a:ext cx="7495560" cy="3124200"/>
          </a:xfrm>
          <a:prstGeom prst="rect">
            <a:avLst/>
          </a:prstGeom>
        </p:spPr>
      </p:pic>
    </p:spTree>
    <p:extLst>
      <p:ext uri="{BB962C8B-B14F-4D97-AF65-F5344CB8AC3E}">
        <p14:creationId xmlns:p14="http://schemas.microsoft.com/office/powerpoint/2010/main" val="321334492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Model Input  &amp; Output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371259534"/>
              </p:ext>
            </p:extLst>
          </p:nvPr>
        </p:nvGraphicFramePr>
        <p:xfrm>
          <a:off x="609600" y="1295400"/>
          <a:ext cx="3352800" cy="1284605"/>
        </p:xfrm>
        <a:graphic>
          <a:graphicData uri="http://schemas.openxmlformats.org/drawingml/2006/table">
            <a:tbl>
              <a:tblPr>
                <a:tableStyleId>{5C22544A-7EE6-4342-B048-85BDC9FD1C3A}</a:tableStyleId>
              </a:tblPr>
              <a:tblGrid>
                <a:gridCol w="2058737"/>
                <a:gridCol w="1294063"/>
              </a:tblGrid>
              <a:tr h="495945">
                <a:tc>
                  <a:txBody>
                    <a:bodyPr/>
                    <a:lstStyle/>
                    <a:p>
                      <a:pPr algn="ctr" fontAlgn="b"/>
                      <a:r>
                        <a:rPr lang="en-US" sz="2000" b="1" u="none" strike="noStrike" dirty="0">
                          <a:effectLst/>
                        </a:rPr>
                        <a:t>Staffing Patterns</a:t>
                      </a:r>
                      <a:endParaRPr lang="en-US" sz="20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b="1" u="none" strike="noStrike" dirty="0">
                          <a:effectLst/>
                        </a:rPr>
                        <a:t>Total</a:t>
                      </a:r>
                      <a:endParaRPr lang="en-US" sz="2000" b="1" i="0" u="none" strike="noStrike" dirty="0">
                        <a:solidFill>
                          <a:srgbClr val="000000"/>
                        </a:solidFill>
                        <a:effectLst/>
                        <a:latin typeface="Calibri" panose="020F0502020204030204" pitchFamily="34" charset="0"/>
                      </a:endParaRPr>
                    </a:p>
                  </a:txBody>
                  <a:tcPr marL="9525" marR="9525" marT="9525" marB="0" anchor="b"/>
                </a:tc>
              </a:tr>
              <a:tr h="366568">
                <a:tc>
                  <a:txBody>
                    <a:bodyPr/>
                    <a:lstStyle/>
                    <a:p>
                      <a:pPr algn="l" fontAlgn="b"/>
                      <a:r>
                        <a:rPr lang="en-US" sz="2000" u="none" strike="noStrike" dirty="0">
                          <a:effectLst/>
                        </a:rPr>
                        <a:t># Post-Mortem</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6</a:t>
                      </a:r>
                      <a:endParaRPr lang="en-US" sz="2000" b="0" i="0" u="none" strike="noStrike" dirty="0">
                        <a:solidFill>
                          <a:srgbClr val="000000"/>
                        </a:solidFill>
                        <a:effectLst/>
                        <a:latin typeface="Calibri" panose="020F0502020204030204" pitchFamily="34" charset="0"/>
                      </a:endParaRPr>
                    </a:p>
                  </a:txBody>
                  <a:tcPr marL="9525" marR="9525" marT="9525" marB="0" anchor="b"/>
                </a:tc>
              </a:tr>
              <a:tr h="422092">
                <a:tc>
                  <a:txBody>
                    <a:bodyPr/>
                    <a:lstStyle/>
                    <a:p>
                      <a:pPr algn="l" fontAlgn="b"/>
                      <a:r>
                        <a:rPr lang="en-US" sz="2000" u="none" strike="noStrike" dirty="0">
                          <a:effectLst/>
                        </a:rPr>
                        <a:t># DUI</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2000" u="none" strike="noStrike" dirty="0">
                          <a:effectLst/>
                        </a:rPr>
                        <a:t>7</a:t>
                      </a:r>
                      <a:endParaRPr lang="en-US" sz="20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3738695465"/>
              </p:ext>
            </p:extLst>
          </p:nvPr>
        </p:nvGraphicFramePr>
        <p:xfrm>
          <a:off x="4495800" y="2057400"/>
          <a:ext cx="4191000" cy="1550670"/>
        </p:xfrm>
        <a:graphic>
          <a:graphicData uri="http://schemas.openxmlformats.org/drawingml/2006/table">
            <a:tbl>
              <a:tblPr>
                <a:tableStyleId>{5C22544A-7EE6-4342-B048-85BDC9FD1C3A}</a:tableStyleId>
              </a:tblPr>
              <a:tblGrid>
                <a:gridCol w="1321486"/>
                <a:gridCol w="1397000"/>
                <a:gridCol w="481914"/>
                <a:gridCol w="533400"/>
                <a:gridCol w="457200"/>
              </a:tblGrid>
              <a:tr h="190500">
                <a:tc>
                  <a:txBody>
                    <a:bodyPr/>
                    <a:lstStyle/>
                    <a:p>
                      <a:pPr algn="l" fontAlgn="b"/>
                      <a:r>
                        <a:rPr lang="en-US" sz="1600" b="1" u="none" strike="noStrike" dirty="0">
                          <a:effectLst/>
                        </a:rPr>
                        <a:t>Position</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Service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Amp</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a:effectLst/>
                        </a:rPr>
                        <a:t>TB</a:t>
                      </a:r>
                      <a:endParaRPr lang="en-US" sz="16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b="1" u="none" strike="noStrike" dirty="0">
                          <a:effectLst/>
                        </a:rPr>
                        <a:t>BZ</a:t>
                      </a:r>
                      <a:endParaRPr lang="en-US" sz="1600" b="1"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Scientist1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2</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 </a:t>
                      </a:r>
                      <a:endParaRPr lang="en-US" sz="1600" b="0" i="0" u="none" strike="noStrike" dirty="0">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Scientist2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2</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Scientist3</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Scientist4</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r>
              <a:tr h="190500">
                <a:tc>
                  <a:txBody>
                    <a:bodyPr/>
                    <a:lstStyle/>
                    <a:p>
                      <a:pPr algn="l" fontAlgn="b"/>
                      <a:r>
                        <a:rPr lang="en-US" sz="1600" u="none" strike="noStrike">
                          <a:effectLst/>
                        </a:rPr>
                        <a:t>Scientist5</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1</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a:effectLst/>
                        </a:rPr>
                        <a:t> </a:t>
                      </a:r>
                      <a:endParaRPr lang="en-US" sz="16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600" u="none" strike="noStrike" dirty="0">
                          <a:effectLst/>
                        </a:rPr>
                        <a:t>1</a:t>
                      </a:r>
                      <a:endParaRPr lang="en-US" sz="16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9170536"/>
              </p:ext>
            </p:extLst>
          </p:nvPr>
        </p:nvGraphicFramePr>
        <p:xfrm>
          <a:off x="533400" y="4114800"/>
          <a:ext cx="3886200" cy="1786605"/>
        </p:xfrm>
        <a:graphic>
          <a:graphicData uri="http://schemas.openxmlformats.org/drawingml/2006/table">
            <a:tbl>
              <a:tblPr>
                <a:tableStyleId>{5C22544A-7EE6-4342-B048-85BDC9FD1C3A}</a:tableStyleId>
              </a:tblPr>
              <a:tblGrid>
                <a:gridCol w="2209800"/>
                <a:gridCol w="743712"/>
                <a:gridCol w="932688"/>
              </a:tblGrid>
              <a:tr h="246564">
                <a:tc>
                  <a:txBody>
                    <a:bodyPr/>
                    <a:lstStyle/>
                    <a:p>
                      <a:pPr algn="l" fontAlgn="b"/>
                      <a:r>
                        <a:rPr lang="en-US" sz="1800" b="1" u="none" strike="noStrike" dirty="0">
                          <a:effectLst/>
                        </a:rPr>
                        <a:t>Post-Mortem</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 </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b="1" u="none" strike="noStrike" dirty="0">
                          <a:effectLst/>
                        </a:rPr>
                        <a:t>Estimate</a:t>
                      </a:r>
                      <a:endParaRPr lang="en-US" sz="1800" b="1" i="0" u="none" strike="noStrike" dirty="0">
                        <a:solidFill>
                          <a:srgbClr val="000000"/>
                        </a:solidFill>
                        <a:effectLst/>
                        <a:latin typeface="Calibri" panose="020F0502020204030204" pitchFamily="34" charset="0"/>
                      </a:endParaRPr>
                    </a:p>
                  </a:txBody>
                  <a:tcPr marL="9525" marR="9525" marT="9525" marB="0" anchor="b"/>
                </a:tc>
              </a:tr>
              <a:tr h="367380">
                <a:tc>
                  <a:txBody>
                    <a:bodyPr/>
                    <a:lstStyle/>
                    <a:p>
                      <a:pPr algn="l" fontAlgn="b"/>
                      <a:r>
                        <a:rPr lang="en-US" sz="1800" u="none" strike="noStrike" dirty="0">
                          <a:effectLst/>
                        </a:rPr>
                        <a:t># of Cases Received</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a:effectLst/>
                        </a:rPr>
                        <a:t>1,541</a:t>
                      </a:r>
                      <a:endParaRPr lang="en-US" sz="1800" b="0" i="0" u="none" strike="noStrike">
                        <a:solidFill>
                          <a:srgbClr val="000000"/>
                        </a:solidFill>
                        <a:effectLst/>
                        <a:latin typeface="Calibri" panose="020F0502020204030204" pitchFamily="34" charset="0"/>
                      </a:endParaRPr>
                    </a:p>
                  </a:txBody>
                  <a:tcPr marL="9525" marR="9525" marT="9525" marB="0" anchor="b"/>
                </a:tc>
              </a:tr>
              <a:tr h="246564">
                <a:tc gridSpan="2">
                  <a:txBody>
                    <a:bodyPr/>
                    <a:lstStyle/>
                    <a:p>
                      <a:pPr algn="l" fontAlgn="b"/>
                      <a:r>
                        <a:rPr lang="en-US" sz="1800" u="none" strike="noStrike">
                          <a:effectLst/>
                        </a:rPr>
                        <a:t># of Cases Completed</a:t>
                      </a:r>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a:effectLst/>
                        </a:rPr>
                        <a:t>1,097</a:t>
                      </a:r>
                      <a:endParaRPr lang="en-US" sz="1800" b="0" i="0" u="none" strike="noStrike">
                        <a:solidFill>
                          <a:srgbClr val="000000"/>
                        </a:solidFill>
                        <a:effectLst/>
                        <a:latin typeface="Calibri" panose="020F0502020204030204" pitchFamily="34" charset="0"/>
                      </a:endParaRPr>
                    </a:p>
                  </a:txBody>
                  <a:tcPr marL="9525" marR="9525" marT="9525" marB="0" anchor="b"/>
                </a:tc>
              </a:tr>
              <a:tr h="246564">
                <a:tc gridSpan="2">
                  <a:txBody>
                    <a:bodyPr/>
                    <a:lstStyle/>
                    <a:p>
                      <a:pPr algn="l" fontAlgn="b"/>
                      <a:r>
                        <a:rPr lang="en-US" sz="1800" u="none" strike="noStrike">
                          <a:effectLst/>
                        </a:rPr>
                        <a:t>Minimum Process Time</a:t>
                      </a:r>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dirty="0" smtClean="0">
                          <a:effectLst/>
                        </a:rPr>
                        <a:t>20.1 days</a:t>
                      </a:r>
                      <a:endParaRPr lang="en-US" sz="1800" b="0" i="0" u="none" strike="noStrike" dirty="0">
                        <a:solidFill>
                          <a:srgbClr val="000000"/>
                        </a:solidFill>
                        <a:effectLst/>
                        <a:latin typeface="Calibri" panose="020F0502020204030204" pitchFamily="34" charset="0"/>
                      </a:endParaRPr>
                    </a:p>
                  </a:txBody>
                  <a:tcPr marL="9525" marR="9525" marT="9525" marB="0" anchor="b"/>
                </a:tc>
              </a:tr>
              <a:tr h="246564">
                <a:tc gridSpan="2">
                  <a:txBody>
                    <a:bodyPr/>
                    <a:lstStyle/>
                    <a:p>
                      <a:pPr algn="l" fontAlgn="b"/>
                      <a:r>
                        <a:rPr lang="en-US" sz="1800" u="none" strike="noStrike">
                          <a:effectLst/>
                        </a:rPr>
                        <a:t>Average Process Time</a:t>
                      </a:r>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dirty="0" smtClean="0">
                          <a:effectLst/>
                        </a:rPr>
                        <a:t>41.6 days</a:t>
                      </a:r>
                      <a:endParaRPr lang="en-US" sz="1800" b="0" i="0" u="none" strike="noStrike" dirty="0">
                        <a:solidFill>
                          <a:srgbClr val="000000"/>
                        </a:solidFill>
                        <a:effectLst/>
                        <a:latin typeface="Calibri" panose="020F0502020204030204" pitchFamily="34" charset="0"/>
                      </a:endParaRPr>
                    </a:p>
                  </a:txBody>
                  <a:tcPr marL="9525" marR="9525" marT="9525" marB="0" anchor="b"/>
                </a:tc>
              </a:tr>
              <a:tr h="246564">
                <a:tc gridSpan="2">
                  <a:txBody>
                    <a:bodyPr/>
                    <a:lstStyle/>
                    <a:p>
                      <a:pPr algn="l" fontAlgn="b"/>
                      <a:r>
                        <a:rPr lang="en-US" sz="1800" u="none" strike="noStrike">
                          <a:effectLst/>
                        </a:rPr>
                        <a:t>Maximum Process Time</a:t>
                      </a:r>
                      <a:endParaRPr lang="en-US" sz="18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dirty="0" smtClean="0">
                          <a:effectLst/>
                        </a:rPr>
                        <a:t>68.7 days</a:t>
                      </a:r>
                      <a:endParaRPr lang="en-US" sz="18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cxnSp>
        <p:nvCxnSpPr>
          <p:cNvPr id="9" name="Straight Connector 8"/>
          <p:cNvCxnSpPr/>
          <p:nvPr/>
        </p:nvCxnSpPr>
        <p:spPr>
          <a:xfrm>
            <a:off x="381000" y="3810000"/>
            <a:ext cx="8305800" cy="0"/>
          </a:xfrm>
          <a:prstGeom prst="line">
            <a:avLst/>
          </a:prstGeom>
          <a:ln w="82550"/>
        </p:spPr>
        <p:style>
          <a:lnRef idx="1">
            <a:schemeClr val="accent1"/>
          </a:lnRef>
          <a:fillRef idx="0">
            <a:schemeClr val="accent1"/>
          </a:fillRef>
          <a:effectRef idx="0">
            <a:schemeClr val="accent1"/>
          </a:effectRef>
          <a:fontRef idx="minor">
            <a:schemeClr val="tx1"/>
          </a:fontRef>
        </p:style>
      </p:cxnSp>
      <p:graphicFrame>
        <p:nvGraphicFramePr>
          <p:cNvPr id="11" name="Table 10"/>
          <p:cNvGraphicFramePr>
            <a:graphicFrameLocks noGrp="1"/>
          </p:cNvGraphicFramePr>
          <p:nvPr>
            <p:extLst>
              <p:ext uri="{D42A27DB-BD31-4B8C-83A1-F6EECF244321}">
                <p14:modId xmlns:p14="http://schemas.microsoft.com/office/powerpoint/2010/main" val="2905884885"/>
              </p:ext>
            </p:extLst>
          </p:nvPr>
        </p:nvGraphicFramePr>
        <p:xfrm>
          <a:off x="5638800" y="4114800"/>
          <a:ext cx="2286000" cy="1981200"/>
        </p:xfrm>
        <a:graphic>
          <a:graphicData uri="http://schemas.openxmlformats.org/drawingml/2006/table">
            <a:tbl>
              <a:tblPr>
                <a:tableStyleId>{5C22544A-7EE6-4342-B048-85BDC9FD1C3A}</a:tableStyleId>
              </a:tblPr>
              <a:tblGrid>
                <a:gridCol w="1143000"/>
                <a:gridCol w="1143000"/>
              </a:tblGrid>
              <a:tr h="330200">
                <a:tc gridSpan="2">
                  <a:txBody>
                    <a:bodyPr/>
                    <a:lstStyle/>
                    <a:p>
                      <a:pPr algn="ctr" fontAlgn="b"/>
                      <a:r>
                        <a:rPr lang="en-US" sz="2000" b="1" u="none" strike="noStrike" dirty="0">
                          <a:effectLst/>
                        </a:rPr>
                        <a:t>Utilization %</a:t>
                      </a:r>
                      <a:endParaRPr lang="en-US" sz="20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r>
              <a:tr h="330200">
                <a:tc>
                  <a:txBody>
                    <a:bodyPr/>
                    <a:lstStyle/>
                    <a:p>
                      <a:pPr algn="l" fontAlgn="b"/>
                      <a:r>
                        <a:rPr lang="en-US" sz="2000" u="none" strike="noStrike">
                          <a:effectLst/>
                        </a:rPr>
                        <a:t>Scientist1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103.5</a:t>
                      </a:r>
                      <a:endParaRPr lang="en-US" sz="2000" b="0" i="0" u="none" strike="noStrike">
                        <a:solidFill>
                          <a:srgbClr val="000000"/>
                        </a:solidFill>
                        <a:effectLst/>
                        <a:latin typeface="Calibri" panose="020F0502020204030204" pitchFamily="34" charset="0"/>
                      </a:endParaRPr>
                    </a:p>
                  </a:txBody>
                  <a:tcPr marL="9525" marR="9525" marT="9525" marB="0" anchor="b"/>
                </a:tc>
              </a:tr>
              <a:tr h="330200">
                <a:tc>
                  <a:txBody>
                    <a:bodyPr/>
                    <a:lstStyle/>
                    <a:p>
                      <a:pPr algn="l" fontAlgn="b"/>
                      <a:r>
                        <a:rPr lang="en-US" sz="2000" u="none" strike="noStrike">
                          <a:effectLst/>
                        </a:rPr>
                        <a:t>Scientist2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102.0</a:t>
                      </a:r>
                      <a:endParaRPr lang="en-US" sz="2000" b="0" i="0" u="none" strike="noStrike">
                        <a:solidFill>
                          <a:srgbClr val="000000"/>
                        </a:solidFill>
                        <a:effectLst/>
                        <a:latin typeface="Calibri" panose="020F0502020204030204" pitchFamily="34" charset="0"/>
                      </a:endParaRPr>
                    </a:p>
                  </a:txBody>
                  <a:tcPr marL="9525" marR="9525" marT="9525" marB="0" anchor="b"/>
                </a:tc>
              </a:tr>
              <a:tr h="330200">
                <a:tc>
                  <a:txBody>
                    <a:bodyPr/>
                    <a:lstStyle/>
                    <a:p>
                      <a:pPr algn="l" fontAlgn="b"/>
                      <a:r>
                        <a:rPr lang="en-US" sz="2000" u="none" strike="noStrike">
                          <a:effectLst/>
                        </a:rPr>
                        <a:t>Scientist3</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60.6</a:t>
                      </a:r>
                      <a:endParaRPr lang="en-US" sz="2000" b="0" i="0" u="none" strike="noStrike">
                        <a:solidFill>
                          <a:srgbClr val="000000"/>
                        </a:solidFill>
                        <a:effectLst/>
                        <a:latin typeface="Calibri" panose="020F0502020204030204" pitchFamily="34" charset="0"/>
                      </a:endParaRPr>
                    </a:p>
                  </a:txBody>
                  <a:tcPr marL="9525" marR="9525" marT="9525" marB="0" anchor="b"/>
                </a:tc>
              </a:tr>
              <a:tr h="330200">
                <a:tc>
                  <a:txBody>
                    <a:bodyPr/>
                    <a:lstStyle/>
                    <a:p>
                      <a:pPr algn="l" fontAlgn="b"/>
                      <a:r>
                        <a:rPr lang="en-US" sz="2000" u="none" strike="noStrike">
                          <a:effectLst/>
                        </a:rPr>
                        <a:t>Scientist4</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49.8</a:t>
                      </a:r>
                      <a:endParaRPr lang="en-US" sz="2000" b="0" i="0" u="none" strike="noStrike">
                        <a:solidFill>
                          <a:srgbClr val="000000"/>
                        </a:solidFill>
                        <a:effectLst/>
                        <a:latin typeface="Calibri" panose="020F0502020204030204" pitchFamily="34" charset="0"/>
                      </a:endParaRPr>
                    </a:p>
                  </a:txBody>
                  <a:tcPr marL="9525" marR="9525" marT="9525" marB="0" anchor="b"/>
                </a:tc>
              </a:tr>
              <a:tr h="330200">
                <a:tc>
                  <a:txBody>
                    <a:bodyPr/>
                    <a:lstStyle/>
                    <a:p>
                      <a:pPr algn="l" fontAlgn="b"/>
                      <a:r>
                        <a:rPr lang="en-US" sz="2000" u="none" strike="noStrike">
                          <a:effectLst/>
                        </a:rPr>
                        <a:t>Scientist5</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85.6</a:t>
                      </a:r>
                      <a:endParaRPr lang="en-US" sz="20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12189132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5"/>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Toxicology Model Outcomes</a:t>
            </a:r>
            <a:endParaRPr lang="en-US" dirty="0"/>
          </a:p>
        </p:txBody>
      </p:sp>
      <p:sp>
        <p:nvSpPr>
          <p:cNvPr id="3" name="Content Placeholder 2"/>
          <p:cNvSpPr>
            <a:spLocks noGrp="1"/>
          </p:cNvSpPr>
          <p:nvPr>
            <p:ph idx="1"/>
          </p:nvPr>
        </p:nvSpPr>
        <p:spPr>
          <a:xfrm>
            <a:off x="365234" y="1752600"/>
            <a:ext cx="8382000" cy="4518160"/>
          </a:xfrm>
        </p:spPr>
        <p:txBody>
          <a:bodyPr/>
          <a:lstStyle/>
          <a:p>
            <a:pPr>
              <a:spcAft>
                <a:spcPts val="1200"/>
              </a:spcAft>
            </a:pPr>
            <a:r>
              <a:rPr lang="en-US" sz="3600" dirty="0" smtClean="0"/>
              <a:t>Model confirms baseline knowledge that existing number of scientists is insufficient</a:t>
            </a:r>
          </a:p>
          <a:p>
            <a:pPr>
              <a:spcAft>
                <a:spcPts val="1200"/>
              </a:spcAft>
            </a:pPr>
            <a:r>
              <a:rPr lang="en-US" sz="3600" dirty="0" smtClean="0"/>
              <a:t>The model predicts that 4 additional scientists </a:t>
            </a:r>
            <a:r>
              <a:rPr lang="en-US" sz="3600" b="1" u="sng" dirty="0" smtClean="0">
                <a:solidFill>
                  <a:srgbClr val="FFFF00"/>
                </a:solidFill>
              </a:rPr>
              <a:t>could</a:t>
            </a:r>
            <a:r>
              <a:rPr lang="en-US" sz="3600" dirty="0" smtClean="0"/>
              <a:t> improve turnaround times by approximately 10-15%</a:t>
            </a:r>
            <a:endParaRPr lang="en-US" sz="3600" dirty="0"/>
          </a:p>
          <a:p>
            <a:pPr>
              <a:spcAft>
                <a:spcPts val="1200"/>
              </a:spcAft>
            </a:pPr>
            <a:r>
              <a:rPr lang="en-US" sz="3600" dirty="0" smtClean="0"/>
              <a:t>Potential bottlenecks, such as the extraction for amphetamines have been identified</a:t>
            </a:r>
          </a:p>
        </p:txBody>
      </p:sp>
    </p:spTree>
    <p:extLst>
      <p:ext uri="{BB962C8B-B14F-4D97-AF65-F5344CB8AC3E}">
        <p14:creationId xmlns:p14="http://schemas.microsoft.com/office/powerpoint/2010/main" val="3922687912"/>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Lessons Learned</a:t>
            </a:r>
            <a:endParaRPr lang="en-US" dirty="0"/>
          </a:p>
        </p:txBody>
      </p:sp>
      <p:sp>
        <p:nvSpPr>
          <p:cNvPr id="3" name="Content Placeholder 2"/>
          <p:cNvSpPr>
            <a:spLocks noGrp="1"/>
          </p:cNvSpPr>
          <p:nvPr>
            <p:ph idx="1"/>
          </p:nvPr>
        </p:nvSpPr>
        <p:spPr>
          <a:xfrm>
            <a:off x="365234" y="1752600"/>
            <a:ext cx="8382000" cy="4284250"/>
          </a:xfrm>
        </p:spPr>
        <p:txBody>
          <a:bodyPr/>
          <a:lstStyle/>
          <a:p>
            <a:pPr>
              <a:spcAft>
                <a:spcPts val="1200"/>
              </a:spcAft>
            </a:pPr>
            <a:r>
              <a:rPr lang="en-US" sz="3600" dirty="0" smtClean="0"/>
              <a:t>Empirical </a:t>
            </a:r>
            <a:r>
              <a:rPr lang="en-US" sz="3600" dirty="0" smtClean="0"/>
              <a:t>data about your existing </a:t>
            </a:r>
            <a:r>
              <a:rPr lang="en-US" sz="3600" dirty="0" smtClean="0"/>
              <a:t>process helps in troubleshooting model design</a:t>
            </a:r>
            <a:endParaRPr lang="en-US" sz="3600" dirty="0" smtClean="0"/>
          </a:p>
          <a:p>
            <a:pPr>
              <a:spcAft>
                <a:spcPts val="1200"/>
              </a:spcAft>
            </a:pPr>
            <a:r>
              <a:rPr lang="en-US" sz="3600" dirty="0" smtClean="0"/>
              <a:t>Use an existing model or work with an experienced user of the software.</a:t>
            </a:r>
          </a:p>
          <a:p>
            <a:pPr>
              <a:spcAft>
                <a:spcPts val="1200"/>
              </a:spcAft>
            </a:pPr>
            <a:r>
              <a:rPr lang="en-US" sz="3600" dirty="0" smtClean="0"/>
              <a:t>Participate and engage in the model development from the early stages</a:t>
            </a:r>
          </a:p>
          <a:p>
            <a:pPr marL="0" indent="0">
              <a:spcAft>
                <a:spcPts val="1200"/>
              </a:spcAft>
              <a:buNone/>
            </a:pPr>
            <a:endParaRPr lang="en-US" sz="3600" dirty="0"/>
          </a:p>
        </p:txBody>
      </p:sp>
    </p:spTree>
    <p:extLst>
      <p:ext uri="{BB962C8B-B14F-4D97-AF65-F5344CB8AC3E}">
        <p14:creationId xmlns:p14="http://schemas.microsoft.com/office/powerpoint/2010/main" val="685116216"/>
      </p:ext>
    </p:extLst>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Future Directions</a:t>
            </a:r>
            <a:endParaRPr lang="en-US" dirty="0"/>
          </a:p>
        </p:txBody>
      </p:sp>
      <p:sp>
        <p:nvSpPr>
          <p:cNvPr id="3" name="Content Placeholder 2"/>
          <p:cNvSpPr>
            <a:spLocks noGrp="1"/>
          </p:cNvSpPr>
          <p:nvPr>
            <p:ph idx="1"/>
          </p:nvPr>
        </p:nvSpPr>
        <p:spPr>
          <a:xfrm>
            <a:off x="381000" y="1143000"/>
            <a:ext cx="8382000" cy="5189113"/>
          </a:xfrm>
        </p:spPr>
        <p:txBody>
          <a:bodyPr/>
          <a:lstStyle/>
          <a:p>
            <a:pPr>
              <a:spcAft>
                <a:spcPts val="1200"/>
              </a:spcAft>
            </a:pPr>
            <a:r>
              <a:rPr lang="en-US" dirty="0" smtClean="0"/>
              <a:t>Continue refining the toxicology model architecture and timing</a:t>
            </a:r>
          </a:p>
          <a:p>
            <a:pPr>
              <a:spcAft>
                <a:spcPts val="1200"/>
              </a:spcAft>
            </a:pPr>
            <a:r>
              <a:rPr lang="en-US" dirty="0" smtClean="0"/>
              <a:t>Use </a:t>
            </a:r>
            <a:r>
              <a:rPr lang="en-US" dirty="0"/>
              <a:t>the </a:t>
            </a:r>
            <a:r>
              <a:rPr lang="en-US" dirty="0" smtClean="0"/>
              <a:t>model as a tool, along with management experience, in determining how to best utilize 4 scientists who are completing training</a:t>
            </a:r>
          </a:p>
          <a:p>
            <a:pPr>
              <a:spcAft>
                <a:spcPts val="1200"/>
              </a:spcAft>
            </a:pPr>
            <a:r>
              <a:rPr lang="en-US" dirty="0" smtClean="0"/>
              <a:t>Use model predictions in briefing paper requesting additional personnel</a:t>
            </a:r>
          </a:p>
          <a:p>
            <a:pPr>
              <a:spcAft>
                <a:spcPts val="1200"/>
              </a:spcAft>
            </a:pPr>
            <a:r>
              <a:rPr lang="en-US" dirty="0" smtClean="0"/>
              <a:t>Evaluate model data to identify </a:t>
            </a:r>
            <a:r>
              <a:rPr lang="en-US" dirty="0"/>
              <a:t>potentially beneficial </a:t>
            </a:r>
            <a:r>
              <a:rPr lang="en-US" dirty="0" smtClean="0"/>
              <a:t>changes to operational processes</a:t>
            </a:r>
          </a:p>
        </p:txBody>
      </p:sp>
    </p:spTree>
    <p:extLst>
      <p:ext uri="{BB962C8B-B14F-4D97-AF65-F5344CB8AC3E}">
        <p14:creationId xmlns:p14="http://schemas.microsoft.com/office/powerpoint/2010/main" val="3400086349"/>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Desired Outcome</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9500" y="1371600"/>
            <a:ext cx="6985000" cy="5232400"/>
          </a:xfrm>
          <a:prstGeom prst="rect">
            <a:avLst/>
          </a:prstGeom>
        </p:spPr>
      </p:pic>
    </p:spTree>
    <p:extLst>
      <p:ext uri="{BB962C8B-B14F-4D97-AF65-F5344CB8AC3E}">
        <p14:creationId xmlns:p14="http://schemas.microsoft.com/office/powerpoint/2010/main" val="875852226"/>
      </p:ext>
    </p:extLst>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667000"/>
            <a:ext cx="7681913" cy="914400"/>
          </a:xfrm>
        </p:spPr>
        <p:txBody>
          <a:bodyPr/>
          <a:lstStyle/>
          <a:p>
            <a:pPr algn="ctr"/>
            <a:r>
              <a:rPr lang="en-US" dirty="0" smtClean="0"/>
              <a:t>  Questions</a:t>
            </a:r>
            <a:endParaRPr lang="en-US" dirty="0"/>
          </a:p>
        </p:txBody>
      </p:sp>
    </p:spTree>
    <p:extLst>
      <p:ext uri="{BB962C8B-B14F-4D97-AF65-F5344CB8AC3E}">
        <p14:creationId xmlns:p14="http://schemas.microsoft.com/office/powerpoint/2010/main" val="48940326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sz="4400" dirty="0" smtClean="0"/>
              <a:t>Process Improvement Approaches</a:t>
            </a:r>
            <a:endParaRPr lang="en-US" sz="4400" dirty="0"/>
          </a:p>
        </p:txBody>
      </p:sp>
      <p:sp>
        <p:nvSpPr>
          <p:cNvPr id="4" name="Text Placeholder 2"/>
          <p:cNvSpPr txBox="1">
            <a:spLocks/>
          </p:cNvSpPr>
          <p:nvPr/>
        </p:nvSpPr>
        <p:spPr>
          <a:xfrm>
            <a:off x="304800" y="1524000"/>
            <a:ext cx="8382000" cy="385951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3600" dirty="0" smtClean="0"/>
              <a:t>Process Mapping</a:t>
            </a:r>
            <a:endParaRPr lang="en-US" sz="3600" dirty="0"/>
          </a:p>
          <a:p>
            <a:pPr>
              <a:spcAft>
                <a:spcPts val="1200"/>
              </a:spcAft>
            </a:pPr>
            <a:r>
              <a:rPr lang="en-US" sz="3600" dirty="0" smtClean="0"/>
              <a:t>Lean Six Sigma</a:t>
            </a:r>
          </a:p>
          <a:p>
            <a:pPr>
              <a:spcAft>
                <a:spcPts val="1200"/>
              </a:spcAft>
            </a:pPr>
            <a:r>
              <a:rPr lang="en-US" sz="3600" dirty="0" smtClean="0"/>
              <a:t>Goal Setting</a:t>
            </a:r>
          </a:p>
          <a:p>
            <a:pPr>
              <a:spcAft>
                <a:spcPts val="1200"/>
              </a:spcAft>
            </a:pPr>
            <a:r>
              <a:rPr lang="en-US" sz="3600" dirty="0" smtClean="0"/>
              <a:t>Process Modeling via software, e.g. Simul8</a:t>
            </a:r>
          </a:p>
          <a:p>
            <a:pPr>
              <a:spcAft>
                <a:spcPts val="1200"/>
              </a:spcAft>
            </a:pPr>
            <a:endParaRPr lang="en-US" sz="3600" dirty="0" smtClean="0"/>
          </a:p>
          <a:p>
            <a:pPr>
              <a:spcAft>
                <a:spcPts val="1200"/>
              </a:spcAft>
            </a:pPr>
            <a:endParaRPr lang="en-US" sz="3600" dirty="0"/>
          </a:p>
        </p:txBody>
      </p:sp>
    </p:spTree>
    <p:extLst>
      <p:ext uri="{BB962C8B-B14F-4D97-AF65-F5344CB8AC3E}">
        <p14:creationId xmlns:p14="http://schemas.microsoft.com/office/powerpoint/2010/main" val="3653067966"/>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pPr algn="ctr"/>
            <a:r>
              <a:rPr lang="en-US" sz="4400" dirty="0" smtClean="0"/>
              <a:t>What is Simul8</a:t>
            </a:r>
            <a:endParaRPr lang="en-US" sz="4400" dirty="0"/>
          </a:p>
        </p:txBody>
      </p:sp>
      <p:sp>
        <p:nvSpPr>
          <p:cNvPr id="4" name="Text Placeholder 2"/>
          <p:cNvSpPr txBox="1">
            <a:spLocks/>
          </p:cNvSpPr>
          <p:nvPr/>
        </p:nvSpPr>
        <p:spPr>
          <a:xfrm>
            <a:off x="304800" y="1524000"/>
            <a:ext cx="8382000" cy="385951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sz="3600" dirty="0" smtClean="0"/>
              <a:t>Discrete event simulation software tool</a:t>
            </a:r>
          </a:p>
          <a:p>
            <a:pPr>
              <a:spcAft>
                <a:spcPts val="1200"/>
              </a:spcAft>
            </a:pPr>
            <a:r>
              <a:rPr lang="en-US" sz="3600" dirty="0" smtClean="0"/>
              <a:t>Mimics operational processes to understand interaction between people, infrastructure, and work activities</a:t>
            </a:r>
          </a:p>
          <a:p>
            <a:pPr>
              <a:spcAft>
                <a:spcPts val="1200"/>
              </a:spcAft>
            </a:pPr>
            <a:r>
              <a:rPr lang="en-US" sz="3600" dirty="0" smtClean="0"/>
              <a:t>Used by multiple industries such as health care, manufacturing, and public safety</a:t>
            </a:r>
          </a:p>
          <a:p>
            <a:pPr>
              <a:spcAft>
                <a:spcPts val="1200"/>
              </a:spcAft>
            </a:pPr>
            <a:endParaRPr lang="en-US" sz="3600" dirty="0"/>
          </a:p>
        </p:txBody>
      </p:sp>
    </p:spTree>
    <p:extLst>
      <p:ext uri="{BB962C8B-B14F-4D97-AF65-F5344CB8AC3E}">
        <p14:creationId xmlns:p14="http://schemas.microsoft.com/office/powerpoint/2010/main" val="3828209766"/>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Simulation Modeling</a:t>
            </a:r>
            <a:endParaRPr lang="en-US" dirty="0"/>
          </a:p>
        </p:txBody>
      </p:sp>
      <p:sp>
        <p:nvSpPr>
          <p:cNvPr id="3" name="Text Placeholder 2"/>
          <p:cNvSpPr>
            <a:spLocks noGrp="1"/>
          </p:cNvSpPr>
          <p:nvPr>
            <p:ph type="body" sz="quarter" idx="10"/>
          </p:nvPr>
        </p:nvSpPr>
        <p:spPr>
          <a:xfrm>
            <a:off x="381000" y="1411552"/>
            <a:ext cx="8382000" cy="3859518"/>
          </a:xfrm>
        </p:spPr>
        <p:txBody>
          <a:bodyPr/>
          <a:lstStyle/>
          <a:p>
            <a:pPr>
              <a:spcAft>
                <a:spcPts val="1200"/>
              </a:spcAft>
            </a:pPr>
            <a:r>
              <a:rPr lang="en-US" dirty="0" smtClean="0"/>
              <a:t>Determine appropriate resource levels to meet desired report turnaround times</a:t>
            </a:r>
          </a:p>
          <a:p>
            <a:pPr>
              <a:spcAft>
                <a:spcPts val="1200"/>
              </a:spcAft>
            </a:pPr>
            <a:r>
              <a:rPr lang="en-US" dirty="0"/>
              <a:t>Evaluate numerous ‘what-if’ scenarios without implementation costs</a:t>
            </a:r>
          </a:p>
          <a:p>
            <a:pPr>
              <a:spcAft>
                <a:spcPts val="1200"/>
              </a:spcAft>
            </a:pPr>
            <a:r>
              <a:rPr lang="en-US" dirty="0" smtClean="0"/>
              <a:t>Identify bottlenecks and non-beneficial changes before actual implementation</a:t>
            </a:r>
          </a:p>
          <a:p>
            <a:pPr>
              <a:spcAft>
                <a:spcPts val="1200"/>
              </a:spcAft>
            </a:pPr>
            <a:endParaRPr lang="en-US" dirty="0"/>
          </a:p>
        </p:txBody>
      </p:sp>
    </p:spTree>
    <p:extLst>
      <p:ext uri="{BB962C8B-B14F-4D97-AF65-F5344CB8AC3E}">
        <p14:creationId xmlns:p14="http://schemas.microsoft.com/office/powerpoint/2010/main" val="333697942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Drivers for Toxicology Model </a:t>
            </a:r>
            <a:endParaRPr lang="en-US" dirty="0"/>
          </a:p>
        </p:txBody>
      </p:sp>
      <p:sp>
        <p:nvSpPr>
          <p:cNvPr id="4" name="Text Placeholder 2"/>
          <p:cNvSpPr txBox="1">
            <a:spLocks/>
          </p:cNvSpPr>
          <p:nvPr/>
        </p:nvSpPr>
        <p:spPr>
          <a:xfrm>
            <a:off x="304800" y="1524000"/>
            <a:ext cx="8382000" cy="3859518"/>
          </a:xfrm>
          <a:prstGeom prst="rect">
            <a:avLst/>
          </a:prstGeom>
        </p:spPr>
        <p:txBody>
          <a:bodyPr/>
          <a:lstStyle>
            <a:lvl1pPr marL="396875" indent="-396875" algn="l" defTabSz="914363" rtl="0" eaLnBrk="1" latinLnBrk="0" hangingPunct="1">
              <a:lnSpc>
                <a:spcPct val="90000"/>
              </a:lnSpc>
              <a:spcBef>
                <a:spcPct val="20000"/>
              </a:spcBef>
              <a:buFontTx/>
              <a:buBlip>
                <a:blip r:embed="rId2"/>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3"/>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3"/>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dirty="0"/>
              <a:t>Increasing casework </a:t>
            </a:r>
            <a:r>
              <a:rPr lang="en-US" dirty="0" smtClean="0"/>
              <a:t>volume resulting in backlogs</a:t>
            </a:r>
            <a:endParaRPr lang="en-US" dirty="0"/>
          </a:p>
          <a:p>
            <a:pPr>
              <a:spcAft>
                <a:spcPts val="1200"/>
              </a:spcAft>
            </a:pPr>
            <a:r>
              <a:rPr lang="en-US" dirty="0" smtClean="0"/>
              <a:t>Need to determine number of scientists required to meet customer expectation on report delivery times</a:t>
            </a:r>
          </a:p>
          <a:p>
            <a:pPr>
              <a:spcAft>
                <a:spcPts val="1200"/>
              </a:spcAft>
            </a:pPr>
            <a:endParaRPr lang="en-US" dirty="0"/>
          </a:p>
        </p:txBody>
      </p:sp>
    </p:spTree>
    <p:extLst>
      <p:ext uri="{BB962C8B-B14F-4D97-AF65-F5344CB8AC3E}">
        <p14:creationId xmlns:p14="http://schemas.microsoft.com/office/powerpoint/2010/main" val="328956906"/>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to Avoid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1143000"/>
            <a:ext cx="6667500" cy="5162550"/>
          </a:xfrm>
          <a:prstGeom prst="rect">
            <a:avLst/>
          </a:prstGeom>
        </p:spPr>
      </p:pic>
    </p:spTree>
    <p:extLst>
      <p:ext uri="{BB962C8B-B14F-4D97-AF65-F5344CB8AC3E}">
        <p14:creationId xmlns:p14="http://schemas.microsoft.com/office/powerpoint/2010/main" val="376032724"/>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dirty="0" smtClean="0"/>
              <a:t>Modeling Components </a:t>
            </a:r>
            <a:endParaRPr lang="en-US" dirty="0"/>
          </a:p>
        </p:txBody>
      </p:sp>
      <p:graphicFrame>
        <p:nvGraphicFramePr>
          <p:cNvPr id="11" name="Content Placeholder 10"/>
          <p:cNvGraphicFramePr>
            <a:graphicFrameLocks noGrp="1"/>
          </p:cNvGraphicFramePr>
          <p:nvPr>
            <p:ph idx="1"/>
            <p:extLst>
              <p:ext uri="{D42A27DB-BD31-4B8C-83A1-F6EECF244321}">
                <p14:modId xmlns:p14="http://schemas.microsoft.com/office/powerpoint/2010/main" val="3847484999"/>
              </p:ext>
            </p:extLst>
          </p:nvPr>
        </p:nvGraphicFramePr>
        <p:xfrm>
          <a:off x="381000" y="1412874"/>
          <a:ext cx="8382000" cy="49117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051037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Developing a Model</a:t>
            </a:r>
            <a:endParaRPr lang="en-US" dirty="0"/>
          </a:p>
        </p:txBody>
      </p:sp>
      <p:sp>
        <p:nvSpPr>
          <p:cNvPr id="3" name="Content Placeholder 2"/>
          <p:cNvSpPr>
            <a:spLocks noGrp="1"/>
          </p:cNvSpPr>
          <p:nvPr>
            <p:ph idx="1"/>
          </p:nvPr>
        </p:nvSpPr>
        <p:spPr>
          <a:xfrm>
            <a:off x="381000" y="1143001"/>
            <a:ext cx="8382000" cy="5638800"/>
          </a:xfrm>
        </p:spPr>
        <p:txBody>
          <a:bodyPr/>
          <a:lstStyle/>
          <a:p>
            <a:pPr>
              <a:spcAft>
                <a:spcPts val="1200"/>
              </a:spcAft>
            </a:pPr>
            <a:r>
              <a:rPr lang="en-US" dirty="0" smtClean="0"/>
              <a:t>Identify core questions the model should address</a:t>
            </a:r>
          </a:p>
          <a:p>
            <a:pPr>
              <a:spcAft>
                <a:spcPts val="1200"/>
              </a:spcAft>
            </a:pPr>
            <a:r>
              <a:rPr lang="en-US" dirty="0" smtClean="0"/>
              <a:t>Identify existing performance data that can be incorporated into the model</a:t>
            </a:r>
          </a:p>
          <a:p>
            <a:pPr>
              <a:spcAft>
                <a:spcPts val="1200"/>
              </a:spcAft>
            </a:pPr>
            <a:r>
              <a:rPr lang="en-US" dirty="0" smtClean="0"/>
              <a:t>Build a simple model incorporating major process steps</a:t>
            </a:r>
          </a:p>
          <a:p>
            <a:pPr>
              <a:spcAft>
                <a:spcPts val="1200"/>
              </a:spcAft>
            </a:pPr>
            <a:r>
              <a:rPr lang="en-US" dirty="0" smtClean="0"/>
              <a:t>Evaluate model performance against existing empirical data</a:t>
            </a:r>
          </a:p>
          <a:p>
            <a:pPr>
              <a:spcAft>
                <a:spcPts val="1200"/>
              </a:spcAft>
            </a:pPr>
            <a:r>
              <a:rPr lang="en-US" dirty="0" smtClean="0"/>
              <a:t>Refine model design by incorporating additional details</a:t>
            </a:r>
          </a:p>
          <a:p>
            <a:pPr>
              <a:spcAft>
                <a:spcPts val="1200"/>
              </a:spcAft>
            </a:pPr>
            <a:endParaRPr lang="en-US" dirty="0"/>
          </a:p>
        </p:txBody>
      </p:sp>
    </p:spTree>
    <p:extLst>
      <p:ext uri="{BB962C8B-B14F-4D97-AF65-F5344CB8AC3E}">
        <p14:creationId xmlns:p14="http://schemas.microsoft.com/office/powerpoint/2010/main" val="3140500079"/>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Design Strategies</a:t>
            </a:r>
            <a:endParaRPr lang="en-US" dirty="0"/>
          </a:p>
        </p:txBody>
      </p:sp>
      <p:sp>
        <p:nvSpPr>
          <p:cNvPr id="3" name="Content Placeholder 2"/>
          <p:cNvSpPr>
            <a:spLocks noGrp="1"/>
          </p:cNvSpPr>
          <p:nvPr>
            <p:ph idx="1"/>
          </p:nvPr>
        </p:nvSpPr>
        <p:spPr>
          <a:xfrm>
            <a:off x="343200" y="1676400"/>
            <a:ext cx="8382000" cy="4284250"/>
          </a:xfrm>
        </p:spPr>
        <p:txBody>
          <a:bodyPr/>
          <a:lstStyle/>
          <a:p>
            <a:pPr>
              <a:spcAft>
                <a:spcPts val="1200"/>
              </a:spcAft>
            </a:pPr>
            <a:r>
              <a:rPr lang="en-US" sz="3600" dirty="0" smtClean="0"/>
              <a:t>Gather sample and process timing data from casework </a:t>
            </a:r>
          </a:p>
          <a:p>
            <a:pPr>
              <a:spcAft>
                <a:spcPts val="1200"/>
              </a:spcAft>
            </a:pPr>
            <a:r>
              <a:rPr lang="en-US" sz="3600" dirty="0" smtClean="0"/>
              <a:t>Include Subject Matter Experts </a:t>
            </a:r>
          </a:p>
          <a:p>
            <a:pPr>
              <a:spcAft>
                <a:spcPts val="1200"/>
              </a:spcAft>
            </a:pPr>
            <a:r>
              <a:rPr lang="en-US" sz="3600" dirty="0" smtClean="0"/>
              <a:t>Include critical business rules, e.g. peer review, timing of certain operational steps</a:t>
            </a:r>
          </a:p>
          <a:p>
            <a:pPr>
              <a:spcAft>
                <a:spcPts val="1200"/>
              </a:spcAft>
            </a:pPr>
            <a:r>
              <a:rPr lang="en-US" sz="3600" dirty="0" smtClean="0"/>
              <a:t>Evaluate </a:t>
            </a:r>
            <a:r>
              <a:rPr lang="en-US" sz="3600" dirty="0"/>
              <a:t>model to determine if output is consistent with existing </a:t>
            </a:r>
            <a:r>
              <a:rPr lang="en-US" sz="3600" dirty="0" smtClean="0"/>
              <a:t>performance</a:t>
            </a:r>
            <a:endParaRPr lang="en-US" sz="3600" dirty="0"/>
          </a:p>
        </p:txBody>
      </p:sp>
    </p:spTree>
    <p:extLst>
      <p:ext uri="{BB962C8B-B14F-4D97-AF65-F5344CB8AC3E}">
        <p14:creationId xmlns:p14="http://schemas.microsoft.com/office/powerpoint/2010/main" val="2528747634"/>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(Dark blue swoosh design)</Template>
  <TotalTime>605</TotalTime>
  <Words>545</Words>
  <Application>Microsoft Office PowerPoint</Application>
  <PresentationFormat>On-screen Show (4:3)</PresentationFormat>
  <Paragraphs>122</Paragraphs>
  <Slides>19</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19</vt:i4>
      </vt:variant>
    </vt:vector>
  </HeadingPairs>
  <TitlesOfParts>
    <vt:vector size="25" baseType="lpstr">
      <vt:lpstr>Arial</vt:lpstr>
      <vt:lpstr>Calibri</vt:lpstr>
      <vt:lpstr>Courier New</vt:lpstr>
      <vt:lpstr>Wingdings</vt:lpstr>
      <vt:lpstr>Blue Segoe 4-3 template-template_April-17-2007</vt:lpstr>
      <vt:lpstr>White with Courier font for code slides</vt:lpstr>
      <vt:lpstr>Using Computer Simulation Models to Assist with Laboratory Decision Making</vt:lpstr>
      <vt:lpstr>Process Improvement Approaches</vt:lpstr>
      <vt:lpstr>What is Simul8</vt:lpstr>
      <vt:lpstr>Purpose of Simulation Modeling</vt:lpstr>
      <vt:lpstr>Drivers for Toxicology Model </vt:lpstr>
      <vt:lpstr>What to Avoid</vt:lpstr>
      <vt:lpstr>Modeling Components </vt:lpstr>
      <vt:lpstr>Developing a Model</vt:lpstr>
      <vt:lpstr>Design Strategies</vt:lpstr>
      <vt:lpstr>Model Overview</vt:lpstr>
      <vt:lpstr>Sample Screening</vt:lpstr>
      <vt:lpstr>Determine Extractions</vt:lpstr>
      <vt:lpstr>Reporting</vt:lpstr>
      <vt:lpstr>Model Input  &amp; Output</vt:lpstr>
      <vt:lpstr>Toxicology Model Outcomes</vt:lpstr>
      <vt:lpstr>Lessons Learned</vt:lpstr>
      <vt:lpstr>Future Directions</vt:lpstr>
      <vt:lpstr>Desired Outcome</vt:lpstr>
      <vt:lpstr>  Questions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Computer Simulation Models to Assist with Laboratory Decision Making</dc:title>
  <dc:creator>Herrin, George</dc:creator>
  <cp:keywords/>
  <cp:lastModifiedBy>Herrin, George</cp:lastModifiedBy>
  <cp:revision>22</cp:revision>
  <dcterms:created xsi:type="dcterms:W3CDTF">2015-04-20T13:46:28Z</dcterms:created>
  <dcterms:modified xsi:type="dcterms:W3CDTF">2015-04-28T10:54:38Z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